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20" r:id="rId1"/>
  </p:sldMasterIdLst>
  <p:notesMasterIdLst>
    <p:notesMasterId r:id="rId31"/>
  </p:notesMasterIdLst>
  <p:sldIdLst>
    <p:sldId id="256" r:id="rId2"/>
    <p:sldId id="291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78" r:id="rId13"/>
    <p:sldId id="279" r:id="rId14"/>
    <p:sldId id="288" r:id="rId15"/>
    <p:sldId id="289" r:id="rId16"/>
    <p:sldId id="290" r:id="rId17"/>
    <p:sldId id="287" r:id="rId18"/>
    <p:sldId id="282" r:id="rId19"/>
    <p:sldId id="283" r:id="rId20"/>
    <p:sldId id="284" r:id="rId21"/>
    <p:sldId id="285" r:id="rId22"/>
    <p:sldId id="286" r:id="rId23"/>
    <p:sldId id="266" r:id="rId24"/>
    <p:sldId id="281" r:id="rId25"/>
    <p:sldId id="267" r:id="rId26"/>
    <p:sldId id="268" r:id="rId27"/>
    <p:sldId id="277" r:id="rId28"/>
    <p:sldId id="280" r:id="rId29"/>
    <p:sldId id="27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333" autoAdjust="0"/>
    <p:restoredTop sz="94660"/>
  </p:normalViewPr>
  <p:slideViewPr>
    <p:cSldViewPr>
      <p:cViewPr>
        <p:scale>
          <a:sx n="60" d="100"/>
          <a:sy n="60" d="100"/>
        </p:scale>
        <p:origin x="780" y="1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AE47B-7738-4F98-97FE-ADA89E650B9F}" type="datetimeFigureOut">
              <a:rPr lang="sq-AL" smtClean="0"/>
              <a:pPr/>
              <a:t>27.5.2023</a:t>
            </a:fld>
            <a:endParaRPr lang="sq-A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q-A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q-A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q-A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09625-2A6A-4ACA-AC70-9C477EBE757E}" type="slidenum">
              <a:rPr lang="sq-AL" smtClean="0"/>
              <a:pPr/>
              <a:t>‹#›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2661950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09625-2A6A-4ACA-AC70-9C477EBE757E}" type="slidenum">
              <a:rPr lang="sq-AL" smtClean="0"/>
              <a:pPr/>
              <a:t>3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3437748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q-A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09625-2A6A-4ACA-AC70-9C477EBE757E}" type="slidenum">
              <a:rPr lang="sq-AL" smtClean="0"/>
              <a:pPr/>
              <a:t>11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1207358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09625-2A6A-4ACA-AC70-9C477EBE757E}" type="slidenum">
              <a:rPr lang="sq-AL" smtClean="0"/>
              <a:pPr/>
              <a:t>27</a:t>
            </a:fld>
            <a:endParaRPr lang="sq-AL"/>
          </a:p>
        </p:txBody>
      </p:sp>
    </p:spTree>
    <p:extLst>
      <p:ext uri="{BB962C8B-B14F-4D97-AF65-F5344CB8AC3E}">
        <p14:creationId xmlns:p14="http://schemas.microsoft.com/office/powerpoint/2010/main" val="43663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C69F2-C285-4F0C-A4C7-7217DCB69645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9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87B71-6530-4773-9423-ED4624ABC7F8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662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3A60E-E06E-4945-B62C-2F116C4CAD4B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43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F02F1-C7CE-42EE-BEFD-AE97BCE2DFD4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7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61801-AA3C-44F6-B23F-977312B7AF9B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258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9B9C3-9FAD-4038-A190-CAFD11F1BD08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747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A6270-B8B6-46AE-8CB1-ED71D214B381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89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6AEB5-C28C-4A50-B492-3097129FCBA8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621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221C5-4996-47B8-960B-B85D7F261486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62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9516-BC09-4532-955E-BFCC6D9610EF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74228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9516-BC09-4532-955E-BFCC6D9610EF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2524765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9516-BC09-4532-955E-BFCC6D9610EF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65533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9516-BC09-4532-955E-BFCC6D9610EF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3797082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D9516-BC09-4532-955E-BFCC6D9610EF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88708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0F2D1-9E95-4B4D-BCF4-1D8C173D8936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68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5F57B-F6A4-4B02-B8E0-86AE1153266A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47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D9516-BC09-4532-955E-BFCC6D9610EF}" type="datetime1">
              <a:rPr lang="en-US" smtClean="0"/>
              <a:pPr/>
              <a:t>5/27/2023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Albana Boksi - Maj 2020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03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  <p:sldLayoutId id="2147484032" r:id="rId12"/>
    <p:sldLayoutId id="2147484033" r:id="rId13"/>
    <p:sldLayoutId id="2147484034" r:id="rId14"/>
    <p:sldLayoutId id="2147484035" r:id="rId15"/>
    <p:sldLayoutId id="2147484036" r:id="rId16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solidFill>
              <a:schemeClr val="tx2"/>
            </a:solidFill>
          </a:ln>
        </p:spPr>
        <p:txBody>
          <a:bodyPr/>
          <a:lstStyle/>
          <a:p>
            <a:r>
              <a:rPr lang="en-US" b="1" dirty="0" smtClean="0"/>
              <a:t>RISHIKIMI </a:t>
            </a:r>
            <a:endParaRPr lang="sq-AL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6400800" cy="457200"/>
          </a:xfr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 smtClean="0"/>
              <a:t>Seminar </a:t>
            </a:r>
            <a:r>
              <a:rPr lang="en-GB" b="1" dirty="0" err="1" smtClean="0"/>
              <a:t>ShM</a:t>
            </a:r>
            <a:r>
              <a:rPr lang="en-GB" b="1" dirty="0" smtClean="0"/>
              <a:t> 29.05.2023</a:t>
            </a:r>
            <a:endParaRPr lang="sq-AL" b="1" dirty="0"/>
          </a:p>
        </p:txBody>
      </p:sp>
    </p:spTree>
    <p:extLst>
      <p:ext uri="{BB962C8B-B14F-4D97-AF65-F5344CB8AC3E}">
        <p14:creationId xmlns:p14="http://schemas.microsoft.com/office/powerpoint/2010/main" val="434697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553201" cy="13208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Rishikimi</a:t>
            </a:r>
            <a:r>
              <a:rPr lang="en-US" sz="2800" dirty="0" smtClean="0"/>
              <a:t> </a:t>
            </a:r>
            <a:r>
              <a:rPr lang="en-US" sz="2800" dirty="0" err="1" smtClean="0"/>
              <a:t>si</a:t>
            </a:r>
            <a:r>
              <a:rPr lang="en-US" sz="2800" dirty="0" smtClean="0"/>
              <a:t> </a:t>
            </a:r>
            <a:r>
              <a:rPr lang="en-US" sz="2800" dirty="0" err="1" smtClean="0"/>
              <a:t>mjet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jashtëzakonshëm</a:t>
            </a:r>
            <a:r>
              <a:rPr lang="en-US" sz="2800" dirty="0" smtClean="0"/>
              <a:t> </a:t>
            </a:r>
            <a:r>
              <a:rPr lang="en-US" sz="2800" dirty="0" err="1" smtClean="0"/>
              <a:t>ankimi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 smtClean="0"/>
              <a:t>Karateristika</a:t>
            </a:r>
            <a:r>
              <a:rPr lang="en-US" dirty="0" smtClean="0"/>
              <a:t> </a:t>
            </a:r>
            <a:r>
              <a:rPr lang="en-US" dirty="0" err="1" smtClean="0"/>
              <a:t>kryesore</a:t>
            </a:r>
            <a:r>
              <a:rPr lang="en-US" dirty="0" smtClean="0"/>
              <a:t> e </a:t>
            </a:r>
            <a:r>
              <a:rPr lang="en-US" dirty="0" err="1" smtClean="0"/>
              <a:t>institutit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rishikimit</a:t>
            </a:r>
            <a:r>
              <a:rPr lang="en-US" dirty="0" smtClean="0"/>
              <a:t> – </a:t>
            </a:r>
            <a:r>
              <a:rPr lang="en-US" i="1" u="sng" dirty="0" smtClean="0"/>
              <a:t>forma e </a:t>
            </a:r>
            <a:r>
              <a:rPr lang="en-US" i="1" u="sng" dirty="0" err="1" smtClean="0"/>
              <a:t>prerë</a:t>
            </a:r>
            <a:r>
              <a:rPr lang="en-US" i="1" u="sng" dirty="0" smtClean="0"/>
              <a:t> e </a:t>
            </a:r>
            <a:r>
              <a:rPr lang="en-US" i="1" u="sng" dirty="0" err="1" smtClean="0"/>
              <a:t>vendimit</a:t>
            </a:r>
            <a:r>
              <a:rPr lang="en-US" i="1" u="sng" dirty="0" smtClean="0"/>
              <a:t> </a:t>
            </a:r>
            <a:r>
              <a:rPr lang="en-US" i="1" u="sng" dirty="0" err="1" smtClean="0"/>
              <a:t>gjyqësor</a:t>
            </a:r>
            <a:r>
              <a:rPr lang="en-US" dirty="0" smtClean="0"/>
              <a:t> – </a:t>
            </a:r>
            <a:r>
              <a:rPr lang="en-US" dirty="0" err="1" smtClean="0"/>
              <a:t>nuk</a:t>
            </a:r>
            <a:r>
              <a:rPr lang="en-US" dirty="0" smtClean="0"/>
              <a:t> </a:t>
            </a:r>
            <a:r>
              <a:rPr lang="en-US" dirty="0" err="1" smtClean="0"/>
              <a:t>mund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kundërshtohet</a:t>
            </a:r>
            <a:r>
              <a:rPr lang="en-US" dirty="0" smtClean="0"/>
              <a:t> me </a:t>
            </a:r>
            <a:r>
              <a:rPr lang="en-US" dirty="0" err="1" smtClean="0"/>
              <a:t>ndonjë</a:t>
            </a:r>
            <a:r>
              <a:rPr lang="en-US" dirty="0" smtClean="0"/>
              <a:t> </a:t>
            </a:r>
            <a:r>
              <a:rPr lang="en-US" dirty="0" err="1" smtClean="0"/>
              <a:t>mjet</a:t>
            </a:r>
            <a:r>
              <a:rPr lang="en-US" dirty="0" smtClean="0"/>
              <a:t> </a:t>
            </a:r>
            <a:r>
              <a:rPr lang="en-US" dirty="0" err="1" smtClean="0"/>
              <a:t>juridik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rregullt</a:t>
            </a:r>
            <a:r>
              <a:rPr lang="en-US" dirty="0" smtClean="0"/>
              <a:t>/</a:t>
            </a:r>
            <a:r>
              <a:rPr lang="en-US" dirty="0" err="1" smtClean="0"/>
              <a:t>zakonshëm</a:t>
            </a:r>
            <a:r>
              <a:rPr lang="en-US" dirty="0" smtClean="0"/>
              <a:t> (</a:t>
            </a:r>
            <a:r>
              <a:rPr lang="en-US" dirty="0" err="1" smtClean="0"/>
              <a:t>aspekti</a:t>
            </a:r>
            <a:r>
              <a:rPr lang="en-US" dirty="0" smtClean="0"/>
              <a:t> formal);</a:t>
            </a:r>
            <a:r>
              <a:rPr lang="sq-AL" dirty="0" smtClean="0"/>
              <a:t> – ç</a:t>
            </a:r>
            <a:r>
              <a:rPr lang="en-US" dirty="0" err="1" smtClean="0"/>
              <a:t>ështja</a:t>
            </a:r>
            <a:r>
              <a:rPr lang="en-US" dirty="0" smtClean="0"/>
              <a:t> </a:t>
            </a:r>
            <a:r>
              <a:rPr lang="en-US" dirty="0" err="1" smtClean="0"/>
              <a:t>penale</a:t>
            </a:r>
            <a:r>
              <a:rPr lang="en-US" dirty="0" smtClean="0"/>
              <a:t> </a:t>
            </a:r>
            <a:r>
              <a:rPr lang="en-US" dirty="0" err="1" smtClean="0"/>
              <a:t>është</a:t>
            </a:r>
            <a:r>
              <a:rPr lang="en-US" dirty="0" smtClean="0"/>
              <a:t> </a:t>
            </a:r>
            <a:r>
              <a:rPr lang="en-US" dirty="0" err="1" smtClean="0"/>
              <a:t>zgjidhur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mënyrë</a:t>
            </a:r>
            <a:r>
              <a:rPr lang="en-US" dirty="0" smtClean="0"/>
              <a:t> </a:t>
            </a:r>
            <a:r>
              <a:rPr lang="en-US" dirty="0" err="1" smtClean="0"/>
              <a:t>përfundimtare</a:t>
            </a:r>
            <a:r>
              <a:rPr lang="sq-AL" dirty="0" smtClean="0"/>
              <a:t> (aspekti material), që do të thotë se përjashtohet rigj</a:t>
            </a:r>
            <a:r>
              <a:rPr lang="en-US" dirty="0" smtClean="0"/>
              <a:t>y</a:t>
            </a:r>
            <a:r>
              <a:rPr lang="sq-AL" dirty="0" smtClean="0"/>
              <a:t>kimi apo dhënia e një vendimi të ri për çështjen penale</a:t>
            </a:r>
            <a:r>
              <a:rPr lang="sq-AL" dirty="0" smtClean="0"/>
              <a:t>.</a:t>
            </a:r>
            <a:endParaRPr lang="en-US" dirty="0" smtClean="0"/>
          </a:p>
          <a:p>
            <a:pPr algn="just"/>
            <a:r>
              <a:rPr lang="en-US" dirty="0" err="1" smtClean="0"/>
              <a:t>Gjatë</a:t>
            </a:r>
            <a:r>
              <a:rPr lang="en-US" dirty="0" smtClean="0"/>
              <a:t> </a:t>
            </a:r>
            <a:r>
              <a:rPr lang="en-US" dirty="0" err="1" smtClean="0"/>
              <a:t>procedurës</a:t>
            </a:r>
            <a:r>
              <a:rPr lang="en-US" dirty="0" smtClean="0"/>
              <a:t> </a:t>
            </a:r>
            <a:r>
              <a:rPr lang="en-US" dirty="0" err="1" smtClean="0"/>
              <a:t>së</a:t>
            </a:r>
            <a:r>
              <a:rPr lang="en-US" dirty="0" smtClean="0"/>
              <a:t> </a:t>
            </a:r>
            <a:r>
              <a:rPr lang="en-US" dirty="0" err="1" smtClean="0"/>
              <a:t>rishikimit</a:t>
            </a:r>
            <a:r>
              <a:rPr lang="en-US" dirty="0" smtClean="0"/>
              <a:t>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një</a:t>
            </a:r>
            <a:r>
              <a:rPr lang="en-US" dirty="0" smtClean="0"/>
              <a:t> </a:t>
            </a:r>
            <a:r>
              <a:rPr lang="en-US" dirty="0" err="1" smtClean="0"/>
              <a:t>vendimi</a:t>
            </a:r>
            <a:r>
              <a:rPr lang="en-US" dirty="0" smtClean="0"/>
              <a:t> penal </a:t>
            </a:r>
            <a:r>
              <a:rPr lang="en-US" dirty="0" err="1" smtClean="0"/>
              <a:t>zbatohet</a:t>
            </a:r>
            <a:r>
              <a:rPr lang="en-US" dirty="0" smtClean="0"/>
              <a:t> –  </a:t>
            </a:r>
            <a:r>
              <a:rPr lang="en-US" dirty="0" err="1" smtClean="0"/>
              <a:t>ndalimi</a:t>
            </a:r>
            <a:r>
              <a:rPr lang="en-US" dirty="0" smtClean="0"/>
              <a:t> </a:t>
            </a:r>
            <a:r>
              <a:rPr lang="en-US" i="1" dirty="0" err="1" smtClean="0"/>
              <a:t>reformatio</a:t>
            </a:r>
            <a:r>
              <a:rPr lang="en-US" i="1" dirty="0" smtClean="0"/>
              <a:t> in </a:t>
            </a:r>
            <a:r>
              <a:rPr lang="en-US" i="1" dirty="0" err="1" smtClean="0"/>
              <a:t>peius</a:t>
            </a:r>
            <a:endParaRPr lang="en-US" i="1" dirty="0" smtClean="0"/>
          </a:p>
          <a:p>
            <a:pPr lvl="1" algn="just"/>
            <a:r>
              <a:rPr lang="en-US" dirty="0" err="1"/>
              <a:t>Rishikimi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favor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 smtClean="0"/>
              <a:t>pandehurit</a:t>
            </a:r>
            <a:r>
              <a:rPr lang="en-US" dirty="0" smtClean="0"/>
              <a:t>. </a:t>
            </a:r>
            <a:r>
              <a:rPr lang="en-US" dirty="0" err="1" smtClean="0"/>
              <a:t>Vendimet</a:t>
            </a:r>
            <a:r>
              <a:rPr lang="en-US" dirty="0" smtClean="0"/>
              <a:t> </a:t>
            </a:r>
            <a:r>
              <a:rPr lang="en-US" dirty="0" err="1" smtClean="0"/>
              <a:t>unfikuese</a:t>
            </a:r>
            <a:r>
              <a:rPr lang="en-US" dirty="0" smtClean="0"/>
              <a:t> 6/2002 </a:t>
            </a:r>
            <a:r>
              <a:rPr lang="en-US" dirty="0" err="1" smtClean="0"/>
              <a:t>dhe</a:t>
            </a:r>
            <a:r>
              <a:rPr lang="en-US" dirty="0" smtClean="0"/>
              <a:t> 3/2013.</a:t>
            </a:r>
            <a:endParaRPr lang="en-US" i="1" dirty="0"/>
          </a:p>
          <a:p>
            <a:pPr lvl="1" algn="just"/>
            <a:r>
              <a:rPr lang="en-US" dirty="0" err="1"/>
              <a:t>Rishikimi</a:t>
            </a:r>
            <a:r>
              <a:rPr lang="en-US" dirty="0"/>
              <a:t> </a:t>
            </a:r>
            <a:r>
              <a:rPr lang="en-US" dirty="0" err="1"/>
              <a:t>kundra</a:t>
            </a:r>
            <a:r>
              <a:rPr lang="en-US" dirty="0"/>
              <a:t>/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dëm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pandehurit</a:t>
            </a:r>
            <a:r>
              <a:rPr lang="en-US" dirty="0"/>
              <a:t> – </a:t>
            </a:r>
            <a:r>
              <a:rPr lang="en-US" b="1" dirty="0"/>
              <a:t>NUK LEJOHET</a:t>
            </a:r>
            <a:r>
              <a:rPr lang="en-US" dirty="0"/>
              <a:t> (</a:t>
            </a:r>
            <a:r>
              <a:rPr lang="en-US" dirty="0" err="1"/>
              <a:t>ndryshimet</a:t>
            </a:r>
            <a:r>
              <a:rPr lang="en-US" dirty="0"/>
              <a:t>, me </a:t>
            </a:r>
            <a:r>
              <a:rPr lang="en-US" dirty="0" err="1"/>
              <a:t>ligjin</a:t>
            </a:r>
            <a:r>
              <a:rPr lang="en-US" dirty="0"/>
              <a:t> </a:t>
            </a:r>
            <a:r>
              <a:rPr lang="en-US" dirty="0" err="1"/>
              <a:t>nr</a:t>
            </a:r>
            <a:r>
              <a:rPr lang="en-US" dirty="0"/>
              <a:t>. 35/2017)</a:t>
            </a:r>
          </a:p>
          <a:p>
            <a:pPr algn="just"/>
            <a:endParaRPr lang="sq-AL" i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 lvl="1" algn="just">
              <a:buFont typeface="Wingdings" panose="05000000000000000000" pitchFamily="2" charset="2"/>
              <a:buChar char="Ø"/>
            </a:pPr>
            <a:r>
              <a:rPr lang="en-US" sz="3200" dirty="0" err="1" smtClean="0"/>
              <a:t>Kuptimi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vendimit</a:t>
            </a:r>
            <a:r>
              <a:rPr lang="en-US" sz="3200" dirty="0" smtClean="0"/>
              <a:t> të </a:t>
            </a:r>
            <a:r>
              <a:rPr lang="en-US" sz="3200" dirty="0" err="1" smtClean="0"/>
              <a:t>formës</a:t>
            </a:r>
            <a:r>
              <a:rPr lang="en-US" sz="3200" dirty="0" smtClean="0"/>
              <a:t> </a:t>
            </a:r>
            <a:r>
              <a:rPr lang="en-US" sz="3200" dirty="0" err="1" smtClean="0"/>
              <a:t>së</a:t>
            </a:r>
            <a:r>
              <a:rPr lang="en-US" sz="3200" dirty="0" smtClean="0"/>
              <a:t> </a:t>
            </a:r>
            <a:r>
              <a:rPr lang="en-US" sz="3200" dirty="0" err="1" smtClean="0"/>
              <a:t>prerë</a:t>
            </a:r>
            <a:r>
              <a:rPr lang="en-US" sz="3200" dirty="0" smtClean="0"/>
              <a:t> – </a:t>
            </a:r>
            <a:r>
              <a:rPr lang="en-US" sz="3200" dirty="0" err="1" smtClean="0"/>
              <a:t>Vendimi</a:t>
            </a:r>
            <a:r>
              <a:rPr lang="en-US" sz="3200" dirty="0" smtClean="0"/>
              <a:t> Unifikues nr. 2/2014 (</a:t>
            </a:r>
            <a:r>
              <a:rPr lang="en-US" sz="3200" dirty="0" err="1" smtClean="0"/>
              <a:t>gjë</a:t>
            </a:r>
            <a:r>
              <a:rPr lang="en-US" sz="3200" dirty="0" smtClean="0"/>
              <a:t> e </a:t>
            </a:r>
            <a:r>
              <a:rPr lang="en-US" sz="3200" dirty="0" err="1" smtClean="0"/>
              <a:t>gjykuar</a:t>
            </a:r>
            <a:r>
              <a:rPr lang="en-US" sz="3200" dirty="0" smtClean="0"/>
              <a:t> </a:t>
            </a:r>
            <a:r>
              <a:rPr lang="en-US" sz="3200" dirty="0" err="1" smtClean="0"/>
              <a:t>apo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ekzekutueshëm</a:t>
            </a:r>
            <a:r>
              <a:rPr lang="en-US" sz="3200" dirty="0" smtClean="0"/>
              <a:t>)</a:t>
            </a:r>
          </a:p>
          <a:p>
            <a:pPr marL="457200" lvl="1" indent="0" algn="just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85295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Rastet</a:t>
            </a:r>
            <a:r>
              <a:rPr lang="en-US" dirty="0" smtClean="0"/>
              <a:t> e </a:t>
            </a:r>
            <a:r>
              <a:rPr lang="en-US" dirty="0" err="1" smtClean="0"/>
              <a:t>rishikimit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676400"/>
            <a:ext cx="6347714" cy="4364963"/>
          </a:xfrm>
        </p:spPr>
        <p:txBody>
          <a:bodyPr>
            <a:normAutofit/>
          </a:bodyPr>
          <a:lstStyle/>
          <a:p>
            <a:pPr algn="just"/>
            <a:r>
              <a:rPr lang="en-US" sz="3600" dirty="0" err="1" smtClean="0"/>
              <a:t>Neni</a:t>
            </a:r>
            <a:r>
              <a:rPr lang="en-US" sz="3600" dirty="0" smtClean="0"/>
              <a:t> 450 </a:t>
            </a:r>
            <a:r>
              <a:rPr lang="en-US" sz="3600" dirty="0" err="1" smtClean="0"/>
              <a:t>i</a:t>
            </a:r>
            <a:r>
              <a:rPr lang="en-US" sz="3600" dirty="0" smtClean="0"/>
              <a:t> </a:t>
            </a:r>
            <a:r>
              <a:rPr lang="en-US" sz="3600" dirty="0" err="1" smtClean="0"/>
              <a:t>K.Pr.Penale</a:t>
            </a:r>
            <a:endParaRPr lang="en-US" sz="3600" dirty="0" smtClean="0"/>
          </a:p>
          <a:p>
            <a:pPr algn="just"/>
            <a:r>
              <a:rPr lang="en-US" sz="3600" b="1" dirty="0" err="1" smtClean="0"/>
              <a:t>Germa</a:t>
            </a:r>
            <a:r>
              <a:rPr lang="en-US" sz="3600" b="1" dirty="0" smtClean="0"/>
              <a:t> ‘a’</a:t>
            </a:r>
            <a:r>
              <a:rPr lang="en-US" sz="3600" dirty="0" smtClean="0"/>
              <a:t>: </a:t>
            </a:r>
            <a:r>
              <a:rPr lang="en-US" sz="3600" dirty="0" err="1" smtClean="0"/>
              <a:t>Faktet</a:t>
            </a:r>
            <a:r>
              <a:rPr lang="en-US" sz="3600" dirty="0" smtClean="0"/>
              <a:t> e </a:t>
            </a:r>
            <a:r>
              <a:rPr lang="en-US" sz="3600" dirty="0" err="1" smtClean="0"/>
              <a:t>vëna</a:t>
            </a:r>
            <a:r>
              <a:rPr lang="en-US" sz="3600" dirty="0" smtClean="0"/>
              <a:t> </a:t>
            </a:r>
            <a:r>
              <a:rPr lang="en-US" sz="3600" dirty="0" err="1" smtClean="0"/>
              <a:t>në</a:t>
            </a:r>
            <a:r>
              <a:rPr lang="en-US" sz="3600" dirty="0" smtClean="0"/>
              <a:t> </a:t>
            </a:r>
            <a:r>
              <a:rPr lang="en-US" sz="3600" dirty="0" err="1" smtClean="0"/>
              <a:t>themel</a:t>
            </a:r>
            <a:r>
              <a:rPr lang="en-US" sz="3600" dirty="0" smtClean="0"/>
              <a:t> </a:t>
            </a:r>
            <a:r>
              <a:rPr lang="en-US" sz="3600" dirty="0" err="1" smtClean="0"/>
              <a:t>të</a:t>
            </a:r>
            <a:r>
              <a:rPr lang="en-US" sz="3600" dirty="0" smtClean="0"/>
              <a:t> </a:t>
            </a:r>
            <a:r>
              <a:rPr lang="en-US" sz="3600" dirty="0" err="1" smtClean="0"/>
              <a:t>vendimi</a:t>
            </a:r>
            <a:r>
              <a:rPr lang="en-US" sz="3600" dirty="0" smtClean="0"/>
              <a:t> </a:t>
            </a:r>
            <a:r>
              <a:rPr lang="en-US" sz="3600" dirty="0" err="1" smtClean="0"/>
              <a:t>nuk</a:t>
            </a:r>
            <a:r>
              <a:rPr lang="en-US" sz="3600" dirty="0" smtClean="0"/>
              <a:t> </a:t>
            </a:r>
            <a:r>
              <a:rPr lang="en-US" sz="3600" dirty="0" err="1" smtClean="0"/>
              <a:t>pajtohen</a:t>
            </a:r>
            <a:r>
              <a:rPr lang="en-US" sz="3600" dirty="0" smtClean="0"/>
              <a:t> me </a:t>
            </a:r>
            <a:r>
              <a:rPr lang="en-US" sz="3600" dirty="0" err="1" smtClean="0"/>
              <a:t>ato</a:t>
            </a:r>
            <a:r>
              <a:rPr lang="en-US" sz="3600" dirty="0" smtClean="0"/>
              <a:t> </a:t>
            </a:r>
            <a:r>
              <a:rPr lang="en-US" sz="3600" dirty="0" err="1" smtClean="0"/>
              <a:t>të</a:t>
            </a:r>
            <a:r>
              <a:rPr lang="en-US" sz="3600" dirty="0" smtClean="0"/>
              <a:t> </a:t>
            </a:r>
            <a:r>
              <a:rPr lang="en-US" sz="3600" dirty="0" err="1" smtClean="0"/>
              <a:t>një</a:t>
            </a:r>
            <a:r>
              <a:rPr lang="en-US" sz="3600" dirty="0" smtClean="0"/>
              <a:t> </a:t>
            </a:r>
            <a:r>
              <a:rPr lang="en-US" sz="3600" dirty="0" err="1" smtClean="0"/>
              <a:t>vendimi</a:t>
            </a:r>
            <a:r>
              <a:rPr lang="en-US" sz="3600" dirty="0" smtClean="0"/>
              <a:t> </a:t>
            </a:r>
            <a:r>
              <a:rPr lang="en-US" sz="3600" dirty="0" err="1" smtClean="0"/>
              <a:t>tjetër</a:t>
            </a:r>
            <a:r>
              <a:rPr lang="en-US" sz="3600" dirty="0" smtClean="0"/>
              <a:t> </a:t>
            </a:r>
            <a:r>
              <a:rPr lang="en-US" sz="3600" dirty="0" err="1" smtClean="0"/>
              <a:t>të</a:t>
            </a:r>
            <a:r>
              <a:rPr lang="en-US" sz="3600" dirty="0" smtClean="0"/>
              <a:t> </a:t>
            </a:r>
            <a:r>
              <a:rPr lang="en-US" sz="3600" dirty="0" err="1" smtClean="0"/>
              <a:t>formës</a:t>
            </a:r>
            <a:r>
              <a:rPr lang="en-US" sz="3600" dirty="0" smtClean="0"/>
              <a:t> </a:t>
            </a:r>
            <a:r>
              <a:rPr lang="en-US" sz="3600" dirty="0" err="1" smtClean="0"/>
              <a:t>së</a:t>
            </a:r>
            <a:r>
              <a:rPr lang="en-US" sz="3600" dirty="0" smtClean="0"/>
              <a:t> </a:t>
            </a:r>
            <a:r>
              <a:rPr lang="en-US" sz="3600" dirty="0" err="1" smtClean="0"/>
              <a:t>prerë</a:t>
            </a:r>
            <a:r>
              <a:rPr lang="en-US" sz="36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733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685800"/>
            <a:ext cx="6347714" cy="5355563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err="1" smtClean="0"/>
              <a:t>Germa</a:t>
            </a:r>
            <a:r>
              <a:rPr lang="en-US" sz="2800" b="1" dirty="0" smtClean="0"/>
              <a:t> ‘b’</a:t>
            </a:r>
            <a:r>
              <a:rPr lang="en-US" sz="2800" dirty="0" smtClean="0"/>
              <a:t>: </a:t>
            </a:r>
            <a:r>
              <a:rPr lang="en-US" sz="2800" dirty="0" err="1" smtClean="0"/>
              <a:t>vendimi</a:t>
            </a:r>
            <a:r>
              <a:rPr lang="en-US" sz="2800" dirty="0" smtClean="0"/>
              <a:t> </a:t>
            </a:r>
            <a:r>
              <a:rPr lang="en-US" sz="2800" dirty="0" err="1" smtClean="0"/>
              <a:t>është</a:t>
            </a:r>
            <a:r>
              <a:rPr lang="en-US" sz="2800" dirty="0" smtClean="0"/>
              <a:t> </a:t>
            </a:r>
            <a:r>
              <a:rPr lang="en-US" sz="2800" dirty="0" err="1" smtClean="0"/>
              <a:t>bazuar</a:t>
            </a:r>
            <a:r>
              <a:rPr lang="en-US" sz="2800" dirty="0" smtClean="0"/>
              <a:t> </a:t>
            </a:r>
            <a:r>
              <a:rPr lang="en-US" sz="2800" dirty="0" err="1" smtClean="0"/>
              <a:t>në</a:t>
            </a:r>
            <a:r>
              <a:rPr lang="en-US" sz="2800" dirty="0" smtClean="0"/>
              <a:t> </a:t>
            </a:r>
            <a:r>
              <a:rPr lang="en-US" sz="2800" dirty="0" err="1" smtClean="0"/>
              <a:t>një</a:t>
            </a:r>
            <a:r>
              <a:rPr lang="en-US" sz="2800" dirty="0" smtClean="0"/>
              <a:t> </a:t>
            </a:r>
            <a:r>
              <a:rPr lang="en-US" sz="2800" dirty="0" err="1" smtClean="0"/>
              <a:t>vendim</a:t>
            </a:r>
            <a:r>
              <a:rPr lang="en-US" sz="2800" dirty="0" smtClean="0"/>
              <a:t> </a:t>
            </a:r>
            <a:r>
              <a:rPr lang="en-US" sz="2800" dirty="0" err="1" smtClean="0"/>
              <a:t>të</a:t>
            </a:r>
            <a:r>
              <a:rPr lang="en-US" sz="2800" dirty="0" smtClean="0"/>
              <a:t> </a:t>
            </a:r>
            <a:r>
              <a:rPr lang="en-US" sz="2800" dirty="0" err="1" smtClean="0"/>
              <a:t>gjykatës</a:t>
            </a:r>
            <a:r>
              <a:rPr lang="en-US" sz="2800" dirty="0" smtClean="0"/>
              <a:t> </a:t>
            </a:r>
            <a:r>
              <a:rPr lang="en-US" sz="2800" dirty="0" err="1" smtClean="0"/>
              <a:t>civile</a:t>
            </a:r>
            <a:r>
              <a:rPr lang="en-US" sz="2800" dirty="0" smtClean="0"/>
              <a:t> </a:t>
            </a:r>
            <a:r>
              <a:rPr lang="en-US" sz="2800" dirty="0" err="1" smtClean="0"/>
              <a:t>ose</a:t>
            </a:r>
            <a:r>
              <a:rPr lang="en-US" sz="2800" dirty="0" smtClean="0"/>
              <a:t> administrative, </a:t>
            </a:r>
            <a:r>
              <a:rPr lang="en-US" sz="2800" dirty="0" err="1" smtClean="0"/>
              <a:t>që</a:t>
            </a:r>
            <a:r>
              <a:rPr lang="en-US" sz="2800" dirty="0" smtClean="0"/>
              <a:t> </a:t>
            </a:r>
            <a:r>
              <a:rPr lang="en-US" sz="2800" dirty="0" err="1" smtClean="0"/>
              <a:t>është</a:t>
            </a:r>
            <a:r>
              <a:rPr lang="en-US" sz="2800" dirty="0" smtClean="0"/>
              <a:t> </a:t>
            </a:r>
            <a:r>
              <a:rPr lang="en-US" sz="2800" dirty="0" err="1" smtClean="0"/>
              <a:t>revokuar</a:t>
            </a:r>
            <a:r>
              <a:rPr lang="en-US" sz="2800" dirty="0" smtClean="0"/>
              <a:t> </a:t>
            </a:r>
            <a:r>
              <a:rPr lang="en-US" sz="2800" dirty="0" err="1" smtClean="0"/>
              <a:t>më</a:t>
            </a:r>
            <a:r>
              <a:rPr lang="en-US" sz="2800" dirty="0" smtClean="0"/>
              <a:t> </a:t>
            </a:r>
            <a:r>
              <a:rPr lang="en-US" sz="2800" dirty="0" smtClean="0"/>
              <a:t>pas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273974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/>
              <a:t>Germa</a:t>
            </a:r>
            <a:r>
              <a:rPr lang="en-US" b="1" dirty="0" smtClean="0"/>
              <a:t> ‘c’</a:t>
            </a:r>
            <a:r>
              <a:rPr lang="en-US" dirty="0" smtClean="0"/>
              <a:t> - …</a:t>
            </a:r>
            <a:r>
              <a:rPr lang="en-US" dirty="0" err="1" smtClean="0"/>
              <a:t>Provat</a:t>
            </a:r>
            <a:r>
              <a:rPr lang="en-US" dirty="0" smtClean="0"/>
              <a:t> e </a:t>
            </a:r>
            <a:r>
              <a:rPr lang="en-US" dirty="0" err="1" smtClean="0"/>
              <a:t>reja</a:t>
            </a:r>
            <a:r>
              <a:rPr lang="en-US" dirty="0" smtClean="0"/>
              <a:t>…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sz="4000" dirty="0" err="1"/>
              <a:t>Kuptimi</a:t>
            </a:r>
            <a:r>
              <a:rPr lang="en-US" sz="4000" dirty="0"/>
              <a:t> </a:t>
            </a:r>
            <a:r>
              <a:rPr lang="en-US" sz="4000" dirty="0" err="1"/>
              <a:t>i</a:t>
            </a:r>
            <a:r>
              <a:rPr lang="en-US" sz="4000" dirty="0"/>
              <a:t> “</a:t>
            </a:r>
            <a:r>
              <a:rPr lang="en-US" sz="4000" dirty="0" err="1"/>
              <a:t>provave</a:t>
            </a:r>
            <a:r>
              <a:rPr lang="en-US" sz="4000" dirty="0"/>
              <a:t> </a:t>
            </a:r>
            <a:r>
              <a:rPr lang="en-US" sz="4000" dirty="0" err="1"/>
              <a:t>të</a:t>
            </a:r>
            <a:r>
              <a:rPr lang="en-US" sz="4000" dirty="0"/>
              <a:t> </a:t>
            </a:r>
            <a:r>
              <a:rPr lang="en-US" sz="4000" dirty="0" err="1"/>
              <a:t>reja</a:t>
            </a:r>
            <a:r>
              <a:rPr lang="en-US" sz="4000" dirty="0"/>
              <a:t>” </a:t>
            </a:r>
            <a:r>
              <a:rPr lang="en-US" sz="4000" dirty="0" err="1"/>
              <a:t>dhe</a:t>
            </a:r>
            <a:r>
              <a:rPr lang="en-US" sz="4000" dirty="0"/>
              <a:t> </a:t>
            </a:r>
            <a:r>
              <a:rPr lang="en-US" sz="4000" dirty="0" err="1"/>
              <a:t>vlerësimi</a:t>
            </a:r>
            <a:r>
              <a:rPr lang="en-US" sz="4000" dirty="0"/>
              <a:t> </a:t>
            </a:r>
            <a:r>
              <a:rPr lang="en-US" sz="4000" dirty="0" err="1"/>
              <a:t>i</a:t>
            </a:r>
            <a:r>
              <a:rPr lang="en-US" sz="4000" dirty="0"/>
              <a:t> </a:t>
            </a:r>
            <a:r>
              <a:rPr lang="en-US" sz="4000" dirty="0" err="1"/>
              <a:t>tyre</a:t>
            </a:r>
            <a:r>
              <a:rPr lang="en-US" sz="4000" dirty="0"/>
              <a:t>.</a:t>
            </a:r>
          </a:p>
          <a:p>
            <a:pPr algn="just"/>
            <a:r>
              <a:rPr lang="en-US" sz="4000" b="1" u="sng" dirty="0" err="1"/>
              <a:t>Diskutim</a:t>
            </a:r>
            <a:r>
              <a:rPr lang="en-US" sz="4000" dirty="0"/>
              <a:t> – ‘</a:t>
            </a:r>
            <a:r>
              <a:rPr lang="en-US" sz="4000" dirty="0" err="1"/>
              <a:t>prova</a:t>
            </a:r>
            <a:r>
              <a:rPr lang="en-US" sz="4000" dirty="0"/>
              <a:t> </a:t>
            </a:r>
            <a:r>
              <a:rPr lang="en-US" sz="4000" dirty="0" err="1"/>
              <a:t>të</a:t>
            </a:r>
            <a:r>
              <a:rPr lang="en-US" sz="4000" dirty="0"/>
              <a:t> </a:t>
            </a:r>
            <a:r>
              <a:rPr lang="en-US" sz="4000" dirty="0" err="1"/>
              <a:t>reja</a:t>
            </a:r>
            <a:r>
              <a:rPr lang="en-US" sz="4000" dirty="0"/>
              <a:t>’ </a:t>
            </a:r>
            <a:r>
              <a:rPr lang="en-US" sz="4000" i="1" dirty="0" err="1"/>
              <a:t>apo</a:t>
            </a:r>
            <a:r>
              <a:rPr lang="en-US" sz="4000" dirty="0"/>
              <a:t> ‘</a:t>
            </a:r>
            <a:r>
              <a:rPr lang="en-US" sz="4000" dirty="0" err="1"/>
              <a:t>fakte</a:t>
            </a:r>
            <a:r>
              <a:rPr lang="en-US" sz="4000" dirty="0"/>
              <a:t> </a:t>
            </a:r>
            <a:r>
              <a:rPr lang="en-US" sz="4000" dirty="0" err="1"/>
              <a:t>të</a:t>
            </a:r>
            <a:r>
              <a:rPr lang="en-US" sz="4000" dirty="0"/>
              <a:t> </a:t>
            </a:r>
            <a:r>
              <a:rPr lang="en-US" sz="4000" dirty="0" err="1"/>
              <a:t>reja</a:t>
            </a:r>
            <a:r>
              <a:rPr lang="en-US" sz="4000" dirty="0"/>
              <a:t>’! </a:t>
            </a:r>
            <a:r>
              <a:rPr lang="en-US" sz="4000" dirty="0" err="1"/>
              <a:t>Cili</a:t>
            </a:r>
            <a:r>
              <a:rPr lang="en-US" sz="4000" dirty="0"/>
              <a:t> </a:t>
            </a:r>
            <a:r>
              <a:rPr lang="en-US" sz="4000" dirty="0" err="1"/>
              <a:t>është</a:t>
            </a:r>
            <a:r>
              <a:rPr lang="en-US" sz="4000" dirty="0"/>
              <a:t> </a:t>
            </a:r>
            <a:r>
              <a:rPr lang="en-US" sz="4000" dirty="0" err="1"/>
              <a:t>kuptimi</a:t>
            </a:r>
            <a:r>
              <a:rPr lang="en-US" sz="4000" dirty="0"/>
              <a:t> </a:t>
            </a:r>
            <a:r>
              <a:rPr lang="en-US" sz="4000" dirty="0" err="1"/>
              <a:t>i</a:t>
            </a:r>
            <a:r>
              <a:rPr lang="en-US" sz="4000" dirty="0"/>
              <a:t> </a:t>
            </a:r>
            <a:r>
              <a:rPr lang="en-US" sz="4000" dirty="0" err="1"/>
              <a:t>këtyre</a:t>
            </a:r>
            <a:r>
              <a:rPr lang="en-US" sz="4000" dirty="0"/>
              <a:t> </a:t>
            </a:r>
            <a:r>
              <a:rPr lang="en-US" sz="4000" dirty="0" err="1"/>
              <a:t>termave</a:t>
            </a:r>
            <a:r>
              <a:rPr lang="en-US" sz="4000" dirty="0"/>
              <a:t> </a:t>
            </a:r>
            <a:r>
              <a:rPr lang="en-US" sz="4000" dirty="0" err="1"/>
              <a:t>në</a:t>
            </a:r>
            <a:r>
              <a:rPr lang="en-US" sz="4000" dirty="0"/>
              <a:t> </a:t>
            </a:r>
            <a:r>
              <a:rPr lang="en-US" sz="4000" dirty="0" err="1"/>
              <a:t>rastin</a:t>
            </a:r>
            <a:r>
              <a:rPr lang="en-US" sz="4000" dirty="0"/>
              <a:t> e </a:t>
            </a:r>
            <a:r>
              <a:rPr lang="en-US" sz="4000" dirty="0" err="1"/>
              <a:t>institutit</a:t>
            </a:r>
            <a:r>
              <a:rPr lang="en-US" sz="4000" dirty="0"/>
              <a:t> </a:t>
            </a:r>
            <a:r>
              <a:rPr lang="en-US" sz="4000" dirty="0" err="1"/>
              <a:t>të</a:t>
            </a:r>
            <a:r>
              <a:rPr lang="en-US" sz="4000" dirty="0"/>
              <a:t> </a:t>
            </a:r>
            <a:r>
              <a:rPr lang="en-US" sz="4000" dirty="0" err="1"/>
              <a:t>rishikimit</a:t>
            </a:r>
            <a:r>
              <a:rPr lang="en-US" sz="4000" dirty="0"/>
              <a:t>? </a:t>
            </a:r>
            <a:endParaRPr lang="sq-AL" sz="4000" dirty="0"/>
          </a:p>
          <a:p>
            <a:pPr algn="just"/>
            <a:endParaRPr lang="sq-AL" sz="4000" dirty="0"/>
          </a:p>
        </p:txBody>
      </p:sp>
    </p:spTree>
    <p:extLst>
      <p:ext uri="{BB962C8B-B14F-4D97-AF65-F5344CB8AC3E}">
        <p14:creationId xmlns:p14="http://schemas.microsoft.com/office/powerpoint/2010/main" val="4010192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914400"/>
            <a:ext cx="6347714" cy="5126963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err="1" smtClean="0"/>
              <a:t>Provat</a:t>
            </a:r>
            <a:r>
              <a:rPr lang="en-US" sz="2800" dirty="0" smtClean="0"/>
              <a:t> – </a:t>
            </a:r>
            <a:r>
              <a:rPr lang="en-US" sz="2800" dirty="0" err="1" smtClean="0"/>
              <a:t>janë</a:t>
            </a:r>
            <a:r>
              <a:rPr lang="en-US" sz="2800" dirty="0" smtClean="0"/>
              <a:t> </a:t>
            </a:r>
            <a:r>
              <a:rPr lang="sq-AL" sz="2800" dirty="0" smtClean="0"/>
              <a:t>njoftimet </a:t>
            </a:r>
            <a:r>
              <a:rPr lang="sq-AL" sz="2800" dirty="0"/>
              <a:t>mbi faktet e rrethanat që lidhen me veprën </a:t>
            </a:r>
            <a:r>
              <a:rPr lang="sq-AL" sz="2800" dirty="0" smtClean="0"/>
              <a:t>penale</a:t>
            </a:r>
            <a:r>
              <a:rPr lang="en-US" sz="2800" dirty="0" smtClean="0"/>
              <a:t>… (</a:t>
            </a:r>
            <a:r>
              <a:rPr lang="en-US" sz="2800" dirty="0" err="1" smtClean="0"/>
              <a:t>neni</a:t>
            </a:r>
            <a:r>
              <a:rPr lang="en-US" sz="2800" dirty="0" smtClean="0"/>
              <a:t> 149 </a:t>
            </a:r>
            <a:r>
              <a:rPr lang="en-US" sz="2800" dirty="0" err="1" smtClean="0"/>
              <a:t>i</a:t>
            </a:r>
            <a:r>
              <a:rPr lang="en-US" sz="2800" dirty="0" smtClean="0"/>
              <a:t> KPP)</a:t>
            </a:r>
          </a:p>
          <a:p>
            <a:pPr algn="just"/>
            <a:r>
              <a:rPr lang="en-US" sz="2800" dirty="0" err="1" smtClean="0"/>
              <a:t>Kusht</a:t>
            </a:r>
            <a:r>
              <a:rPr lang="en-US" sz="2800" dirty="0" smtClean="0"/>
              <a:t> </a:t>
            </a:r>
            <a:r>
              <a:rPr lang="en-US" sz="2800" dirty="0" err="1" smtClean="0"/>
              <a:t>për</a:t>
            </a:r>
            <a:r>
              <a:rPr lang="en-US" sz="2800" dirty="0" smtClean="0"/>
              <a:t> </a:t>
            </a:r>
            <a:r>
              <a:rPr lang="en-US" sz="2800" dirty="0" err="1" smtClean="0"/>
              <a:t>rishikimin</a:t>
            </a:r>
            <a:r>
              <a:rPr lang="en-US" sz="2800" dirty="0" smtClean="0"/>
              <a:t> – </a:t>
            </a:r>
            <a:r>
              <a:rPr lang="en-US" sz="2800" dirty="0" err="1" smtClean="0"/>
              <a:t>prova</a:t>
            </a:r>
            <a:r>
              <a:rPr lang="en-US" sz="2800" dirty="0" smtClean="0"/>
              <a:t> e re – </a:t>
            </a:r>
            <a:r>
              <a:rPr lang="en-US" sz="2800" dirty="0" err="1" smtClean="0"/>
              <a:t>gjykata</a:t>
            </a:r>
            <a:r>
              <a:rPr lang="en-US" sz="2800" dirty="0" smtClean="0"/>
              <a:t> </a:t>
            </a:r>
            <a:r>
              <a:rPr lang="en-US" sz="2800" dirty="0" err="1" smtClean="0"/>
              <a:t>nuk</a:t>
            </a:r>
            <a:r>
              <a:rPr lang="en-US" sz="2800" dirty="0" smtClean="0"/>
              <a:t> </a:t>
            </a:r>
            <a:r>
              <a:rPr lang="en-US" sz="2800" dirty="0" err="1" smtClean="0"/>
              <a:t>ka</a:t>
            </a:r>
            <a:r>
              <a:rPr lang="en-US" sz="2800" dirty="0" smtClean="0"/>
              <a:t> </a:t>
            </a:r>
            <a:r>
              <a:rPr lang="en-US" sz="2800" dirty="0" err="1" smtClean="0"/>
              <a:t>pasur</a:t>
            </a:r>
            <a:r>
              <a:rPr lang="en-US" sz="2800" dirty="0" smtClean="0"/>
              <a:t> </a:t>
            </a:r>
            <a:r>
              <a:rPr lang="en-US" sz="2800" dirty="0" err="1" smtClean="0"/>
              <a:t>dijeni</a:t>
            </a:r>
            <a:r>
              <a:rPr lang="en-US" sz="2800" dirty="0" smtClean="0"/>
              <a:t> </a:t>
            </a:r>
            <a:r>
              <a:rPr lang="en-US" sz="2800" dirty="0" err="1" smtClean="0"/>
              <a:t>apo</a:t>
            </a:r>
            <a:r>
              <a:rPr lang="en-US" sz="2800" dirty="0" smtClean="0"/>
              <a:t> </a:t>
            </a:r>
            <a:r>
              <a:rPr lang="en-US" sz="2800" dirty="0" err="1" smtClean="0"/>
              <a:t>asnjë</a:t>
            </a:r>
            <a:r>
              <a:rPr lang="en-US" sz="2800" dirty="0" smtClean="0"/>
              <a:t> </a:t>
            </a:r>
            <a:r>
              <a:rPr lang="en-US" sz="2800" dirty="0" err="1" smtClean="0"/>
              <a:t>nga</a:t>
            </a:r>
            <a:r>
              <a:rPr lang="en-US" sz="2800" dirty="0" smtClean="0"/>
              <a:t> </a:t>
            </a:r>
            <a:r>
              <a:rPr lang="en-US" sz="2800" dirty="0" err="1" smtClean="0"/>
              <a:t>subjektet</a:t>
            </a:r>
            <a:r>
              <a:rPr lang="en-US" sz="2800" dirty="0" smtClean="0"/>
              <a:t> </a:t>
            </a:r>
            <a:r>
              <a:rPr lang="en-US" sz="2800" dirty="0" err="1" smtClean="0"/>
              <a:t>procedurale</a:t>
            </a:r>
            <a:r>
              <a:rPr lang="en-US" sz="2800" dirty="0" smtClean="0"/>
              <a:t> </a:t>
            </a:r>
            <a:r>
              <a:rPr lang="en-US" sz="2800" dirty="0" err="1" smtClean="0"/>
              <a:t>nuk</a:t>
            </a:r>
            <a:r>
              <a:rPr lang="en-US" sz="2800" dirty="0" smtClean="0"/>
              <a:t> </a:t>
            </a:r>
            <a:r>
              <a:rPr lang="en-US" sz="2800" dirty="0" err="1" smtClean="0"/>
              <a:t>ka</a:t>
            </a:r>
            <a:r>
              <a:rPr lang="en-US" sz="2800" dirty="0" smtClean="0"/>
              <a:t> </a:t>
            </a:r>
            <a:r>
              <a:rPr lang="en-US" sz="2800" dirty="0" err="1" smtClean="0"/>
              <a:t>pasur</a:t>
            </a:r>
            <a:r>
              <a:rPr lang="en-US" sz="2800" dirty="0" smtClean="0"/>
              <a:t> </a:t>
            </a:r>
            <a:r>
              <a:rPr lang="en-US" sz="2800" dirty="0" err="1" smtClean="0"/>
              <a:t>dijeni</a:t>
            </a:r>
            <a:r>
              <a:rPr lang="en-US" sz="2800" dirty="0" smtClean="0"/>
              <a:t>?</a:t>
            </a:r>
          </a:p>
          <a:p>
            <a:pPr algn="just"/>
            <a:r>
              <a:rPr lang="en-US" sz="2800" dirty="0" smtClean="0"/>
              <a:t>A </a:t>
            </a:r>
            <a:r>
              <a:rPr lang="en-US" sz="2800" dirty="0" err="1" smtClean="0"/>
              <a:t>ka</a:t>
            </a:r>
            <a:r>
              <a:rPr lang="en-US" sz="2800" dirty="0" smtClean="0"/>
              <a:t> </a:t>
            </a:r>
            <a:r>
              <a:rPr lang="en-US" sz="2800" dirty="0" err="1" smtClean="0"/>
              <a:t>rëndësi</a:t>
            </a:r>
            <a:r>
              <a:rPr lang="en-US" sz="2800" dirty="0" smtClean="0"/>
              <a:t> </a:t>
            </a:r>
            <a:r>
              <a:rPr lang="en-US" sz="2800" dirty="0" err="1" smtClean="0"/>
              <a:t>në</a:t>
            </a:r>
            <a:r>
              <a:rPr lang="en-US" sz="2800" dirty="0" smtClean="0"/>
              <a:t> </a:t>
            </a:r>
            <a:r>
              <a:rPr lang="en-US" sz="2800" dirty="0" err="1" smtClean="0"/>
              <a:t>cilësimin</a:t>
            </a:r>
            <a:r>
              <a:rPr lang="en-US" sz="2800" dirty="0" smtClean="0"/>
              <a:t> e </a:t>
            </a:r>
            <a:r>
              <a:rPr lang="en-US" sz="2800" dirty="0" err="1" smtClean="0"/>
              <a:t>një</a:t>
            </a:r>
            <a:r>
              <a:rPr lang="en-US" sz="2800" dirty="0" smtClean="0"/>
              <a:t> prove </a:t>
            </a:r>
            <a:r>
              <a:rPr lang="en-US" sz="2800" dirty="0" err="1" smtClean="0"/>
              <a:t>si</a:t>
            </a:r>
            <a:r>
              <a:rPr lang="en-US" sz="2800" dirty="0" smtClean="0"/>
              <a:t> ‘</a:t>
            </a:r>
            <a:r>
              <a:rPr lang="en-US" sz="2800" dirty="0" err="1" smtClean="0"/>
              <a:t>të</a:t>
            </a:r>
            <a:r>
              <a:rPr lang="en-US" sz="2800" dirty="0" smtClean="0"/>
              <a:t> re’ – </a:t>
            </a:r>
            <a:r>
              <a:rPr lang="en-US" sz="2800" dirty="0" err="1" smtClean="0"/>
              <a:t>nëse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dënuari</a:t>
            </a:r>
            <a:r>
              <a:rPr lang="en-US" sz="2800" dirty="0" smtClean="0"/>
              <a:t> </a:t>
            </a:r>
            <a:r>
              <a:rPr lang="en-US" sz="2800" dirty="0" err="1" smtClean="0"/>
              <a:t>ka</a:t>
            </a:r>
            <a:r>
              <a:rPr lang="en-US" sz="2800" dirty="0" smtClean="0"/>
              <a:t> </a:t>
            </a:r>
            <a:r>
              <a:rPr lang="en-US" sz="2800" dirty="0" err="1" smtClean="0"/>
              <a:t>qenë</a:t>
            </a:r>
            <a:r>
              <a:rPr lang="en-US" sz="2800" dirty="0" smtClean="0"/>
              <a:t> </a:t>
            </a:r>
            <a:r>
              <a:rPr lang="en-US" sz="2800" dirty="0" err="1" smtClean="0"/>
              <a:t>në</a:t>
            </a:r>
            <a:r>
              <a:rPr lang="en-US" sz="2800" dirty="0" smtClean="0"/>
              <a:t> </a:t>
            </a:r>
            <a:r>
              <a:rPr lang="en-US" sz="2800" dirty="0" err="1" smtClean="0"/>
              <a:t>dijeni</a:t>
            </a:r>
            <a:r>
              <a:rPr lang="en-US" sz="2800" dirty="0" smtClean="0"/>
              <a:t> </a:t>
            </a:r>
            <a:r>
              <a:rPr lang="en-US" sz="2800" dirty="0" err="1" smtClean="0"/>
              <a:t>të</a:t>
            </a:r>
            <a:r>
              <a:rPr lang="en-US" sz="2800" dirty="0" smtClean="0"/>
              <a:t> </a:t>
            </a:r>
            <a:r>
              <a:rPr lang="en-US" sz="2800" dirty="0" err="1" smtClean="0"/>
              <a:t>kësaj</a:t>
            </a:r>
            <a:r>
              <a:rPr lang="en-US" sz="2800" dirty="0" smtClean="0"/>
              <a:t> prove, </a:t>
            </a:r>
            <a:r>
              <a:rPr lang="en-US" sz="2800" dirty="0" err="1" smtClean="0"/>
              <a:t>por</a:t>
            </a:r>
            <a:r>
              <a:rPr lang="en-US" sz="2800" dirty="0" smtClean="0"/>
              <a:t> me </a:t>
            </a:r>
            <a:r>
              <a:rPr lang="en-US" sz="2800" dirty="0" err="1" smtClean="0"/>
              <a:t>vetdije</a:t>
            </a:r>
            <a:r>
              <a:rPr lang="en-US" sz="2800" dirty="0" smtClean="0"/>
              <a:t> </a:t>
            </a:r>
            <a:r>
              <a:rPr lang="en-US" sz="2800" dirty="0" err="1" smtClean="0"/>
              <a:t>nuk</a:t>
            </a:r>
            <a:r>
              <a:rPr lang="en-US" sz="2800" dirty="0" smtClean="0"/>
              <a:t>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r>
              <a:rPr lang="en-US" sz="2800" dirty="0" err="1" smtClean="0"/>
              <a:t>ka</a:t>
            </a:r>
            <a:r>
              <a:rPr lang="en-US" sz="2800" dirty="0" smtClean="0"/>
              <a:t> </a:t>
            </a:r>
            <a:r>
              <a:rPr lang="en-US" sz="2800" dirty="0" err="1" smtClean="0"/>
              <a:t>përdorur</a:t>
            </a:r>
            <a:r>
              <a:rPr lang="en-US" sz="2800" dirty="0" smtClean="0"/>
              <a:t> </a:t>
            </a:r>
            <a:r>
              <a:rPr lang="en-US" sz="2800" dirty="0" err="1" smtClean="0"/>
              <a:t>ato</a:t>
            </a:r>
            <a:r>
              <a:rPr lang="en-US" sz="2800" dirty="0" smtClean="0"/>
              <a:t>? </a:t>
            </a:r>
            <a:endParaRPr lang="sq-AL" sz="2800" dirty="0"/>
          </a:p>
        </p:txBody>
      </p:sp>
    </p:spTree>
    <p:extLst>
      <p:ext uri="{BB962C8B-B14F-4D97-AF65-F5344CB8AC3E}">
        <p14:creationId xmlns:p14="http://schemas.microsoft.com/office/powerpoint/2010/main" val="2157872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err="1"/>
              <a:t>Vendimi</a:t>
            </a:r>
            <a:r>
              <a:rPr lang="en-US" dirty="0"/>
              <a:t> </a:t>
            </a:r>
            <a:r>
              <a:rPr lang="en-US" dirty="0" err="1"/>
              <a:t>Unifikues</a:t>
            </a:r>
            <a:r>
              <a:rPr lang="en-US" dirty="0"/>
              <a:t> 6/2002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81600"/>
          </a:xfrm>
        </p:spPr>
        <p:txBody>
          <a:bodyPr>
            <a:normAutofit/>
          </a:bodyPr>
          <a:lstStyle/>
          <a:p>
            <a:pPr algn="just"/>
            <a:r>
              <a:rPr lang="en-US" b="1" u="sng" dirty="0"/>
              <a:t>V</a:t>
            </a:r>
            <a:r>
              <a:rPr lang="sq-AL" b="1" u="sng" dirty="0" smtClean="0"/>
              <a:t>endimi </a:t>
            </a:r>
            <a:r>
              <a:rPr lang="sq-AL" b="1" u="sng" dirty="0"/>
              <a:t>unifikues nr. 6, datë </a:t>
            </a:r>
            <a:r>
              <a:rPr lang="sq-AL" b="1" u="sng" dirty="0" smtClean="0"/>
              <a:t>11.10.2002</a:t>
            </a:r>
            <a:r>
              <a:rPr lang="en-US" b="1" u="sng" dirty="0" smtClean="0"/>
              <a:t>, </a:t>
            </a:r>
            <a:r>
              <a:rPr lang="en-US" b="1" u="sng" dirty="0" err="1" smtClean="0"/>
              <a:t>përcakton</a:t>
            </a:r>
            <a:r>
              <a:rPr lang="sq-AL" dirty="0" smtClean="0"/>
              <a:t>:</a:t>
            </a:r>
            <a:endParaRPr lang="sq-AL" dirty="0"/>
          </a:p>
          <a:p>
            <a:pPr lvl="1" algn="just"/>
            <a:r>
              <a:rPr lang="it-IT" sz="1800" dirty="0" smtClean="0"/>
              <a:t>«Si </a:t>
            </a:r>
            <a:r>
              <a:rPr lang="it-IT" sz="1800" dirty="0"/>
              <a:t>shkresat, dokumentat, ashtu edhe objektet t</a:t>
            </a:r>
            <a:r>
              <a:rPr lang="sq-AL" sz="1800" dirty="0"/>
              <a:t>ë</a:t>
            </a:r>
            <a:r>
              <a:rPr lang="it-IT" sz="1800" dirty="0"/>
              <a:t> natyr</a:t>
            </a:r>
            <a:r>
              <a:rPr lang="sq-AL" sz="1800" dirty="0"/>
              <a:t>ë</a:t>
            </a:r>
            <a:r>
              <a:rPr lang="it-IT" sz="1800" dirty="0"/>
              <a:t>s materiale, p</a:t>
            </a:r>
            <a:r>
              <a:rPr lang="sq-AL" sz="1800" dirty="0"/>
              <a:t>ë</a:t>
            </a:r>
            <a:r>
              <a:rPr lang="it-IT" sz="1800" dirty="0"/>
              <a:t>r t’u paraqitur si shkak p</a:t>
            </a:r>
            <a:r>
              <a:rPr lang="sq-AL" sz="1800" dirty="0"/>
              <a:t>ë</a:t>
            </a:r>
            <a:r>
              <a:rPr lang="it-IT" sz="1800" dirty="0"/>
              <a:t>r rishikimin e vendimit </a:t>
            </a:r>
            <a:r>
              <a:rPr lang="it-IT" sz="1800" b="1" u="sng" dirty="0"/>
              <a:t>duhet t</a:t>
            </a:r>
            <a:r>
              <a:rPr lang="sq-AL" sz="1800" b="1" u="sng" dirty="0"/>
              <a:t>ë</a:t>
            </a:r>
            <a:r>
              <a:rPr lang="it-IT" sz="1800" b="1" u="sng" dirty="0"/>
              <a:t> plot</a:t>
            </a:r>
            <a:r>
              <a:rPr lang="sq-AL" sz="1800" b="1" u="sng" dirty="0"/>
              <a:t>ë</a:t>
            </a:r>
            <a:r>
              <a:rPr lang="it-IT" sz="1800" b="1" u="sng" dirty="0"/>
              <a:t>sojn</a:t>
            </a:r>
            <a:r>
              <a:rPr lang="sq-AL" sz="1800" b="1" u="sng" dirty="0"/>
              <a:t>ë</a:t>
            </a:r>
            <a:r>
              <a:rPr lang="it-IT" sz="1800" b="1" u="sng" dirty="0"/>
              <a:t> bashk</a:t>
            </a:r>
            <a:r>
              <a:rPr lang="sq-AL" sz="1800" b="1" u="sng" dirty="0"/>
              <a:t>ë</a:t>
            </a:r>
            <a:r>
              <a:rPr lang="it-IT" sz="1800" b="1" u="sng" dirty="0"/>
              <a:t>risht dy kushte</a:t>
            </a:r>
            <a:r>
              <a:rPr lang="it-IT" sz="1800" dirty="0"/>
              <a:t>: </a:t>
            </a:r>
            <a:endParaRPr lang="it-IT" sz="1800" dirty="0" smtClean="0"/>
          </a:p>
          <a:p>
            <a:pPr lvl="1" algn="just"/>
            <a:r>
              <a:rPr lang="it-IT" sz="1800" b="1" u="sng" dirty="0" smtClean="0"/>
              <a:t>s</a:t>
            </a:r>
            <a:r>
              <a:rPr lang="sq-AL" sz="1800" b="1" u="sng" dirty="0"/>
              <a:t>ë</a:t>
            </a:r>
            <a:r>
              <a:rPr lang="it-IT" sz="1800" b="1" u="sng" dirty="0"/>
              <a:t> pari</a:t>
            </a:r>
            <a:r>
              <a:rPr lang="it-IT" sz="1800" dirty="0"/>
              <a:t>, t</a:t>
            </a:r>
            <a:r>
              <a:rPr lang="sq-AL" sz="1800" dirty="0"/>
              <a:t>ë </a:t>
            </a:r>
            <a:r>
              <a:rPr lang="it-IT" sz="1800" dirty="0"/>
              <a:t>ken</a:t>
            </a:r>
            <a:r>
              <a:rPr lang="sq-AL" sz="1800" dirty="0"/>
              <a:t>ë</a:t>
            </a:r>
            <a:r>
              <a:rPr lang="it-IT" sz="1800" dirty="0"/>
              <a:t> dal</a:t>
            </a:r>
            <a:r>
              <a:rPr lang="sq-AL" sz="1800" dirty="0"/>
              <a:t>ë</a:t>
            </a:r>
            <a:r>
              <a:rPr lang="it-IT" sz="1800" dirty="0"/>
              <a:t> ose t</a:t>
            </a:r>
            <a:r>
              <a:rPr lang="sq-AL" sz="1800" dirty="0"/>
              <a:t>ë</a:t>
            </a:r>
            <a:r>
              <a:rPr lang="it-IT" sz="1800" dirty="0"/>
              <a:t> jen</a:t>
            </a:r>
            <a:r>
              <a:rPr lang="sq-AL" sz="1800" dirty="0"/>
              <a:t>ë</a:t>
            </a:r>
            <a:r>
              <a:rPr lang="it-IT" sz="1800" dirty="0"/>
              <a:t> zbuluar pasi vendimi kishte marr</a:t>
            </a:r>
            <a:r>
              <a:rPr lang="sq-AL" sz="1800" dirty="0"/>
              <a:t>ë</a:t>
            </a:r>
            <a:r>
              <a:rPr lang="it-IT" sz="1800" dirty="0"/>
              <a:t> form</a:t>
            </a:r>
            <a:r>
              <a:rPr lang="sq-AL" sz="1800" dirty="0"/>
              <a:t>ë</a:t>
            </a:r>
            <a:r>
              <a:rPr lang="it-IT" sz="1800" dirty="0"/>
              <a:t> t</a:t>
            </a:r>
            <a:r>
              <a:rPr lang="sq-AL" sz="1800" dirty="0"/>
              <a:t>ë</a:t>
            </a:r>
            <a:r>
              <a:rPr lang="it-IT" sz="1800" dirty="0"/>
              <a:t> prer</a:t>
            </a:r>
            <a:r>
              <a:rPr lang="sq-AL" sz="1800" dirty="0" smtClean="0"/>
              <a:t>ë</a:t>
            </a:r>
            <a:r>
              <a:rPr lang="en-US" sz="1800" dirty="0" smtClean="0"/>
              <a:t>;</a:t>
            </a:r>
            <a:r>
              <a:rPr lang="it-IT" sz="1800" dirty="0" smtClean="0"/>
              <a:t> </a:t>
            </a:r>
          </a:p>
          <a:p>
            <a:pPr lvl="1" algn="just"/>
            <a:r>
              <a:rPr lang="it-IT" sz="1800" b="1" u="sng" dirty="0" smtClean="0"/>
              <a:t>s</a:t>
            </a:r>
            <a:r>
              <a:rPr lang="sq-AL" sz="1800" b="1" u="sng" dirty="0" smtClean="0"/>
              <a:t>ë</a:t>
            </a:r>
            <a:r>
              <a:rPr lang="it-IT" sz="1800" b="1" u="sng" dirty="0" smtClean="0"/>
              <a:t> </a:t>
            </a:r>
            <a:r>
              <a:rPr lang="it-IT" sz="1800" b="1" u="sng" dirty="0"/>
              <a:t>dyti</a:t>
            </a:r>
            <a:r>
              <a:rPr lang="it-IT" sz="1800" dirty="0"/>
              <a:t>, nga pik</a:t>
            </a:r>
            <a:r>
              <a:rPr lang="sq-AL" sz="1800" dirty="0"/>
              <a:t>ë</a:t>
            </a:r>
            <a:r>
              <a:rPr lang="it-IT" sz="1800" dirty="0"/>
              <a:t>pamja e form</a:t>
            </a:r>
            <a:r>
              <a:rPr lang="sq-AL" sz="1800" dirty="0"/>
              <a:t>ë</a:t>
            </a:r>
            <a:r>
              <a:rPr lang="it-IT" sz="1800" dirty="0"/>
              <a:t>s proceduriale, </a:t>
            </a:r>
            <a:r>
              <a:rPr lang="it-IT" sz="1800" b="1" i="1" dirty="0"/>
              <a:t>t</a:t>
            </a:r>
            <a:r>
              <a:rPr lang="sq-AL" sz="1800" b="1" dirty="0"/>
              <a:t>ë</a:t>
            </a:r>
            <a:r>
              <a:rPr lang="it-IT" sz="1800" b="1" i="1" dirty="0"/>
              <a:t> jen</a:t>
            </a:r>
            <a:r>
              <a:rPr lang="sq-AL" sz="1800" b="1" dirty="0"/>
              <a:t>ë</a:t>
            </a:r>
            <a:r>
              <a:rPr lang="it-IT" sz="1800" b="1" i="1" dirty="0"/>
              <a:t> prova, n</a:t>
            </a:r>
            <a:r>
              <a:rPr lang="sq-AL" sz="1800" b="1" dirty="0"/>
              <a:t>ë</a:t>
            </a:r>
            <a:r>
              <a:rPr lang="it-IT" sz="1800" b="1" i="1" dirty="0"/>
              <a:t> kuptimin q</a:t>
            </a:r>
            <a:r>
              <a:rPr lang="sq-AL" sz="1800" b="1" dirty="0"/>
              <a:t>ë</a:t>
            </a:r>
            <a:r>
              <a:rPr lang="it-IT" sz="1800" b="1" i="1" dirty="0"/>
              <a:t> i jep prov</a:t>
            </a:r>
            <a:r>
              <a:rPr lang="sq-AL" sz="1800" b="1" dirty="0"/>
              <a:t>ë</a:t>
            </a:r>
            <a:r>
              <a:rPr lang="it-IT" sz="1800" b="1" i="1" dirty="0"/>
              <a:t>s ligjv</a:t>
            </a:r>
            <a:r>
              <a:rPr lang="sq-AL" sz="1800" b="1" dirty="0"/>
              <a:t>ë</a:t>
            </a:r>
            <a:r>
              <a:rPr lang="it-IT" sz="1800" b="1" i="1" dirty="0"/>
              <a:t>n</a:t>
            </a:r>
            <a:r>
              <a:rPr lang="sq-AL" sz="1800" b="1" dirty="0"/>
              <a:t>ë</a:t>
            </a:r>
            <a:r>
              <a:rPr lang="it-IT" sz="1800" b="1" i="1" dirty="0"/>
              <a:t>si n</a:t>
            </a:r>
            <a:r>
              <a:rPr lang="sq-AL" sz="1800" b="1" dirty="0"/>
              <a:t>ë</a:t>
            </a:r>
            <a:r>
              <a:rPr lang="it-IT" sz="1800" b="1" i="1" dirty="0"/>
              <a:t> dispozit</a:t>
            </a:r>
            <a:r>
              <a:rPr lang="sq-AL" sz="1800" b="1" dirty="0"/>
              <a:t>ë</a:t>
            </a:r>
            <a:r>
              <a:rPr lang="it-IT" sz="1800" b="1" i="1" dirty="0"/>
              <a:t>n e nenit 149 t</a:t>
            </a:r>
            <a:r>
              <a:rPr lang="sq-AL" sz="1800" b="1" dirty="0"/>
              <a:t>ë</a:t>
            </a:r>
            <a:r>
              <a:rPr lang="it-IT" sz="1800" b="1" i="1" dirty="0"/>
              <a:t> K.Pr.Penale</a:t>
            </a:r>
            <a:r>
              <a:rPr lang="it-IT" sz="1800" dirty="0"/>
              <a:t>. Ato, jo vet</a:t>
            </a:r>
            <a:r>
              <a:rPr lang="sq-AL" sz="1800" dirty="0"/>
              <a:t>ë</a:t>
            </a:r>
            <a:r>
              <a:rPr lang="it-IT" sz="1800" dirty="0"/>
              <a:t>m q</a:t>
            </a:r>
            <a:r>
              <a:rPr lang="sq-AL" sz="1800" dirty="0"/>
              <a:t>ë</a:t>
            </a:r>
            <a:r>
              <a:rPr lang="it-IT" sz="1800" dirty="0"/>
              <a:t> duhet t</a:t>
            </a:r>
            <a:r>
              <a:rPr lang="sq-AL" sz="1800" dirty="0"/>
              <a:t>ë</a:t>
            </a:r>
            <a:r>
              <a:rPr lang="it-IT" sz="1800" dirty="0"/>
              <a:t> p</a:t>
            </a:r>
            <a:r>
              <a:rPr lang="sq-AL" sz="1800" dirty="0"/>
              <a:t>ë</a:t>
            </a:r>
            <a:r>
              <a:rPr lang="it-IT" sz="1800" dirty="0"/>
              <a:t>rmbajn</a:t>
            </a:r>
            <a:r>
              <a:rPr lang="sq-AL" sz="1800" dirty="0"/>
              <a:t>ë</a:t>
            </a:r>
            <a:r>
              <a:rPr lang="it-IT" sz="1800" dirty="0"/>
              <a:t> njoftime mbi faktet e rrethanat q</a:t>
            </a:r>
            <a:r>
              <a:rPr lang="sq-AL" sz="1800" dirty="0"/>
              <a:t>ë</a:t>
            </a:r>
            <a:r>
              <a:rPr lang="it-IT" sz="1800" dirty="0"/>
              <a:t> lidhen me vepr</a:t>
            </a:r>
            <a:r>
              <a:rPr lang="sq-AL" sz="1800" dirty="0"/>
              <a:t>ë</a:t>
            </a:r>
            <a:r>
              <a:rPr lang="it-IT" sz="1800" dirty="0"/>
              <a:t>n penale p</a:t>
            </a:r>
            <a:r>
              <a:rPr lang="sq-AL" sz="1800" dirty="0"/>
              <a:t>ë</a:t>
            </a:r>
            <a:r>
              <a:rPr lang="it-IT" sz="1800" dirty="0"/>
              <a:t>r t</a:t>
            </a:r>
            <a:r>
              <a:rPr lang="sq-AL" sz="1800" dirty="0"/>
              <a:t>ë</a:t>
            </a:r>
            <a:r>
              <a:rPr lang="it-IT" sz="1800" dirty="0"/>
              <a:t> cilat </a:t>
            </a:r>
            <a:r>
              <a:rPr lang="sq-AL" sz="1800" dirty="0"/>
              <a:t>ë</a:t>
            </a:r>
            <a:r>
              <a:rPr lang="it-IT" sz="1800" dirty="0"/>
              <a:t>sht</a:t>
            </a:r>
            <a:r>
              <a:rPr lang="sq-AL" sz="1800" dirty="0"/>
              <a:t>ë</a:t>
            </a:r>
            <a:r>
              <a:rPr lang="it-IT" sz="1800" dirty="0"/>
              <a:t> deklaruar fajtor dhe d</a:t>
            </a:r>
            <a:r>
              <a:rPr lang="sq-AL" sz="1800" dirty="0"/>
              <a:t>ë</a:t>
            </a:r>
            <a:r>
              <a:rPr lang="it-IT" sz="1800" dirty="0"/>
              <a:t>nuar personi, </a:t>
            </a:r>
            <a:r>
              <a:rPr lang="it-IT" sz="1800" b="1" i="1" dirty="0"/>
              <a:t>por edhe t</a:t>
            </a:r>
            <a:r>
              <a:rPr lang="sq-AL" sz="1800" b="1" dirty="0"/>
              <a:t>ë</a:t>
            </a:r>
            <a:r>
              <a:rPr lang="it-IT" sz="1800" b="1" i="1" dirty="0"/>
              <a:t> jen</a:t>
            </a:r>
            <a:r>
              <a:rPr lang="sq-AL" sz="1800" b="1" dirty="0"/>
              <a:t>ë</a:t>
            </a:r>
            <a:r>
              <a:rPr lang="it-IT" sz="1800" b="1" i="1" dirty="0"/>
              <a:t> marr</a:t>
            </a:r>
            <a:r>
              <a:rPr lang="sq-AL" sz="1800" b="1" dirty="0"/>
              <a:t>ë</a:t>
            </a:r>
            <a:r>
              <a:rPr lang="it-IT" sz="1800" b="1" i="1" dirty="0"/>
              <a:t> nga nj</a:t>
            </a:r>
            <a:r>
              <a:rPr lang="sq-AL" sz="1800" b="1" dirty="0"/>
              <a:t>ë</a:t>
            </a:r>
            <a:r>
              <a:rPr lang="it-IT" sz="1800" b="1" i="1" dirty="0"/>
              <a:t>ri prej burimeve t</a:t>
            </a:r>
            <a:r>
              <a:rPr lang="sq-AL" sz="1800" b="1" dirty="0"/>
              <a:t>ë</a:t>
            </a:r>
            <a:r>
              <a:rPr lang="it-IT" sz="1800" b="1" i="1" dirty="0"/>
              <a:t> parashikuara n</a:t>
            </a:r>
            <a:r>
              <a:rPr lang="sq-AL" sz="1800" b="1" dirty="0"/>
              <a:t>ë</a:t>
            </a:r>
            <a:r>
              <a:rPr lang="it-IT" sz="1800" b="1" i="1" dirty="0"/>
              <a:t> ligjin procedurial penal</a:t>
            </a:r>
            <a:r>
              <a:rPr lang="it-IT" sz="1800" dirty="0"/>
              <a:t>, n</a:t>
            </a:r>
            <a:r>
              <a:rPr lang="sq-AL" sz="1800" dirty="0"/>
              <a:t>ë</a:t>
            </a:r>
            <a:r>
              <a:rPr lang="it-IT" sz="1800" dirty="0"/>
              <a:t> p</a:t>
            </a:r>
            <a:r>
              <a:rPr lang="sq-AL" sz="1800" dirty="0"/>
              <a:t>ë</a:t>
            </a:r>
            <a:r>
              <a:rPr lang="it-IT" sz="1800" dirty="0"/>
              <a:t>rputhje me rregullat e caktuara prej tij dhe q</a:t>
            </a:r>
            <a:r>
              <a:rPr lang="sq-AL" sz="1800" dirty="0"/>
              <a:t>ë</a:t>
            </a:r>
            <a:r>
              <a:rPr lang="it-IT" sz="1800" dirty="0"/>
              <a:t> sh</a:t>
            </a:r>
            <a:r>
              <a:rPr lang="sq-AL" sz="1800" dirty="0"/>
              <a:t>ë</a:t>
            </a:r>
            <a:r>
              <a:rPr lang="it-IT" sz="1800" dirty="0"/>
              <a:t>rbejn</a:t>
            </a:r>
            <a:r>
              <a:rPr lang="sq-AL" sz="1800" dirty="0"/>
              <a:t>ë</a:t>
            </a:r>
            <a:r>
              <a:rPr lang="it-IT" sz="1800" dirty="0"/>
              <a:t> p</a:t>
            </a:r>
            <a:r>
              <a:rPr lang="sq-AL" sz="1800" dirty="0"/>
              <a:t>ë</a:t>
            </a:r>
            <a:r>
              <a:rPr lang="it-IT" sz="1800" dirty="0"/>
              <a:t>r t</a:t>
            </a:r>
            <a:r>
              <a:rPr lang="sq-AL" sz="1800" dirty="0"/>
              <a:t>ë</a:t>
            </a:r>
            <a:r>
              <a:rPr lang="it-IT" sz="1800" dirty="0"/>
              <a:t> v</a:t>
            </a:r>
            <a:r>
              <a:rPr lang="sq-AL" sz="1800" dirty="0"/>
              <a:t>ë</a:t>
            </a:r>
            <a:r>
              <a:rPr lang="it-IT" sz="1800" dirty="0"/>
              <a:t>rtetuar moskryerjen prej tij t</a:t>
            </a:r>
            <a:r>
              <a:rPr lang="sq-AL" sz="1800" dirty="0"/>
              <a:t>ë</a:t>
            </a:r>
            <a:r>
              <a:rPr lang="it-IT" sz="1800" dirty="0"/>
              <a:t> vepr</a:t>
            </a:r>
            <a:r>
              <a:rPr lang="sq-AL" sz="1800" dirty="0"/>
              <a:t>ë</a:t>
            </a:r>
            <a:r>
              <a:rPr lang="it-IT" sz="1800" dirty="0"/>
              <a:t>s penale, </a:t>
            </a:r>
            <a:r>
              <a:rPr lang="it-IT" sz="1800" b="1" i="1" dirty="0"/>
              <a:t>k</a:t>
            </a:r>
            <a:r>
              <a:rPr lang="sq-AL" sz="1800" b="1" dirty="0"/>
              <a:t>ë</a:t>
            </a:r>
            <a:r>
              <a:rPr lang="it-IT" sz="1800" b="1" i="1" dirty="0"/>
              <a:t>rkesa k</a:t>
            </a:r>
            <a:r>
              <a:rPr lang="sq-AL" sz="1800" b="1" dirty="0"/>
              <a:t>ë</a:t>
            </a:r>
            <a:r>
              <a:rPr lang="it-IT" sz="1800" b="1" i="1" dirty="0"/>
              <a:t>to q</a:t>
            </a:r>
            <a:r>
              <a:rPr lang="sq-AL" sz="1800" b="1" dirty="0"/>
              <a:t>ë</a:t>
            </a:r>
            <a:r>
              <a:rPr lang="it-IT" sz="1800" b="1" i="1" dirty="0"/>
              <a:t> nuk i plot</a:t>
            </a:r>
            <a:r>
              <a:rPr lang="sq-AL" sz="1800" b="1" dirty="0"/>
              <a:t>ë</a:t>
            </a:r>
            <a:r>
              <a:rPr lang="it-IT" sz="1800" b="1" i="1" dirty="0"/>
              <a:t>sojn</a:t>
            </a:r>
            <a:r>
              <a:rPr lang="sq-AL" sz="1800" b="1" dirty="0"/>
              <a:t>ë</a:t>
            </a:r>
            <a:r>
              <a:rPr lang="it-IT" sz="1800" b="1" i="1" dirty="0"/>
              <a:t> deklaratat e paraqitura si shkak p</a:t>
            </a:r>
            <a:r>
              <a:rPr lang="sq-AL" sz="1800" b="1" dirty="0"/>
              <a:t>ë</a:t>
            </a:r>
            <a:r>
              <a:rPr lang="it-IT" sz="1800" b="1" i="1" dirty="0"/>
              <a:t>r rishikim n</a:t>
            </a:r>
            <a:r>
              <a:rPr lang="sq-AL" sz="1800" b="1" dirty="0"/>
              <a:t>ë</a:t>
            </a:r>
            <a:r>
              <a:rPr lang="it-IT" sz="1800" b="1" i="1" dirty="0"/>
              <a:t> rastin konkret</a:t>
            </a:r>
            <a:r>
              <a:rPr lang="it-IT" sz="1800" dirty="0" smtClean="0"/>
              <a:t>...»</a:t>
            </a:r>
            <a:endParaRPr lang="sq-AL" sz="1800" dirty="0"/>
          </a:p>
        </p:txBody>
      </p:sp>
    </p:spTree>
    <p:extLst>
      <p:ext uri="{BB962C8B-B14F-4D97-AF65-F5344CB8AC3E}">
        <p14:creationId xmlns:p14="http://schemas.microsoft.com/office/powerpoint/2010/main" val="977904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/>
              <a:t>Unifikues</a:t>
            </a:r>
            <a:r>
              <a:rPr lang="en-US" dirty="0"/>
              <a:t> 6/2002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816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Arial Narrow" panose="020B0606020202030204" pitchFamily="34" charset="0"/>
              </a:rPr>
              <a:t>Po </a:t>
            </a:r>
            <a:r>
              <a:rPr lang="en-US" sz="2400" dirty="0" err="1" smtClean="0">
                <a:latin typeface="Arial Narrow" panose="020B0606020202030204" pitchFamily="34" charset="0"/>
              </a:rPr>
              <a:t>në</a:t>
            </a:r>
            <a:r>
              <a:rPr lang="en-US" sz="2400" dirty="0" smtClean="0"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latin typeface="Arial Narrow" panose="020B0606020202030204" pitchFamily="34" charset="0"/>
              </a:rPr>
              <a:t>vendimin</a:t>
            </a:r>
            <a:r>
              <a:rPr lang="en-US" sz="2400" dirty="0" smtClean="0"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latin typeface="Arial Narrow" panose="020B0606020202030204" pitchFamily="34" charset="0"/>
              </a:rPr>
              <a:t>unifikues</a:t>
            </a:r>
            <a:r>
              <a:rPr lang="en-US" sz="2400" dirty="0" smtClean="0"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latin typeface="Arial Narrow" panose="020B0606020202030204" pitchFamily="34" charset="0"/>
              </a:rPr>
              <a:t>nr</a:t>
            </a:r>
            <a:r>
              <a:rPr lang="en-US" sz="2400" dirty="0" smtClean="0">
                <a:latin typeface="Arial Narrow" panose="020B0606020202030204" pitchFamily="34" charset="0"/>
              </a:rPr>
              <a:t>. 6/2002 </a:t>
            </a:r>
            <a:r>
              <a:rPr lang="en-US" sz="2400" dirty="0" err="1" smtClean="0">
                <a:latin typeface="Arial Narrow" panose="020B0606020202030204" pitchFamily="34" charset="0"/>
              </a:rPr>
              <a:t>përcaktohet</a:t>
            </a:r>
            <a:r>
              <a:rPr lang="en-US" sz="2400" dirty="0" smtClean="0">
                <a:latin typeface="Arial Narrow" panose="020B0606020202030204" pitchFamily="34" charset="0"/>
              </a:rPr>
              <a:t>: </a:t>
            </a:r>
          </a:p>
          <a:p>
            <a:pPr lvl="1" algn="just"/>
            <a:r>
              <a:rPr lang="en-US" sz="2400" dirty="0" smtClean="0">
                <a:latin typeface="Arial Narrow" panose="020B0606020202030204" pitchFamily="34" charset="0"/>
              </a:rPr>
              <a:t>“</a:t>
            </a:r>
            <a:r>
              <a:rPr lang="sq-AL" sz="2400" dirty="0" smtClean="0">
                <a:latin typeface="Arial Narrow" panose="020B0606020202030204" pitchFamily="34" charset="0"/>
              </a:rPr>
              <a:t>Ne </a:t>
            </a:r>
            <a:r>
              <a:rPr lang="sq-AL" sz="2400" dirty="0">
                <a:latin typeface="Arial Narrow" panose="020B0606020202030204" pitchFamily="34" charset="0"/>
              </a:rPr>
              <a:t>lidhje me kete ligjvenesi ka perdorur shprehjet: </a:t>
            </a:r>
            <a:r>
              <a:rPr lang="sq-AL" sz="2400" u="sng" dirty="0" smtClean="0">
                <a:latin typeface="Arial Narrow" panose="020B0606020202030204" pitchFamily="34" charset="0"/>
              </a:rPr>
              <a:t>“kane </a:t>
            </a:r>
            <a:r>
              <a:rPr lang="sq-AL" sz="2400" u="sng" dirty="0">
                <a:latin typeface="Arial Narrow" panose="020B0606020202030204" pitchFamily="34" charset="0"/>
              </a:rPr>
              <a:t>dale” ose “jane zbuluar”</a:t>
            </a:r>
            <a:r>
              <a:rPr lang="sq-AL" sz="2400" dirty="0">
                <a:latin typeface="Arial Narrow" panose="020B0606020202030204" pitchFamily="34" charset="0"/>
              </a:rPr>
              <a:t>. </a:t>
            </a:r>
            <a:r>
              <a:rPr lang="sq-AL" sz="2400" b="1" i="1" dirty="0">
                <a:latin typeface="Arial Narrow" panose="020B0606020202030204" pitchFamily="34" charset="0"/>
              </a:rPr>
              <a:t>Kuptimi i ketyre dy shprehjeve</a:t>
            </a:r>
            <a:r>
              <a:rPr lang="sq-AL" sz="2400" dirty="0">
                <a:latin typeface="Arial Narrow" panose="020B0606020202030204" pitchFamily="34" charset="0"/>
              </a:rPr>
              <a:t>, nga pikepamja e qellimit te perdorimit te tyre, ne permbajtjen e shkronjes “c” te nenit 450 te K.Pr.Penale, </a:t>
            </a:r>
            <a:r>
              <a:rPr lang="sq-AL" sz="2400" b="1" i="1" dirty="0">
                <a:latin typeface="Arial Narrow" panose="020B0606020202030204" pitchFamily="34" charset="0"/>
              </a:rPr>
              <a:t>eshte i njejte</a:t>
            </a:r>
            <a:r>
              <a:rPr lang="sq-AL" sz="2400" dirty="0">
                <a:latin typeface="Arial Narrow" panose="020B0606020202030204" pitchFamily="34" charset="0"/>
              </a:rPr>
              <a:t>. 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pPr lvl="1" algn="just"/>
            <a:r>
              <a:rPr lang="sq-AL" sz="2400" b="1" dirty="0" smtClean="0">
                <a:latin typeface="Arial Narrow" panose="020B0606020202030204" pitchFamily="34" charset="0"/>
              </a:rPr>
              <a:t>Ne </a:t>
            </a:r>
            <a:r>
              <a:rPr lang="sq-AL" sz="2400" b="1" dirty="0">
                <a:latin typeface="Arial Narrow" panose="020B0606020202030204" pitchFamily="34" charset="0"/>
              </a:rPr>
              <a:t>te dy rastet behet fjale per prova, te cilat, megjithese </a:t>
            </a:r>
            <a:r>
              <a:rPr lang="sq-AL" sz="2400" b="1" u="sng" dirty="0">
                <a:latin typeface="Arial Narrow" panose="020B0606020202030204" pitchFamily="34" charset="0"/>
              </a:rPr>
              <a:t>kane ekzistuar objektivisht ne kohen kur u shqyrtua ceshtja</a:t>
            </a:r>
            <a:r>
              <a:rPr lang="sq-AL" sz="2400" b="1" dirty="0">
                <a:latin typeface="Arial Narrow" panose="020B0606020202030204" pitchFamily="34" charset="0"/>
              </a:rPr>
              <a:t>, ato nuk ishin paraqitur nga palet deri ne momentin qe vendimi ka marre forme te prere, </a:t>
            </a:r>
            <a:r>
              <a:rPr lang="sq-AL" sz="2400" b="1" u="sng" dirty="0">
                <a:latin typeface="Arial Narrow" panose="020B0606020202030204" pitchFamily="34" charset="0"/>
              </a:rPr>
              <a:t>pasi ekzistenca e tyre nuk dihej, deri atehere, prej tyre</a:t>
            </a:r>
            <a:r>
              <a:rPr lang="sq-AL" sz="2400" b="1" dirty="0">
                <a:latin typeface="Arial Narrow" panose="020B0606020202030204" pitchFamily="34" charset="0"/>
              </a:rPr>
              <a:t> (paleve). </a:t>
            </a:r>
            <a:r>
              <a:rPr lang="sq-AL" sz="2400" dirty="0">
                <a:latin typeface="Arial Narrow" panose="020B0606020202030204" pitchFamily="34" charset="0"/>
              </a:rPr>
              <a:t>Mosdijenia e paleve per ekzistencen e ketyre provave, ne keto raste e ka burimin ose ne mosthellimin e tyre ne procesin e zbulimit ose ne pamundesine dhe pengesat reale qe ato mund te kene hasur gjate ketij procesi</a:t>
            </a:r>
            <a:r>
              <a:rPr lang="sq-AL" sz="2400" dirty="0" smtClean="0">
                <a:latin typeface="Arial Narrow" panose="020B0606020202030204" pitchFamily="34" charset="0"/>
              </a:rPr>
              <a:t>.</a:t>
            </a:r>
            <a:r>
              <a:rPr lang="it-IT" sz="2400" dirty="0" smtClean="0">
                <a:latin typeface="Arial Narrow" panose="020B0606020202030204" pitchFamily="34" charset="0"/>
              </a:rPr>
              <a:t>»</a:t>
            </a:r>
            <a:endParaRPr lang="sq-AL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028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6037"/>
          </a:xfrm>
        </p:spPr>
        <p:txBody>
          <a:bodyPr>
            <a:normAutofit/>
          </a:bodyPr>
          <a:lstStyle/>
          <a:p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 smtClean="0"/>
              <a:t>Unifikues</a:t>
            </a:r>
            <a:r>
              <a:rPr lang="en-US" dirty="0" smtClean="0"/>
              <a:t> 6/2002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0676"/>
            <a:ext cx="8229600" cy="5243924"/>
          </a:xfrm>
        </p:spPr>
        <p:txBody>
          <a:bodyPr>
            <a:noAutofit/>
          </a:bodyPr>
          <a:lstStyle/>
          <a:p>
            <a:pPr algn="just"/>
            <a:r>
              <a:rPr lang="sq-AL" sz="2600" b="1" dirty="0">
                <a:latin typeface="Arial Narrow" panose="020B0606020202030204" pitchFamily="34" charset="0"/>
              </a:rPr>
              <a:t>Dallimi midis shprehjeve “… kane dale…” dhe “… jane zbuluar”, </a:t>
            </a:r>
            <a:r>
              <a:rPr lang="sq-AL" sz="2600" dirty="0">
                <a:latin typeface="Arial Narrow" panose="020B0606020202030204" pitchFamily="34" charset="0"/>
              </a:rPr>
              <a:t>konsiston ne faktin se </a:t>
            </a:r>
            <a:r>
              <a:rPr lang="sq-AL" sz="2600" u="sng" dirty="0">
                <a:latin typeface="Arial Narrow" panose="020B0606020202030204" pitchFamily="34" charset="0"/>
              </a:rPr>
              <a:t>shprehja e pare </a:t>
            </a:r>
            <a:r>
              <a:rPr lang="sq-AL" sz="2600" dirty="0">
                <a:latin typeface="Arial Narrow" panose="020B0606020202030204" pitchFamily="34" charset="0"/>
              </a:rPr>
              <a:t>perdoret ne rastin kur ekzistenca e provave te reja qe kane lidhje me nje vendim penal te formes se prere te </a:t>
            </a:r>
            <a:r>
              <a:rPr lang="sq-AL" sz="2600" dirty="0" err="1" smtClean="0">
                <a:latin typeface="Arial Narrow" panose="020B0606020202030204" pitchFamily="34" charset="0"/>
              </a:rPr>
              <a:t>meparshem</a:t>
            </a:r>
            <a:r>
              <a:rPr lang="en-US" sz="2600" dirty="0" smtClean="0">
                <a:latin typeface="Arial Narrow" panose="020B0606020202030204" pitchFamily="34" charset="0"/>
              </a:rPr>
              <a:t>,</a:t>
            </a:r>
            <a:r>
              <a:rPr lang="sq-AL" sz="2600" dirty="0" smtClean="0">
                <a:latin typeface="Arial Narrow" panose="020B0606020202030204" pitchFamily="34" charset="0"/>
              </a:rPr>
              <a:t> </a:t>
            </a:r>
            <a:r>
              <a:rPr lang="sq-AL" sz="2600" dirty="0">
                <a:latin typeface="Arial Narrow" panose="020B0606020202030204" pitchFamily="34" charset="0"/>
              </a:rPr>
              <a:t>evidentohet gjate nje procesi hetimor ose gjyqesor tjeter, i cili nuk ka lidhje me ceshtjen per te cilen eshte dhene vendimi qe kerkohet te rishikohet dhe jane fiksuar ne aktet procedurale (proces-verbalet) e dosjes perkatese</a:t>
            </a:r>
            <a:r>
              <a:rPr lang="sq-AL" sz="2600" b="1" dirty="0">
                <a:latin typeface="Arial Narrow" panose="020B0606020202030204" pitchFamily="34" charset="0"/>
              </a:rPr>
              <a:t>. </a:t>
            </a:r>
            <a:endParaRPr lang="en-US" sz="2600" dirty="0" smtClean="0">
              <a:latin typeface="Arial Narrow" panose="020B0606020202030204" pitchFamily="34" charset="0"/>
            </a:endParaRPr>
          </a:p>
          <a:p>
            <a:pPr algn="just"/>
            <a:r>
              <a:rPr lang="sq-AL" sz="2600" u="sng" dirty="0" smtClean="0">
                <a:latin typeface="Arial Narrow" panose="020B0606020202030204" pitchFamily="34" charset="0"/>
              </a:rPr>
              <a:t>Kurse </a:t>
            </a:r>
            <a:r>
              <a:rPr lang="sq-AL" sz="2600" u="sng" dirty="0">
                <a:latin typeface="Arial Narrow" panose="020B0606020202030204" pitchFamily="34" charset="0"/>
              </a:rPr>
              <a:t>e dyta</a:t>
            </a:r>
            <a:r>
              <a:rPr lang="sq-AL" sz="2600" dirty="0">
                <a:latin typeface="Arial Narrow" panose="020B0606020202030204" pitchFamily="34" charset="0"/>
              </a:rPr>
              <a:t>, kur palet e interesuara, per te verifikuar pretendimet ose dyshimet e tyre ne lidhje me vertetesine dhe drejtesine e vendimit te dhene, kryejne veprimtari verifikuese, mbasi ky vendim ka marre formen e prere.</a:t>
            </a:r>
          </a:p>
        </p:txBody>
      </p:sp>
    </p:spTree>
    <p:extLst>
      <p:ext uri="{BB962C8B-B14F-4D97-AF65-F5344CB8AC3E}">
        <p14:creationId xmlns:p14="http://schemas.microsoft.com/office/powerpoint/2010/main" val="286666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Germa</a:t>
            </a:r>
            <a:r>
              <a:rPr lang="en-US" b="1" dirty="0" smtClean="0"/>
              <a:t> ‘ç’</a:t>
            </a:r>
            <a:r>
              <a:rPr lang="en-US" dirty="0" smtClean="0"/>
              <a:t> e </a:t>
            </a:r>
            <a:r>
              <a:rPr lang="en-US" dirty="0" err="1" smtClean="0"/>
              <a:t>nenit</a:t>
            </a:r>
            <a:r>
              <a:rPr lang="en-US" dirty="0" smtClean="0"/>
              <a:t> 450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5287963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3400" dirty="0" err="1" smtClean="0"/>
              <a:t>Vendimi</a:t>
            </a:r>
            <a:r>
              <a:rPr lang="en-US" sz="3400" dirty="0" smtClean="0"/>
              <a:t> </a:t>
            </a:r>
            <a:r>
              <a:rPr lang="en-US" sz="3400" dirty="0" err="1" smtClean="0"/>
              <a:t>është</a:t>
            </a:r>
            <a:r>
              <a:rPr lang="en-US" sz="3400" dirty="0" smtClean="0"/>
              <a:t> </a:t>
            </a:r>
            <a:r>
              <a:rPr lang="en-US" sz="3400" dirty="0" err="1" smtClean="0"/>
              <a:t>dhënë</a:t>
            </a:r>
            <a:r>
              <a:rPr lang="en-US" sz="3400" dirty="0" smtClean="0"/>
              <a:t> </a:t>
            </a:r>
            <a:r>
              <a:rPr lang="en-US" sz="3400" dirty="0" err="1" smtClean="0"/>
              <a:t>si</a:t>
            </a:r>
            <a:r>
              <a:rPr lang="en-US" sz="3400" dirty="0" smtClean="0"/>
              <a:t> </a:t>
            </a:r>
            <a:r>
              <a:rPr lang="en-US" sz="3400" dirty="0" err="1" smtClean="0"/>
              <a:t>pasojë</a:t>
            </a:r>
            <a:r>
              <a:rPr lang="en-US" sz="3400" dirty="0" smtClean="0"/>
              <a:t> e </a:t>
            </a:r>
            <a:r>
              <a:rPr lang="en-US" sz="3400" dirty="0" err="1" smtClean="0"/>
              <a:t>falsifikimit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akteve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gjykimit</a:t>
            </a:r>
            <a:r>
              <a:rPr lang="en-US" sz="3400" dirty="0" smtClean="0"/>
              <a:t> – </a:t>
            </a:r>
            <a:r>
              <a:rPr lang="en-US" sz="3400" dirty="0" err="1" smtClean="0"/>
              <a:t>psh</a:t>
            </a:r>
            <a:r>
              <a:rPr lang="en-US" sz="3400" dirty="0" smtClean="0"/>
              <a:t>: </a:t>
            </a:r>
            <a:r>
              <a:rPr lang="en-US" sz="3400" dirty="0" err="1" smtClean="0"/>
              <a:t>procesverbalet</a:t>
            </a:r>
            <a:r>
              <a:rPr lang="en-US" sz="3400" dirty="0" smtClean="0"/>
              <a:t> e </a:t>
            </a:r>
            <a:r>
              <a:rPr lang="en-US" sz="3400" dirty="0" err="1" smtClean="0"/>
              <a:t>seancave</a:t>
            </a:r>
            <a:r>
              <a:rPr lang="en-US" sz="3400" dirty="0" smtClean="0"/>
              <a:t> </a:t>
            </a:r>
            <a:r>
              <a:rPr lang="en-US" sz="3400" dirty="0" err="1" smtClean="0"/>
              <a:t>gjyqësore</a:t>
            </a:r>
            <a:r>
              <a:rPr lang="en-US" sz="3400" dirty="0" smtClean="0"/>
              <a:t>,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akteve</a:t>
            </a:r>
            <a:r>
              <a:rPr lang="en-US" sz="3400" dirty="0" smtClean="0"/>
              <a:t> </a:t>
            </a:r>
            <a:r>
              <a:rPr lang="en-US" sz="3400" dirty="0" err="1" smtClean="0"/>
              <a:t>tjera</a:t>
            </a:r>
            <a:r>
              <a:rPr lang="en-US" sz="3400" dirty="0" smtClean="0"/>
              <a:t> </a:t>
            </a:r>
            <a:r>
              <a:rPr lang="en-US" sz="3400" dirty="0" err="1" smtClean="0"/>
              <a:t>hetimore</a:t>
            </a:r>
            <a:r>
              <a:rPr lang="en-US" sz="3400" dirty="0" smtClean="0"/>
              <a:t> </a:t>
            </a:r>
            <a:r>
              <a:rPr lang="en-US" sz="3400" dirty="0" err="1" smtClean="0"/>
              <a:t>etj</a:t>
            </a:r>
            <a:endParaRPr lang="en-US" sz="3400" dirty="0" smtClean="0"/>
          </a:p>
          <a:p>
            <a:pPr algn="just"/>
            <a:r>
              <a:rPr lang="en-US" sz="3400" b="1" u="sng" dirty="0" err="1" smtClean="0"/>
              <a:t>Ose</a:t>
            </a:r>
            <a:r>
              <a:rPr lang="en-US" sz="3400" dirty="0" smtClean="0"/>
              <a:t> </a:t>
            </a:r>
            <a:r>
              <a:rPr lang="en-US" sz="3400" dirty="0" err="1" smtClean="0"/>
              <a:t>vendimi</a:t>
            </a:r>
            <a:r>
              <a:rPr lang="en-US" sz="3400" dirty="0" smtClean="0"/>
              <a:t> </a:t>
            </a:r>
            <a:r>
              <a:rPr lang="en-US" sz="3400" dirty="0" err="1" smtClean="0"/>
              <a:t>është</a:t>
            </a:r>
            <a:r>
              <a:rPr lang="en-US" sz="3400" dirty="0" smtClean="0"/>
              <a:t> </a:t>
            </a:r>
            <a:r>
              <a:rPr lang="en-US" sz="3400" dirty="0" err="1" smtClean="0"/>
              <a:t>dhënë</a:t>
            </a:r>
            <a:r>
              <a:rPr lang="en-US" sz="3400" dirty="0" smtClean="0"/>
              <a:t> – </a:t>
            </a:r>
            <a:r>
              <a:rPr lang="en-US" sz="3400" dirty="0" err="1" smtClean="0"/>
              <a:t>si</a:t>
            </a:r>
            <a:r>
              <a:rPr lang="en-US" sz="3400" dirty="0" smtClean="0"/>
              <a:t> </a:t>
            </a:r>
            <a:r>
              <a:rPr lang="en-US" sz="3400" dirty="0" err="1" smtClean="0"/>
              <a:t>pasojë</a:t>
            </a:r>
            <a:r>
              <a:rPr lang="en-US" sz="3400" dirty="0" smtClean="0"/>
              <a:t> e </a:t>
            </a:r>
            <a:r>
              <a:rPr lang="en-US" sz="3400" dirty="0" err="1" smtClean="0"/>
              <a:t>një</a:t>
            </a:r>
            <a:r>
              <a:rPr lang="en-US" sz="3400" dirty="0" smtClean="0"/>
              <a:t> </a:t>
            </a:r>
            <a:r>
              <a:rPr lang="en-US" sz="3400" dirty="0" err="1" smtClean="0"/>
              <a:t>fakti</a:t>
            </a:r>
            <a:r>
              <a:rPr lang="en-US" sz="3400" dirty="0" smtClean="0"/>
              <a:t> </a:t>
            </a:r>
            <a:r>
              <a:rPr lang="en-US" sz="3400" dirty="0" err="1" smtClean="0"/>
              <a:t>tjetër</a:t>
            </a:r>
            <a:r>
              <a:rPr lang="en-US" sz="3400" dirty="0" smtClean="0"/>
              <a:t> </a:t>
            </a:r>
            <a:r>
              <a:rPr lang="en-US" sz="3400" dirty="0" err="1" smtClean="0"/>
              <a:t>të</a:t>
            </a:r>
            <a:r>
              <a:rPr lang="en-US" sz="3400" dirty="0" smtClean="0"/>
              <a:t> </a:t>
            </a:r>
            <a:r>
              <a:rPr lang="en-US" sz="3400" dirty="0" err="1" smtClean="0"/>
              <a:t>parashikuar</a:t>
            </a:r>
            <a:r>
              <a:rPr lang="en-US" sz="3400" dirty="0" smtClean="0"/>
              <a:t> </a:t>
            </a:r>
            <a:r>
              <a:rPr lang="en-US" sz="3400" dirty="0" err="1" smtClean="0"/>
              <a:t>nga</a:t>
            </a:r>
            <a:r>
              <a:rPr lang="en-US" sz="3400" dirty="0" smtClean="0"/>
              <a:t> </a:t>
            </a:r>
            <a:r>
              <a:rPr lang="en-US" sz="3400" dirty="0" err="1" smtClean="0"/>
              <a:t>ligji</a:t>
            </a:r>
            <a:r>
              <a:rPr lang="en-US" sz="3400" dirty="0" smtClean="0"/>
              <a:t> </a:t>
            </a:r>
            <a:r>
              <a:rPr lang="en-US" sz="3400" dirty="0" err="1" smtClean="0"/>
              <a:t>si</a:t>
            </a:r>
            <a:r>
              <a:rPr lang="en-US" sz="3400" dirty="0" smtClean="0"/>
              <a:t> </a:t>
            </a:r>
            <a:r>
              <a:rPr lang="en-US" sz="3400" dirty="0" err="1" smtClean="0"/>
              <a:t>vepër</a:t>
            </a:r>
            <a:r>
              <a:rPr lang="en-US" sz="3400" dirty="0" smtClean="0"/>
              <a:t> </a:t>
            </a:r>
            <a:r>
              <a:rPr lang="en-US" sz="3400" dirty="0" err="1" smtClean="0"/>
              <a:t>penale</a:t>
            </a:r>
            <a:r>
              <a:rPr lang="en-US" sz="3400" dirty="0" smtClean="0"/>
              <a:t> – p.sh. </a:t>
            </a:r>
            <a:r>
              <a:rPr lang="en-US" sz="3400" dirty="0" err="1" smtClean="0"/>
              <a:t>dëshmia</a:t>
            </a:r>
            <a:r>
              <a:rPr lang="en-US" sz="3400" dirty="0" smtClean="0"/>
              <a:t> e </a:t>
            </a:r>
            <a:r>
              <a:rPr lang="en-US" sz="3400" dirty="0" err="1" smtClean="0"/>
              <a:t>rreme</a:t>
            </a:r>
            <a:endParaRPr lang="en-US" sz="3400" dirty="0" smtClean="0"/>
          </a:p>
          <a:p>
            <a:pPr algn="just"/>
            <a:r>
              <a:rPr lang="en-US" sz="3400" dirty="0" err="1" smtClean="0"/>
              <a:t>Diskutimi</a:t>
            </a:r>
            <a:r>
              <a:rPr lang="en-US" sz="3400" dirty="0" smtClean="0"/>
              <a:t> </a:t>
            </a:r>
            <a:r>
              <a:rPr lang="en-US" sz="3400" dirty="0" err="1"/>
              <a:t>lind</a:t>
            </a:r>
            <a:r>
              <a:rPr lang="en-US" sz="3400" dirty="0"/>
              <a:t> </a:t>
            </a:r>
            <a:r>
              <a:rPr lang="en-US" sz="3400" dirty="0" err="1"/>
              <a:t>në</a:t>
            </a:r>
            <a:r>
              <a:rPr lang="en-US" sz="3400" dirty="0"/>
              <a:t> </a:t>
            </a:r>
            <a:r>
              <a:rPr lang="en-US" sz="3400" dirty="0" err="1"/>
              <a:t>rastin</a:t>
            </a:r>
            <a:r>
              <a:rPr lang="en-US" sz="3400" dirty="0"/>
              <a:t> </a:t>
            </a:r>
            <a:r>
              <a:rPr lang="en-US" sz="3400" dirty="0" err="1"/>
              <a:t>kur</a:t>
            </a:r>
            <a:r>
              <a:rPr lang="en-US" sz="3400" dirty="0"/>
              <a:t> </a:t>
            </a:r>
            <a:r>
              <a:rPr lang="en-US" sz="3400" dirty="0" err="1"/>
              <a:t>provohet</a:t>
            </a:r>
            <a:r>
              <a:rPr lang="en-US" sz="3400" dirty="0"/>
              <a:t> se </a:t>
            </a:r>
            <a:r>
              <a:rPr lang="en-US" sz="3400" dirty="0" err="1"/>
              <a:t>vendimi</a:t>
            </a:r>
            <a:r>
              <a:rPr lang="en-US" sz="3400" dirty="0"/>
              <a:t> </a:t>
            </a:r>
            <a:r>
              <a:rPr lang="en-US" sz="3400" dirty="0" err="1"/>
              <a:t>është</a:t>
            </a:r>
            <a:r>
              <a:rPr lang="en-US" sz="3400" dirty="0"/>
              <a:t> </a:t>
            </a:r>
            <a:r>
              <a:rPr lang="en-US" sz="3400" dirty="0" err="1"/>
              <a:t>pasojë</a:t>
            </a:r>
            <a:r>
              <a:rPr lang="en-US" sz="3400" dirty="0"/>
              <a:t> e </a:t>
            </a:r>
            <a:r>
              <a:rPr lang="en-US" sz="3400" dirty="0" err="1"/>
              <a:t>një</a:t>
            </a:r>
            <a:r>
              <a:rPr lang="en-US" sz="3400" dirty="0"/>
              <a:t> </a:t>
            </a:r>
            <a:r>
              <a:rPr lang="en-US" sz="3400" dirty="0" err="1"/>
              <a:t>akti</a:t>
            </a:r>
            <a:r>
              <a:rPr lang="en-US" sz="3400" dirty="0"/>
              <a:t> </a:t>
            </a:r>
            <a:r>
              <a:rPr lang="en-US" sz="3400" dirty="0" err="1"/>
              <a:t>korruptiv</a:t>
            </a:r>
            <a:r>
              <a:rPr lang="en-US" sz="3400" dirty="0"/>
              <a:t> </a:t>
            </a:r>
            <a:r>
              <a:rPr lang="en-US" sz="3400" dirty="0" err="1"/>
              <a:t>nga</a:t>
            </a:r>
            <a:r>
              <a:rPr lang="en-US" sz="3400" dirty="0"/>
              <a:t> </a:t>
            </a:r>
            <a:r>
              <a:rPr lang="en-US" sz="3400" dirty="0" err="1"/>
              <a:t>ana</a:t>
            </a:r>
            <a:r>
              <a:rPr lang="en-US" sz="3400" dirty="0"/>
              <a:t> e </a:t>
            </a:r>
            <a:r>
              <a:rPr lang="en-US" sz="3400" dirty="0" err="1"/>
              <a:t>prokurorit</a:t>
            </a:r>
            <a:r>
              <a:rPr lang="en-US" sz="3400" dirty="0"/>
              <a:t> </a:t>
            </a:r>
            <a:r>
              <a:rPr lang="en-US" sz="3400" dirty="0" err="1"/>
              <a:t>apo</a:t>
            </a:r>
            <a:r>
              <a:rPr lang="en-US" sz="3400" dirty="0"/>
              <a:t> </a:t>
            </a:r>
            <a:r>
              <a:rPr lang="en-US" sz="3400" dirty="0" err="1"/>
              <a:t>gjykatësit</a:t>
            </a:r>
            <a:r>
              <a:rPr lang="en-US" sz="3400" dirty="0" smtClean="0"/>
              <a:t>…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2866203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Shtuar</a:t>
            </a:r>
            <a:r>
              <a:rPr lang="en-US" dirty="0" smtClean="0"/>
              <a:t> me </a:t>
            </a:r>
            <a:r>
              <a:rPr lang="en-US" dirty="0" err="1" smtClean="0"/>
              <a:t>ligjin</a:t>
            </a:r>
            <a:r>
              <a:rPr lang="en-US" dirty="0" smtClean="0"/>
              <a:t> nr. 35/2017 – </a:t>
            </a:r>
            <a:r>
              <a:rPr lang="en-US" dirty="0" err="1" smtClean="0"/>
              <a:t>shkronjat</a:t>
            </a:r>
            <a:r>
              <a:rPr lang="en-US" dirty="0" smtClean="0"/>
              <a:t> d/dh/e</a:t>
            </a:r>
            <a:endParaRPr lang="sq-AL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Shkronja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‘d’</a:t>
            </a:r>
            <a:r>
              <a:rPr lang="en-US" sz="3600" dirty="0" smtClean="0"/>
              <a:t> – </a:t>
            </a:r>
            <a:r>
              <a:rPr lang="en-US" sz="3600" dirty="0" err="1" smtClean="0"/>
              <a:t>shkaku</a:t>
            </a:r>
            <a:r>
              <a:rPr lang="en-US" sz="3600" dirty="0" smtClean="0"/>
              <a:t> </a:t>
            </a:r>
            <a:r>
              <a:rPr lang="en-US" sz="3600" dirty="0" err="1" smtClean="0"/>
              <a:t>i</a:t>
            </a:r>
            <a:r>
              <a:rPr lang="en-US" sz="3600" dirty="0" smtClean="0"/>
              <a:t> </a:t>
            </a:r>
            <a:r>
              <a:rPr lang="en-US" sz="3600" dirty="0" err="1" smtClean="0"/>
              <a:t>rishikimit</a:t>
            </a:r>
            <a:r>
              <a:rPr lang="en-US" sz="3600" dirty="0" smtClean="0"/>
              <a:t> </a:t>
            </a:r>
            <a:r>
              <a:rPr lang="en-US" sz="3600" dirty="0" err="1" smtClean="0"/>
              <a:t>një</a:t>
            </a:r>
            <a:r>
              <a:rPr lang="en-US" sz="3600" dirty="0" smtClean="0"/>
              <a:t> </a:t>
            </a:r>
            <a:r>
              <a:rPr lang="en-US" sz="3600" dirty="0" err="1" smtClean="0"/>
              <a:t>vendimi</a:t>
            </a:r>
            <a:r>
              <a:rPr lang="en-US" sz="3600" dirty="0" smtClean="0"/>
              <a:t> </a:t>
            </a:r>
            <a:r>
              <a:rPr lang="en-US" sz="3600" dirty="0" err="1" smtClean="0"/>
              <a:t>i</a:t>
            </a:r>
            <a:r>
              <a:rPr lang="en-US" sz="3600" dirty="0" smtClean="0"/>
              <a:t> GJEDNJ-</a:t>
            </a:r>
            <a:r>
              <a:rPr lang="en-US" sz="3600" dirty="0" err="1" smtClean="0"/>
              <a:t>së</a:t>
            </a:r>
            <a:r>
              <a:rPr lang="en-US" sz="3600" dirty="0" smtClean="0"/>
              <a:t>.</a:t>
            </a:r>
          </a:p>
          <a:p>
            <a:pPr algn="just"/>
            <a:r>
              <a:rPr lang="en-US" sz="3600" dirty="0" err="1" smtClean="0"/>
              <a:t>Kërkesa</a:t>
            </a:r>
            <a:r>
              <a:rPr lang="en-US" sz="3600" dirty="0" smtClean="0"/>
              <a:t> </a:t>
            </a:r>
            <a:r>
              <a:rPr lang="en-US" sz="3600" dirty="0" err="1" smtClean="0"/>
              <a:t>për</a:t>
            </a:r>
            <a:r>
              <a:rPr lang="en-US" sz="3600" dirty="0" smtClean="0"/>
              <a:t> </a:t>
            </a:r>
            <a:r>
              <a:rPr lang="en-US" sz="3600" dirty="0" err="1" smtClean="0"/>
              <a:t>rishikim</a:t>
            </a:r>
            <a:r>
              <a:rPr lang="en-US" sz="3600" dirty="0" smtClean="0"/>
              <a:t> </a:t>
            </a:r>
            <a:r>
              <a:rPr lang="en-US" sz="3600" dirty="0" err="1" smtClean="0"/>
              <a:t>paraqitet</a:t>
            </a:r>
            <a:r>
              <a:rPr lang="en-US" sz="3600" dirty="0" smtClean="0"/>
              <a:t> Brenda 6 </a:t>
            </a:r>
            <a:r>
              <a:rPr lang="en-US" sz="3600" dirty="0" err="1" smtClean="0"/>
              <a:t>muajve</a:t>
            </a:r>
            <a:r>
              <a:rPr lang="en-US" sz="3600" dirty="0" smtClean="0"/>
              <a:t> </a:t>
            </a:r>
            <a:r>
              <a:rPr lang="en-US" sz="3600" dirty="0" err="1" smtClean="0"/>
              <a:t>nga</a:t>
            </a:r>
            <a:r>
              <a:rPr lang="en-US" sz="3600" dirty="0" smtClean="0"/>
              <a:t> </a:t>
            </a:r>
            <a:r>
              <a:rPr lang="en-US" sz="3600" dirty="0" err="1" smtClean="0"/>
              <a:t>njoftimi</a:t>
            </a:r>
            <a:r>
              <a:rPr lang="en-US" sz="3600" dirty="0" smtClean="0"/>
              <a:t> </a:t>
            </a:r>
            <a:r>
              <a:rPr lang="en-US" sz="3600" dirty="0" err="1" smtClean="0"/>
              <a:t>i</a:t>
            </a:r>
            <a:r>
              <a:rPr lang="en-US" sz="3600" dirty="0" smtClean="0"/>
              <a:t> </a:t>
            </a:r>
            <a:r>
              <a:rPr lang="en-US" sz="3600" dirty="0" err="1" smtClean="0"/>
              <a:t>vendimit</a:t>
            </a:r>
            <a:r>
              <a:rPr lang="en-US" sz="3600" dirty="0" smtClean="0"/>
              <a:t> të GJEDNJ-</a:t>
            </a:r>
            <a:r>
              <a:rPr lang="en-US" sz="3600" dirty="0" err="1" smtClean="0"/>
              <a:t>së</a:t>
            </a:r>
            <a:r>
              <a:rPr lang="en-US" sz="3600" dirty="0" smtClean="0"/>
              <a:t> – </a:t>
            </a:r>
            <a:r>
              <a:rPr lang="en-US" sz="3600" dirty="0" err="1" smtClean="0"/>
              <a:t>detyrim</a:t>
            </a:r>
            <a:r>
              <a:rPr lang="en-US" sz="3600" dirty="0" smtClean="0"/>
              <a:t> </a:t>
            </a:r>
            <a:r>
              <a:rPr lang="en-US" sz="3600" dirty="0" err="1" smtClean="0"/>
              <a:t>që</a:t>
            </a:r>
            <a:r>
              <a:rPr lang="en-US" sz="3600" dirty="0" smtClean="0"/>
              <a:t> </a:t>
            </a:r>
            <a:r>
              <a:rPr lang="en-US" sz="3600" dirty="0" err="1" smtClean="0"/>
              <a:t>buron</a:t>
            </a:r>
            <a:r>
              <a:rPr lang="en-US" sz="3600" dirty="0" smtClean="0"/>
              <a:t> </a:t>
            </a:r>
            <a:r>
              <a:rPr lang="en-US" sz="3600" dirty="0" err="1" smtClean="0"/>
              <a:t>nga</a:t>
            </a:r>
            <a:r>
              <a:rPr lang="en-US" sz="3600" dirty="0" smtClean="0"/>
              <a:t> </a:t>
            </a:r>
            <a:r>
              <a:rPr lang="en-US" sz="3600" dirty="0" err="1" smtClean="0"/>
              <a:t>neni</a:t>
            </a:r>
            <a:r>
              <a:rPr lang="en-US" sz="3600" dirty="0" smtClean="0"/>
              <a:t> 46 </a:t>
            </a:r>
            <a:r>
              <a:rPr lang="en-US" sz="3600" dirty="0" err="1" smtClean="0"/>
              <a:t>i</a:t>
            </a:r>
            <a:r>
              <a:rPr lang="en-US" sz="3600" dirty="0" smtClean="0"/>
              <a:t> KEDNJ</a:t>
            </a:r>
            <a:r>
              <a:rPr lang="en-US" sz="3600" dirty="0" smtClean="0"/>
              <a:t>.</a:t>
            </a:r>
            <a:endParaRPr lang="en-US" sz="3600" dirty="0" smtClean="0"/>
          </a:p>
          <a:p>
            <a:pPr algn="just"/>
            <a:r>
              <a:rPr lang="en-US" sz="3600" dirty="0" smtClean="0"/>
              <a:t>GJEDNJ në </a:t>
            </a:r>
            <a:r>
              <a:rPr lang="en-US" sz="3600" dirty="0" err="1" smtClean="0"/>
              <a:t>çështjet</a:t>
            </a:r>
            <a:r>
              <a:rPr lang="en-US" sz="3600" dirty="0" smtClean="0"/>
              <a:t> </a:t>
            </a:r>
            <a:r>
              <a:rPr lang="en-US" sz="3600" dirty="0" err="1" smtClean="0"/>
              <a:t>penale</a:t>
            </a:r>
            <a:r>
              <a:rPr lang="en-US" sz="3600" dirty="0" smtClean="0"/>
              <a:t> </a:t>
            </a:r>
            <a:r>
              <a:rPr lang="en-US" sz="3600" dirty="0" err="1" smtClean="0"/>
              <a:t>kur</a:t>
            </a:r>
            <a:r>
              <a:rPr lang="en-US" sz="3600" dirty="0" smtClean="0"/>
              <a:t> ka </a:t>
            </a:r>
            <a:r>
              <a:rPr lang="en-US" sz="3600" dirty="0" err="1" smtClean="0"/>
              <a:t>konstatuar</a:t>
            </a:r>
            <a:r>
              <a:rPr lang="en-US" sz="3600" dirty="0" smtClean="0"/>
              <a:t> </a:t>
            </a:r>
            <a:r>
              <a:rPr lang="en-US" sz="3600" dirty="0" err="1" smtClean="0"/>
              <a:t>shkelje</a:t>
            </a:r>
            <a:r>
              <a:rPr lang="en-US" sz="3600" dirty="0" smtClean="0"/>
              <a:t> të </a:t>
            </a:r>
            <a:r>
              <a:rPr lang="en-US" sz="3600" dirty="0" err="1" smtClean="0"/>
              <a:t>procesit</a:t>
            </a:r>
            <a:r>
              <a:rPr lang="en-US" sz="3600" dirty="0" smtClean="0"/>
              <a:t> të </a:t>
            </a:r>
            <a:r>
              <a:rPr lang="en-US" sz="3600" dirty="0" err="1" smtClean="0"/>
              <a:t>rregullt</a:t>
            </a:r>
            <a:r>
              <a:rPr lang="en-US" sz="3600" dirty="0" smtClean="0"/>
              <a:t> </a:t>
            </a:r>
            <a:r>
              <a:rPr lang="en-US" sz="3600" dirty="0" err="1" smtClean="0"/>
              <a:t>ligjor</a:t>
            </a:r>
            <a:r>
              <a:rPr lang="en-US" sz="3600" dirty="0" smtClean="0"/>
              <a:t> – </a:t>
            </a:r>
            <a:r>
              <a:rPr lang="en-US" sz="3600" u="sng" dirty="0" smtClean="0"/>
              <a:t>ka </a:t>
            </a:r>
            <a:r>
              <a:rPr lang="en-US" sz="3600" u="sng" dirty="0" err="1" smtClean="0"/>
              <a:t>rekomanduar</a:t>
            </a:r>
            <a:r>
              <a:rPr lang="en-US" sz="3600" u="sng" dirty="0" smtClean="0"/>
              <a:t> </a:t>
            </a:r>
            <a:r>
              <a:rPr lang="en-US" sz="3600" u="sng" dirty="0" err="1" smtClean="0"/>
              <a:t>riekzaminimin</a:t>
            </a:r>
            <a:r>
              <a:rPr lang="en-US" sz="3600" u="sng" dirty="0" smtClean="0"/>
              <a:t> e </a:t>
            </a:r>
            <a:r>
              <a:rPr lang="en-US" sz="3600" u="sng" dirty="0" err="1" smtClean="0"/>
              <a:t>çështjes</a:t>
            </a:r>
            <a:r>
              <a:rPr lang="en-US" sz="3600" u="sng" dirty="0" smtClean="0"/>
              <a:t>/</a:t>
            </a:r>
            <a:r>
              <a:rPr lang="en-US" sz="3600" u="sng" dirty="0" err="1" smtClean="0"/>
              <a:t>rihapja</a:t>
            </a:r>
            <a:r>
              <a:rPr lang="en-US" sz="3600" u="sng" dirty="0" smtClean="0"/>
              <a:t> e </a:t>
            </a:r>
            <a:r>
              <a:rPr lang="en-US" sz="3600" u="sng" dirty="0" err="1" smtClean="0"/>
              <a:t>procesit</a:t>
            </a:r>
            <a:r>
              <a:rPr lang="en-US" sz="3600" u="sng" dirty="0" smtClean="0"/>
              <a:t> </a:t>
            </a:r>
            <a:r>
              <a:rPr lang="en-US" sz="3600" u="sng" dirty="0" err="1" smtClean="0"/>
              <a:t>gjyqësor</a:t>
            </a:r>
            <a:r>
              <a:rPr lang="en-US" sz="3600" u="sng" dirty="0"/>
              <a:t>,</a:t>
            </a:r>
            <a:r>
              <a:rPr lang="en-US" sz="3600" u="sng" dirty="0" smtClean="0"/>
              <a:t> </a:t>
            </a:r>
            <a:r>
              <a:rPr lang="en-US" sz="3600" u="sng" dirty="0" err="1" smtClean="0"/>
              <a:t>nëse</a:t>
            </a:r>
            <a:r>
              <a:rPr lang="en-US" sz="3600" u="sng" dirty="0" smtClean="0"/>
              <a:t> </a:t>
            </a:r>
            <a:r>
              <a:rPr lang="en-US" sz="3600" u="sng" dirty="0" err="1" smtClean="0"/>
              <a:t>kërkohet</a:t>
            </a:r>
            <a:r>
              <a:rPr lang="en-US" sz="3600" u="sng" dirty="0" smtClean="0"/>
              <a:t> </a:t>
            </a:r>
            <a:r>
              <a:rPr lang="en-US" sz="3600" u="sng" dirty="0" err="1" smtClean="0"/>
              <a:t>nga</a:t>
            </a:r>
            <a:r>
              <a:rPr lang="en-US" sz="3600" u="sng" dirty="0" smtClean="0"/>
              <a:t> aplikuesi</a:t>
            </a:r>
            <a:r>
              <a:rPr lang="en-US" sz="3600" dirty="0" smtClean="0"/>
              <a:t> – </a:t>
            </a:r>
            <a:r>
              <a:rPr lang="en-US" sz="3600" dirty="0" err="1" smtClean="0"/>
              <a:t>si</a:t>
            </a:r>
            <a:r>
              <a:rPr lang="en-US" sz="3600" dirty="0" smtClean="0"/>
              <a:t> </a:t>
            </a:r>
            <a:r>
              <a:rPr lang="en-US" sz="3600" dirty="0" err="1" smtClean="0"/>
              <a:t>mënyra</a:t>
            </a:r>
            <a:r>
              <a:rPr lang="en-US" sz="3600" dirty="0" smtClean="0"/>
              <a:t> </a:t>
            </a:r>
            <a:r>
              <a:rPr lang="en-US" sz="3600" dirty="0" err="1" smtClean="0"/>
              <a:t>më</a:t>
            </a:r>
            <a:r>
              <a:rPr lang="en-US" sz="3600" dirty="0" smtClean="0"/>
              <a:t> </a:t>
            </a:r>
            <a:r>
              <a:rPr lang="en-US" sz="3600" dirty="0" err="1" smtClean="0"/>
              <a:t>efikase</a:t>
            </a:r>
            <a:r>
              <a:rPr lang="en-US" sz="3600" dirty="0" smtClean="0"/>
              <a:t> </a:t>
            </a:r>
            <a:r>
              <a:rPr lang="en-US" sz="3600" dirty="0" err="1" smtClean="0"/>
              <a:t>për</a:t>
            </a:r>
            <a:r>
              <a:rPr lang="en-US" sz="3600" dirty="0" smtClean="0"/>
              <a:t> të </a:t>
            </a:r>
            <a:r>
              <a:rPr lang="en-US" sz="3600" dirty="0" err="1" smtClean="0"/>
              <a:t>riparuar</a:t>
            </a:r>
            <a:r>
              <a:rPr lang="en-US" sz="3600" dirty="0" smtClean="0"/>
              <a:t> </a:t>
            </a:r>
            <a:r>
              <a:rPr lang="en-US" sz="3600" dirty="0" err="1" smtClean="0"/>
              <a:t>dëmet</a:t>
            </a:r>
            <a:r>
              <a:rPr lang="en-US" sz="3600" dirty="0" smtClean="0"/>
              <a:t> </a:t>
            </a:r>
            <a:r>
              <a:rPr lang="en-US" sz="3600" dirty="0" err="1" smtClean="0"/>
              <a:t>që</a:t>
            </a:r>
            <a:r>
              <a:rPr lang="en-US" sz="3600" dirty="0" smtClean="0"/>
              <a:t> </a:t>
            </a:r>
            <a:r>
              <a:rPr lang="en-US" sz="3600" dirty="0" err="1" smtClean="0"/>
              <a:t>i</a:t>
            </a:r>
            <a:r>
              <a:rPr lang="en-US" sz="3600" dirty="0" smtClean="0"/>
              <a:t> </a:t>
            </a:r>
            <a:r>
              <a:rPr lang="en-US" sz="3600" dirty="0" err="1" smtClean="0"/>
              <a:t>janë</a:t>
            </a:r>
            <a:r>
              <a:rPr lang="en-US" sz="3600" dirty="0" smtClean="0"/>
              <a:t> </a:t>
            </a:r>
            <a:r>
              <a:rPr lang="en-US" sz="3600" dirty="0" err="1" smtClean="0"/>
              <a:t>shaktuar</a:t>
            </a:r>
            <a:r>
              <a:rPr lang="en-US" sz="3600" dirty="0" smtClean="0"/>
              <a:t> aplikuesit (</a:t>
            </a:r>
            <a:r>
              <a:rPr lang="en-US" sz="3600" i="1" dirty="0" err="1" smtClean="0"/>
              <a:t>restitutio</a:t>
            </a:r>
            <a:r>
              <a:rPr lang="en-US" sz="3600" i="1" dirty="0" smtClean="0"/>
              <a:t> in </a:t>
            </a:r>
            <a:r>
              <a:rPr lang="en-US" sz="3600" i="1" dirty="0" err="1" smtClean="0"/>
              <a:t>integrum</a:t>
            </a:r>
            <a:r>
              <a:rPr lang="en-US" sz="36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36775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>
            <a:normAutofit/>
          </a:bodyPr>
          <a:lstStyle/>
          <a:p>
            <a:pPr algn="just"/>
            <a:r>
              <a:rPr lang="en-US" sz="36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Shkronja</a:t>
            </a:r>
            <a:r>
              <a:rPr lang="en-US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‘dh’ </a:t>
            </a:r>
            <a:r>
              <a:rPr lang="en-US" sz="3600" dirty="0" smtClean="0">
                <a:latin typeface="Arial Narrow" panose="020B0606020202030204" pitchFamily="34" charset="0"/>
              </a:rPr>
              <a:t>– </a:t>
            </a:r>
            <a:r>
              <a:rPr lang="en-US" sz="3600" dirty="0" err="1" smtClean="0">
                <a:latin typeface="Arial Narrow" panose="020B0606020202030204" pitchFamily="34" charset="0"/>
              </a:rPr>
              <a:t>ekstradimi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i</a:t>
            </a:r>
            <a:r>
              <a:rPr lang="en-US" sz="3600" dirty="0" smtClean="0">
                <a:latin typeface="Arial Narrow" panose="020B0606020202030204" pitchFamily="34" charset="0"/>
              </a:rPr>
              <a:t> të </a:t>
            </a:r>
            <a:r>
              <a:rPr lang="en-US" sz="3600" dirty="0" err="1" smtClean="0">
                <a:latin typeface="Arial Narrow" panose="020B0606020202030204" pitchFamily="34" charset="0"/>
              </a:rPr>
              <a:t>dënuarit</a:t>
            </a:r>
            <a:r>
              <a:rPr lang="en-US" sz="3600" dirty="0" smtClean="0">
                <a:latin typeface="Arial Narrow" panose="020B0606020202030204" pitchFamily="34" charset="0"/>
              </a:rPr>
              <a:t> me </a:t>
            </a:r>
            <a:r>
              <a:rPr lang="en-US" sz="3600" dirty="0" err="1" smtClean="0">
                <a:latin typeface="Arial Narrow" panose="020B0606020202030204" pitchFamily="34" charset="0"/>
              </a:rPr>
              <a:t>kushtin</a:t>
            </a:r>
            <a:r>
              <a:rPr lang="en-US" sz="3600" dirty="0" smtClean="0">
                <a:latin typeface="Arial Narrow" panose="020B0606020202030204" pitchFamily="34" charset="0"/>
              </a:rPr>
              <a:t> e </a:t>
            </a:r>
            <a:r>
              <a:rPr lang="en-US" sz="3600" dirty="0" err="1" smtClean="0">
                <a:latin typeface="Arial Narrow" panose="020B0606020202030204" pitchFamily="34" charset="0"/>
              </a:rPr>
              <a:t>shprehur</a:t>
            </a:r>
            <a:r>
              <a:rPr lang="en-US" sz="3600" dirty="0" smtClean="0">
                <a:latin typeface="Arial Narrow" panose="020B0606020202030204" pitchFamily="34" charset="0"/>
              </a:rPr>
              <a:t> të </a:t>
            </a:r>
            <a:r>
              <a:rPr lang="en-US" sz="3600" dirty="0" err="1" smtClean="0">
                <a:latin typeface="Arial Narrow" panose="020B0606020202030204" pitchFamily="34" charset="0"/>
              </a:rPr>
              <a:t>rigjykimit</a:t>
            </a:r>
            <a:r>
              <a:rPr lang="en-US" sz="3600" dirty="0" smtClean="0">
                <a:latin typeface="Arial Narrow" panose="020B0606020202030204" pitchFamily="34" charset="0"/>
              </a:rPr>
              <a:t> të </a:t>
            </a:r>
            <a:r>
              <a:rPr lang="en-US" sz="3600" dirty="0" err="1" smtClean="0">
                <a:latin typeface="Arial Narrow" panose="020B0606020202030204" pitchFamily="34" charset="0"/>
              </a:rPr>
              <a:t>çështjes</a:t>
            </a:r>
            <a:r>
              <a:rPr lang="en-US" sz="3600" dirty="0" smtClean="0">
                <a:latin typeface="Arial Narrow" panose="020B0606020202030204" pitchFamily="34" charset="0"/>
              </a:rPr>
              <a:t>.</a:t>
            </a:r>
          </a:p>
          <a:p>
            <a:pPr algn="just"/>
            <a:endParaRPr lang="en-US" sz="3600" dirty="0" smtClean="0">
              <a:latin typeface="Arial Narrow" panose="020B0606020202030204" pitchFamily="34" charset="0"/>
            </a:endParaRPr>
          </a:p>
          <a:p>
            <a:pPr algn="just"/>
            <a:r>
              <a:rPr lang="en-US" sz="3600" dirty="0" err="1" smtClean="0">
                <a:latin typeface="Arial Narrow" panose="020B0606020202030204" pitchFamily="34" charset="0"/>
              </a:rPr>
              <a:t>Kërkesa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për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rishikim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mund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të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paraqitet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brenda</a:t>
            </a:r>
            <a:r>
              <a:rPr lang="en-US" sz="3600" dirty="0" smtClean="0">
                <a:latin typeface="Arial Narrow" panose="020B0606020202030204" pitchFamily="34" charset="0"/>
              </a:rPr>
              <a:t> 30 </a:t>
            </a:r>
            <a:r>
              <a:rPr lang="en-US" sz="3600" dirty="0" err="1" smtClean="0">
                <a:latin typeface="Arial Narrow" panose="020B0606020202030204" pitchFamily="34" charset="0"/>
              </a:rPr>
              <a:t>ditëve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nga</a:t>
            </a:r>
            <a:r>
              <a:rPr lang="en-US" sz="3600" dirty="0" smtClean="0">
                <a:latin typeface="Arial Narrow" panose="020B0606020202030204" pitchFamily="34" charset="0"/>
              </a:rPr>
              <a:t> data </a:t>
            </a:r>
            <a:r>
              <a:rPr lang="en-US" sz="3600" dirty="0" err="1" smtClean="0">
                <a:latin typeface="Arial Narrow" panose="020B0606020202030204" pitchFamily="34" charset="0"/>
              </a:rPr>
              <a:t>kur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personi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është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ekstraduar</a:t>
            </a:r>
            <a:r>
              <a:rPr lang="en-US" sz="3600" dirty="0" smtClean="0">
                <a:latin typeface="Arial Narrow" panose="020B0606020202030204" pitchFamily="34" charset="0"/>
              </a:rPr>
              <a:t> – </a:t>
            </a:r>
            <a:r>
              <a:rPr lang="en-US" sz="3600" dirty="0" err="1" smtClean="0">
                <a:latin typeface="Arial Narrow" panose="020B0606020202030204" pitchFamily="34" charset="0"/>
              </a:rPr>
              <a:t>bashkëngjitur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kërkesës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kopja</a:t>
            </a:r>
            <a:r>
              <a:rPr lang="en-US" sz="3600" dirty="0" smtClean="0">
                <a:latin typeface="Arial Narrow" panose="020B0606020202030204" pitchFamily="34" charset="0"/>
              </a:rPr>
              <a:t> e </a:t>
            </a:r>
            <a:r>
              <a:rPr lang="en-US" sz="3600" dirty="0" err="1" smtClean="0">
                <a:latin typeface="Arial Narrow" panose="020B0606020202030204" pitchFamily="34" charset="0"/>
              </a:rPr>
              <a:t>vërtetuar</a:t>
            </a:r>
            <a:r>
              <a:rPr lang="en-US" sz="3600" dirty="0" smtClean="0">
                <a:latin typeface="Arial Narrow" panose="020B0606020202030204" pitchFamily="34" charset="0"/>
              </a:rPr>
              <a:t> e </a:t>
            </a:r>
            <a:r>
              <a:rPr lang="en-US" sz="3600" dirty="0" err="1" smtClean="0">
                <a:latin typeface="Arial Narrow" panose="020B0606020202030204" pitchFamily="34" charset="0"/>
              </a:rPr>
              <a:t>aktit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që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dokumenton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kushtin</a:t>
            </a:r>
            <a:r>
              <a:rPr lang="en-US" sz="3600" dirty="0" smtClean="0">
                <a:latin typeface="Arial Narrow" panose="020B0606020202030204" pitchFamily="34" charset="0"/>
              </a:rPr>
              <a:t> e </a:t>
            </a:r>
            <a:r>
              <a:rPr lang="en-US" sz="3600" dirty="0" err="1" smtClean="0">
                <a:latin typeface="Arial Narrow" panose="020B0606020202030204" pitchFamily="34" charset="0"/>
              </a:rPr>
              <a:t>shprehur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të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rigjykimit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të</a:t>
            </a:r>
            <a:r>
              <a:rPr lang="en-US" sz="3600" dirty="0" smtClean="0">
                <a:latin typeface="Arial Narrow" panose="020B0606020202030204" pitchFamily="34" charset="0"/>
              </a:rPr>
              <a:t> </a:t>
            </a:r>
            <a:r>
              <a:rPr lang="en-US" sz="3600" dirty="0" err="1" smtClean="0">
                <a:latin typeface="Arial Narrow" panose="020B0606020202030204" pitchFamily="34" charset="0"/>
              </a:rPr>
              <a:t>çështjes</a:t>
            </a:r>
            <a:r>
              <a:rPr lang="en-US" sz="3600" dirty="0" smtClean="0"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87586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533400"/>
            <a:ext cx="6347714" cy="5507963"/>
          </a:xfrm>
        </p:spPr>
        <p:txBody>
          <a:bodyPr>
            <a:normAutofit/>
          </a:bodyPr>
          <a:lstStyle/>
          <a:p>
            <a:pPr algn="just"/>
            <a:r>
              <a:rPr lang="sq-AL" sz="2800" u="sng" dirty="0"/>
              <a:t>Kuptimi i ekstradimit</a:t>
            </a:r>
            <a:r>
              <a:rPr lang="sq-AL" sz="2800" dirty="0"/>
              <a:t> – dorëzim i ndërsjellë i personave që ndiqen penalisht për një vepër penale; për zbatimin e një vendimi dënimi ose masë </a:t>
            </a:r>
            <a:r>
              <a:rPr lang="sq-AL" sz="2800" dirty="0" smtClean="0"/>
              <a:t>sigurimi</a:t>
            </a:r>
            <a:r>
              <a:rPr lang="en-US" sz="2800" dirty="0" smtClean="0"/>
              <a:t>.</a:t>
            </a:r>
          </a:p>
          <a:p>
            <a:pPr algn="just"/>
            <a:endParaRPr lang="sq-AL" sz="2800" dirty="0"/>
          </a:p>
          <a:p>
            <a:pPr algn="just"/>
            <a:r>
              <a:rPr lang="sq-AL" sz="2800" dirty="0"/>
              <a:t>Ekstradim i personave të gjykuar </a:t>
            </a:r>
            <a:r>
              <a:rPr lang="sq-AL" sz="2800" i="1" dirty="0"/>
              <a:t>in </a:t>
            </a:r>
            <a:r>
              <a:rPr lang="sq-AL" sz="2800" i="1" dirty="0" err="1"/>
              <a:t>absentia</a:t>
            </a:r>
            <a:r>
              <a:rPr lang="sq-AL" sz="2800" dirty="0"/>
              <a:t> shoqërohet me kushtin e shprehur për rigjykimin e </a:t>
            </a:r>
            <a:r>
              <a:rPr lang="sq-AL" sz="2800" dirty="0" smtClean="0"/>
              <a:t>çështjes </a:t>
            </a:r>
            <a:r>
              <a:rPr lang="sq-AL" sz="2800" dirty="0"/>
              <a:t>– verifikimi i faktit nëse i gjykuari ka hequr dorë nga prania në </a:t>
            </a:r>
            <a:r>
              <a:rPr lang="sq-AL" sz="2800" dirty="0" smtClean="0"/>
              <a:t>gjykim</a:t>
            </a:r>
            <a:r>
              <a:rPr lang="en-US" sz="2800" dirty="0" smtClean="0"/>
              <a:t>.</a:t>
            </a:r>
            <a:endParaRPr lang="sq-AL" sz="2800" dirty="0"/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4187362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533400"/>
            <a:ext cx="6347714" cy="5507963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V</a:t>
            </a:r>
            <a:r>
              <a:rPr lang="sq-AL" dirty="0" err="1" smtClean="0"/>
              <a:t>endimi</a:t>
            </a:r>
            <a:r>
              <a:rPr lang="sq-AL" dirty="0" smtClean="0"/>
              <a:t> </a:t>
            </a:r>
            <a:r>
              <a:rPr lang="sq-AL" i="1" dirty="0"/>
              <a:t>in </a:t>
            </a:r>
            <a:r>
              <a:rPr lang="sq-AL" i="1" dirty="0" err="1"/>
              <a:t>absentia</a:t>
            </a:r>
            <a:r>
              <a:rPr lang="sq-AL" dirty="0"/>
              <a:t> – sipas </a:t>
            </a:r>
            <a:r>
              <a:rPr lang="sq-AL" dirty="0" smtClean="0"/>
              <a:t>raportit</a:t>
            </a:r>
            <a:r>
              <a:rPr lang="en-US" dirty="0" smtClean="0"/>
              <a:t> </a:t>
            </a:r>
            <a:r>
              <a:rPr lang="sq-AL" dirty="0" smtClean="0"/>
              <a:t>shpjegues </a:t>
            </a:r>
            <a:r>
              <a:rPr lang="sq-AL" dirty="0"/>
              <a:t>të Protokollit të dytë shtesë </a:t>
            </a:r>
            <a:r>
              <a:rPr lang="en-US" dirty="0" err="1" smtClean="0"/>
              <a:t>të</a:t>
            </a:r>
            <a:r>
              <a:rPr lang="en-US" dirty="0" smtClean="0"/>
              <a:t> </a:t>
            </a:r>
            <a:r>
              <a:rPr lang="en-US" dirty="0" err="1" smtClean="0"/>
              <a:t>konventës</a:t>
            </a:r>
            <a:r>
              <a:rPr lang="en-US" dirty="0" smtClean="0"/>
              <a:t> </a:t>
            </a: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 smtClean="0"/>
              <a:t>Ekstradimet</a:t>
            </a:r>
            <a:r>
              <a:rPr lang="en-US" dirty="0" smtClean="0"/>
              <a:t> </a:t>
            </a:r>
            <a:r>
              <a:rPr lang="sq-AL" dirty="0" smtClean="0"/>
              <a:t>– </a:t>
            </a:r>
            <a:r>
              <a:rPr lang="sq-AL" dirty="0"/>
              <a:t>do të cilësohen vendime ndaj një personi që nuk ka qenë i pranishëm. – e lidhur kjo me të drejtën e mbrojtjes, të drejtën për t’u dëgjuar – elementë të procesit të drejtë</a:t>
            </a:r>
            <a:r>
              <a:rPr lang="sq-AL" dirty="0" smtClean="0"/>
              <a:t>.</a:t>
            </a:r>
            <a:endParaRPr lang="en-US" dirty="0" smtClean="0"/>
          </a:p>
          <a:p>
            <a:pPr algn="just"/>
            <a:r>
              <a:rPr lang="sq-AL" dirty="0"/>
              <a:t>Garancia e shprehur për rishikimin apo rihapja e procesit duhet të jetë një mjet efektiv. </a:t>
            </a:r>
          </a:p>
          <a:p>
            <a:pPr algn="just"/>
            <a:r>
              <a:rPr lang="sq-AL" dirty="0"/>
              <a:t>Afati i paraqitjes së kërkesës nga i ekstraduari fillon nga data kur ai është ekstraduar dhe njëkohësisht ku i është njoftuar efektivisht vendimi penal.  </a:t>
            </a:r>
            <a:r>
              <a:rPr lang="sq-A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Janë dy kushte </a:t>
            </a:r>
            <a:r>
              <a:rPr lang="sq-A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kumulative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sq-A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2711936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11891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sq-AL" dirty="0"/>
              <a:t>Vendimi nr. 117, datë 19/07/2017 i Gjykatës së Lartë – Njoftimi i paqartë dhe jo formal, nuk mund të konsiderohet procesverbali i marrjes në dorëzim të të </a:t>
            </a:r>
            <a:r>
              <a:rPr lang="sq-AL" dirty="0" smtClean="0"/>
              <a:t>ekstraduarit</a:t>
            </a:r>
            <a:r>
              <a:rPr lang="en-US" dirty="0" smtClean="0"/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sq-AL" dirty="0" smtClean="0"/>
              <a:t>Pr</a:t>
            </a:r>
            <a:r>
              <a:rPr lang="en-US" dirty="0" smtClean="0"/>
              <a:t>a</a:t>
            </a:r>
            <a:r>
              <a:rPr lang="sq-AL" dirty="0" smtClean="0"/>
              <a:t>, </a:t>
            </a:r>
            <a:r>
              <a:rPr lang="sq-AL" dirty="0"/>
              <a:t>prokuroria duhet të provojë se i ka njoftuar vendimin </a:t>
            </a:r>
            <a:r>
              <a:rPr lang="sq-AL" dirty="0" smtClean="0"/>
              <a:t>penal </a:t>
            </a:r>
            <a:r>
              <a:rPr lang="sq-AL" dirty="0"/>
              <a:t>pa ekuivokë – njoftim efektiv. </a:t>
            </a:r>
          </a:p>
          <a:p>
            <a:pPr algn="just"/>
            <a:r>
              <a:rPr lang="sq-AL" dirty="0"/>
              <a:t>Direktiva e Bashkimit Evropian nr. 353/2016 “Për forcimin e disa aspekteve lidhur me prezumimin e pafajësisë dhe të drejtës për të qenë i pranishëm në gjykimin </a:t>
            </a:r>
            <a:r>
              <a:rPr lang="sq-AL" dirty="0" smtClean="0"/>
              <a:t>penal</a:t>
            </a:r>
            <a:r>
              <a:rPr lang="en-US" dirty="0" smtClean="0"/>
              <a:t>”</a:t>
            </a:r>
            <a:r>
              <a:rPr lang="sq-AL" dirty="0" smtClean="0"/>
              <a:t>. </a:t>
            </a:r>
            <a:endParaRPr lang="sq-AL" dirty="0"/>
          </a:p>
          <a:p>
            <a:pPr algn="just"/>
            <a:r>
              <a:rPr lang="sq-AL" dirty="0"/>
              <a:t>Parashikohet se, autoritetet duhet të sigurohen që personat e dënuar të njoftohen për </a:t>
            </a:r>
            <a:r>
              <a:rPr lang="sq-AL" dirty="0" smtClean="0"/>
              <a:t>vendimin</a:t>
            </a:r>
            <a:r>
              <a:rPr lang="en-US" dirty="0" smtClean="0"/>
              <a:t>,</a:t>
            </a:r>
            <a:r>
              <a:rPr lang="sq-AL" dirty="0" smtClean="0"/>
              <a:t> </a:t>
            </a:r>
            <a:r>
              <a:rPr lang="sq-AL" dirty="0"/>
              <a:t>si dhe për mundësinë për të kundërshtuar këtë vendim apo të drejtën për t’u rigjykuar</a:t>
            </a:r>
          </a:p>
        </p:txBody>
      </p:sp>
    </p:spTree>
    <p:extLst>
      <p:ext uri="{BB962C8B-B14F-4D97-AF65-F5344CB8AC3E}">
        <p14:creationId xmlns:p14="http://schemas.microsoft.com/office/powerpoint/2010/main" val="1641611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305800" cy="10668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sq-AL" sz="2400" dirty="0"/>
              <a:t/>
            </a:r>
            <a:br>
              <a:rPr lang="sq-AL" sz="2400" dirty="0"/>
            </a:br>
            <a:r>
              <a:rPr lang="sq-AL" sz="2400" b="1" dirty="0" smtClean="0"/>
              <a:t>Rishikimi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sipas</a:t>
            </a:r>
            <a:r>
              <a:rPr lang="en-US" sz="2400" b="1" dirty="0" smtClean="0"/>
              <a:t> </a:t>
            </a:r>
            <a:r>
              <a:rPr lang="sq-AL" sz="2400" b="1" dirty="0" smtClean="0"/>
              <a:t>Ligji</a:t>
            </a:r>
            <a:r>
              <a:rPr lang="en-US" sz="2400" b="1" dirty="0" smtClean="0"/>
              <a:t>t</a:t>
            </a:r>
            <a:r>
              <a:rPr lang="sq-AL" sz="2400" b="1" dirty="0" smtClean="0"/>
              <a:t> “Për Marrëdhëniet Juridiksionale me Autoritetet e Huaja në Çështjet Penale”</a:t>
            </a:r>
            <a:endParaRPr lang="sq-AL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3246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sq-AL" dirty="0"/>
              <a:t>Në nenin 51/4 të </a:t>
            </a:r>
            <a:r>
              <a:rPr lang="en-US" dirty="0" err="1" smtClean="0"/>
              <a:t>kë</a:t>
            </a:r>
            <a:r>
              <a:rPr lang="sq-AL" dirty="0" smtClean="0"/>
              <a:t>tij </a:t>
            </a:r>
            <a:r>
              <a:rPr lang="en-US" dirty="0" err="1" smtClean="0"/>
              <a:t>ligji</a:t>
            </a:r>
            <a:r>
              <a:rPr lang="en-US" dirty="0" smtClean="0"/>
              <a:t> </a:t>
            </a:r>
            <a:r>
              <a:rPr lang="sq-AL" dirty="0" smtClean="0"/>
              <a:t>parashikohet </a:t>
            </a:r>
            <a:r>
              <a:rPr lang="sq-AL" dirty="0"/>
              <a:t>se:</a:t>
            </a:r>
          </a:p>
          <a:p>
            <a:pPr lvl="1" algn="just"/>
            <a:r>
              <a:rPr lang="en-US" sz="2600" dirty="0" smtClean="0"/>
              <a:t>“</a:t>
            </a:r>
            <a:r>
              <a:rPr lang="sq-AL" sz="2600" dirty="0" smtClean="0">
                <a:latin typeface="Arial Narrow" panose="020B0606020202030204" pitchFamily="34" charset="0"/>
              </a:rPr>
              <a:t>Vendimi </a:t>
            </a:r>
            <a:r>
              <a:rPr lang="sq-AL" sz="2600" dirty="0">
                <a:latin typeface="Arial Narrow" panose="020B0606020202030204" pitchFamily="34" charset="0"/>
              </a:rPr>
              <a:t>penal i formës së prerë, i dhënë ndaj </a:t>
            </a:r>
            <a:r>
              <a:rPr lang="sq-AL" sz="2600" b="1" dirty="0">
                <a:latin typeface="Arial Narrow" panose="020B0606020202030204" pitchFamily="34" charset="0"/>
              </a:rPr>
              <a:t>personit të ekstraduar </a:t>
            </a:r>
            <a:r>
              <a:rPr lang="sq-AL" sz="2600" dirty="0">
                <a:latin typeface="Arial Narrow" panose="020B0606020202030204" pitchFamily="34" charset="0"/>
              </a:rPr>
              <a:t>nga autoritetet gjyqësore vendase, </a:t>
            </a:r>
            <a:r>
              <a:rPr lang="sq-AL" sz="2600" i="1" u="sng" dirty="0">
                <a:latin typeface="Arial Narrow" panose="020B0606020202030204" pitchFamily="34" charset="0"/>
              </a:rPr>
              <a:t>në mungesë të tij</a:t>
            </a:r>
            <a:r>
              <a:rPr lang="sq-AL" sz="2600" dirty="0">
                <a:latin typeface="Arial Narrow" panose="020B0606020202030204" pitchFamily="34" charset="0"/>
              </a:rPr>
              <a:t>, </a:t>
            </a:r>
            <a:r>
              <a:rPr lang="sq-AL" sz="2600" b="1" dirty="0">
                <a:latin typeface="Arial Narrow" panose="020B0606020202030204" pitchFamily="34" charset="0"/>
              </a:rPr>
              <a:t>mund të rishikohet</a:t>
            </a:r>
            <a:r>
              <a:rPr lang="sq-AL" sz="2600" dirty="0">
                <a:latin typeface="Arial Narrow" panose="020B0606020202030204" pitchFamily="34" charset="0"/>
              </a:rPr>
              <a:t> me kërkesë të të ekstraduarit, nëse Ministri i Drejtësisë i ka dhënë një garanci të tillë shtetit të kërkuar. Kërkesa për rishikim paraqitet brenda 30 ditëve nga mbërritja e të ekstraduarit në territorin shqiptar dhe shqyrtimi i saj ndjek rregullat e Kodit të Procedurës Penale. </a:t>
            </a:r>
            <a:endParaRPr lang="en-GB" sz="2600" dirty="0" smtClean="0">
              <a:latin typeface="Arial Narrow" panose="020B0606020202030204" pitchFamily="34" charset="0"/>
            </a:endParaRPr>
          </a:p>
          <a:p>
            <a:pPr lvl="1" algn="just"/>
            <a:endParaRPr lang="en-GB" sz="2600" dirty="0">
              <a:latin typeface="Arial Narrow" panose="020B0606020202030204" pitchFamily="34" charset="0"/>
            </a:endParaRPr>
          </a:p>
          <a:p>
            <a:pPr lvl="1" algn="just"/>
            <a:endParaRPr lang="en-GB" sz="3100" dirty="0" smtClean="0">
              <a:latin typeface="Arial Narrow" panose="020B0606020202030204" pitchFamily="34" charset="0"/>
            </a:endParaRPr>
          </a:p>
          <a:p>
            <a:pPr lvl="1" algn="just"/>
            <a:endParaRPr lang="en-GB" sz="3100" dirty="0" smtClean="0">
              <a:latin typeface="Arial Narrow" panose="020B0606020202030204" pitchFamily="34" charset="0"/>
            </a:endParaRPr>
          </a:p>
          <a:p>
            <a:pPr lvl="1" algn="just"/>
            <a:r>
              <a:rPr lang="sq-AL" sz="3100" dirty="0" smtClean="0">
                <a:latin typeface="Arial Narrow" panose="020B0606020202030204" pitchFamily="34" charset="0"/>
              </a:rPr>
              <a:t>Gjykat</a:t>
            </a:r>
            <a:r>
              <a:rPr lang="en-US" sz="3100" dirty="0" smtClean="0">
                <a:latin typeface="Arial Narrow" panose="020B0606020202030204" pitchFamily="34" charset="0"/>
              </a:rPr>
              <a:t>a</a:t>
            </a:r>
            <a:r>
              <a:rPr lang="sq-AL" sz="3100" dirty="0" smtClean="0">
                <a:latin typeface="Arial Narrow" panose="020B0606020202030204" pitchFamily="34" charset="0"/>
              </a:rPr>
              <a:t> </a:t>
            </a:r>
            <a:r>
              <a:rPr lang="sq-AL" sz="3100" dirty="0">
                <a:latin typeface="Arial Narrow" panose="020B0606020202030204" pitchFamily="34" charset="0"/>
              </a:rPr>
              <a:t>Kushtetuese, </a:t>
            </a:r>
            <a:r>
              <a:rPr lang="sq-AL" sz="3100" dirty="0" smtClean="0">
                <a:latin typeface="Arial Narrow" panose="020B0606020202030204" pitchFamily="34" charset="0"/>
              </a:rPr>
              <a:t>me </a:t>
            </a:r>
            <a:r>
              <a:rPr lang="sq-AL" sz="3100" dirty="0">
                <a:latin typeface="Arial Narrow" panose="020B0606020202030204" pitchFamily="34" charset="0"/>
              </a:rPr>
              <a:t>vendimin </a:t>
            </a:r>
            <a:r>
              <a:rPr lang="sq-AL" sz="3100" dirty="0" smtClean="0">
                <a:latin typeface="Arial Narrow" panose="020B0606020202030204" pitchFamily="34" charset="0"/>
              </a:rPr>
              <a:t>nr.</a:t>
            </a:r>
            <a:r>
              <a:rPr lang="en-US" sz="3100" dirty="0" smtClean="0">
                <a:latin typeface="Arial Narrow" panose="020B0606020202030204" pitchFamily="34" charset="0"/>
              </a:rPr>
              <a:t> </a:t>
            </a:r>
            <a:r>
              <a:rPr lang="sq-AL" sz="3100" dirty="0" smtClean="0">
                <a:latin typeface="Arial Narrow" panose="020B0606020202030204" pitchFamily="34" charset="0"/>
              </a:rPr>
              <a:t>21</a:t>
            </a:r>
            <a:r>
              <a:rPr lang="en-US" sz="3100" dirty="0" smtClean="0">
                <a:latin typeface="Arial Narrow" panose="020B0606020202030204" pitchFamily="34" charset="0"/>
              </a:rPr>
              <a:t>/2010,</a:t>
            </a:r>
            <a:r>
              <a:rPr lang="sq-AL" sz="3100" dirty="0" smtClean="0">
                <a:latin typeface="Arial Narrow" panose="020B0606020202030204" pitchFamily="34" charset="0"/>
              </a:rPr>
              <a:t> vendosi </a:t>
            </a:r>
            <a:r>
              <a:rPr lang="sq-AL" sz="3100" dirty="0">
                <a:latin typeface="Arial Narrow" panose="020B0606020202030204" pitchFamily="34" charset="0"/>
              </a:rPr>
              <a:t>të shfuqizojë si të papajtueshëm me Kushtetutën vendimin nr.14, datë 03.10.2008 të Kolegjit Penal të Gjykatës së </a:t>
            </a:r>
            <a:r>
              <a:rPr lang="sq-AL" sz="3100" dirty="0" smtClean="0">
                <a:latin typeface="Arial Narrow" panose="020B0606020202030204" pitchFamily="34" charset="0"/>
              </a:rPr>
              <a:t>Lartë</a:t>
            </a:r>
            <a:r>
              <a:rPr lang="en-US" sz="3100" dirty="0" smtClean="0">
                <a:latin typeface="Arial Narrow" panose="020B0606020202030204" pitchFamily="34" charset="0"/>
              </a:rPr>
              <a:t> (</a:t>
            </a:r>
            <a:r>
              <a:rPr lang="sq-AL" sz="3100" dirty="0" smtClean="0">
                <a:latin typeface="Arial Narrow" panose="020B0606020202030204" pitchFamily="34" charset="0"/>
              </a:rPr>
              <a:t>e </a:t>
            </a:r>
            <a:r>
              <a:rPr lang="sq-AL" sz="3100" dirty="0">
                <a:latin typeface="Arial Narrow" panose="020B0606020202030204" pitchFamily="34" charset="0"/>
              </a:rPr>
              <a:t>cila kishte vendosur për mospranimin e kërkesës për rishikim ndaj një personi të ekstraduar </a:t>
            </a:r>
            <a:r>
              <a:rPr lang="sq-AL" sz="3100" dirty="0" smtClean="0">
                <a:latin typeface="Arial Narrow" panose="020B0606020202030204" pitchFamily="34" charset="0"/>
              </a:rPr>
              <a:t>nëpërmjet </a:t>
            </a:r>
            <a:r>
              <a:rPr lang="sq-AL" sz="3100" dirty="0">
                <a:latin typeface="Arial Narrow" panose="020B0606020202030204" pitchFamily="34" charset="0"/>
              </a:rPr>
              <a:t>një garancie të dhënë nga Ministri i Drejtësisë </a:t>
            </a:r>
            <a:r>
              <a:rPr lang="sq-AL" sz="3100" dirty="0" smtClean="0">
                <a:latin typeface="Arial Narrow" panose="020B0606020202030204" pitchFamily="34" charset="0"/>
              </a:rPr>
              <a:t>shqiptar</a:t>
            </a:r>
            <a:r>
              <a:rPr lang="en-US" sz="3100" dirty="0" smtClean="0">
                <a:latin typeface="Arial Narrow" panose="020B0606020202030204" pitchFamily="34" charset="0"/>
              </a:rPr>
              <a:t>) – </a:t>
            </a:r>
            <a:r>
              <a:rPr lang="en-US" sz="3100" i="1" dirty="0" err="1" smtClean="0">
                <a:latin typeface="Arial Narrow" panose="020B0606020202030204" pitchFamily="34" charset="0"/>
              </a:rPr>
              <a:t>Gj.Kushtetuese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ka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theksuar</a:t>
            </a:r>
            <a:r>
              <a:rPr lang="en-US" sz="3100" i="1" dirty="0" smtClean="0">
                <a:latin typeface="Arial Narrow" panose="020B0606020202030204" pitchFamily="34" charset="0"/>
              </a:rPr>
              <a:t> se </a:t>
            </a:r>
            <a:r>
              <a:rPr lang="en-US" sz="3100" i="1" dirty="0" err="1" smtClean="0">
                <a:latin typeface="Arial Narrow" panose="020B0606020202030204" pitchFamily="34" charset="0"/>
              </a:rPr>
              <a:t>kjo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garanci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ishte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rrjedhojë</a:t>
            </a:r>
            <a:r>
              <a:rPr lang="en-US" sz="3100" i="1" dirty="0" smtClean="0">
                <a:latin typeface="Arial Narrow" panose="020B0606020202030204" pitchFamily="34" charset="0"/>
              </a:rPr>
              <a:t> e </a:t>
            </a:r>
            <a:r>
              <a:rPr lang="en-US" sz="3100" i="1" dirty="0" err="1" smtClean="0">
                <a:latin typeface="Arial Narrow" panose="020B0606020202030204" pitchFamily="34" charset="0"/>
              </a:rPr>
              <a:t>detyrimeve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ndërkombëtare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të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Shqipërisë</a:t>
            </a:r>
            <a:r>
              <a:rPr lang="en-US" sz="3100" i="1" dirty="0" smtClean="0">
                <a:latin typeface="Arial Narrow" panose="020B0606020202030204" pitchFamily="34" charset="0"/>
              </a:rPr>
              <a:t>, pas </a:t>
            </a:r>
            <a:r>
              <a:rPr lang="en-US" sz="3100" i="1" dirty="0" err="1" smtClean="0">
                <a:latin typeface="Arial Narrow" panose="020B0606020202030204" pitchFamily="34" charset="0"/>
              </a:rPr>
              <a:t>ratifikimit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të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konventës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Për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Ekstradimet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dhe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protokolleve</a:t>
            </a:r>
            <a:r>
              <a:rPr lang="en-US" sz="3100" i="1" dirty="0" smtClean="0">
                <a:latin typeface="Arial Narrow" panose="020B0606020202030204" pitchFamily="34" charset="0"/>
              </a:rPr>
              <a:t> </a:t>
            </a:r>
            <a:r>
              <a:rPr lang="en-US" sz="3100" i="1" dirty="0" err="1" smtClean="0">
                <a:latin typeface="Arial Narrow" panose="020B0606020202030204" pitchFamily="34" charset="0"/>
              </a:rPr>
              <a:t>shtesë</a:t>
            </a:r>
            <a:endParaRPr lang="sq-AL" sz="3100" i="1" dirty="0">
              <a:latin typeface="Arial Narrow" panose="020B0606020202030204" pitchFamily="34" charset="0"/>
            </a:endParaRPr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153904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Rishikimi</a:t>
            </a:r>
            <a:r>
              <a:rPr lang="en-US" dirty="0" smtClean="0"/>
              <a:t> </a:t>
            </a: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 smtClean="0"/>
              <a:t>gjykimi</a:t>
            </a:r>
            <a:r>
              <a:rPr lang="en-US" dirty="0" smtClean="0"/>
              <a:t> </a:t>
            </a:r>
            <a:r>
              <a:rPr lang="en-US" dirty="0" err="1" smtClean="0"/>
              <a:t>në</a:t>
            </a:r>
            <a:r>
              <a:rPr lang="en-US" dirty="0" smtClean="0"/>
              <a:t> </a:t>
            </a:r>
            <a:r>
              <a:rPr lang="en-US" dirty="0" err="1" smtClean="0"/>
              <a:t>mungesë</a:t>
            </a:r>
            <a:endParaRPr lang="sq-AL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sz="32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Shkronja</a:t>
            </a:r>
            <a:r>
              <a:rPr lang="en-US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‘e’</a:t>
            </a:r>
            <a:r>
              <a:rPr lang="en-US" sz="3200" dirty="0" smtClean="0"/>
              <a:t>: </a:t>
            </a:r>
            <a:r>
              <a:rPr lang="en-US" sz="3200" dirty="0" err="1" smtClean="0"/>
              <a:t>Gjykimi</a:t>
            </a:r>
            <a:r>
              <a:rPr lang="en-US" sz="3200" dirty="0" smtClean="0"/>
              <a:t> në </a:t>
            </a:r>
            <a:r>
              <a:rPr lang="en-US" sz="3200" dirty="0" err="1" smtClean="0"/>
              <a:t>mungesë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të pandehurit – </a:t>
            </a:r>
            <a:r>
              <a:rPr lang="en-US" sz="3200" dirty="0" err="1" smtClean="0"/>
              <a:t>neni</a:t>
            </a:r>
            <a:r>
              <a:rPr lang="en-US" sz="3200" dirty="0" smtClean="0"/>
              <a:t> 450 </a:t>
            </a:r>
            <a:r>
              <a:rPr lang="en-US" sz="3200" dirty="0" err="1" smtClean="0"/>
              <a:t>që</a:t>
            </a:r>
            <a:r>
              <a:rPr lang="en-US" sz="3200" dirty="0" smtClean="0"/>
              <a:t> </a:t>
            </a:r>
            <a:r>
              <a:rPr lang="en-US" sz="3200" dirty="0" err="1" smtClean="0"/>
              <a:t>parashikon</a:t>
            </a:r>
            <a:r>
              <a:rPr lang="en-US" sz="3200" dirty="0" smtClean="0"/>
              <a:t> </a:t>
            </a:r>
            <a:r>
              <a:rPr lang="en-US" sz="3200" dirty="0" err="1" smtClean="0"/>
              <a:t>rastet</a:t>
            </a:r>
            <a:r>
              <a:rPr lang="en-US" sz="3200" dirty="0" smtClean="0"/>
              <a:t> e </a:t>
            </a:r>
            <a:r>
              <a:rPr lang="en-US" sz="3200" dirty="0" err="1" smtClean="0"/>
              <a:t>rishikimit</a:t>
            </a:r>
            <a:r>
              <a:rPr lang="en-US" sz="3200" dirty="0" smtClean="0"/>
              <a:t> </a:t>
            </a:r>
            <a:r>
              <a:rPr lang="en-US" sz="3200" dirty="0" err="1" smtClean="0"/>
              <a:t>referon</a:t>
            </a:r>
            <a:r>
              <a:rPr lang="en-US" sz="3200" dirty="0" smtClean="0"/>
              <a:t> </a:t>
            </a:r>
            <a:r>
              <a:rPr lang="en-US" sz="3200" dirty="0" err="1" smtClean="0"/>
              <a:t>tek</a:t>
            </a:r>
            <a:r>
              <a:rPr lang="en-US" sz="3200" dirty="0" smtClean="0"/>
              <a:t> </a:t>
            </a:r>
            <a:r>
              <a:rPr lang="en-US" sz="3200" dirty="0" err="1" smtClean="0"/>
              <a:t>neni</a:t>
            </a:r>
            <a:r>
              <a:rPr lang="en-US" sz="3200" dirty="0" smtClean="0"/>
              <a:t> 352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K.Pr.Penale</a:t>
            </a:r>
            <a:r>
              <a:rPr lang="en-US" sz="3200" dirty="0" smtClean="0"/>
              <a:t>.</a:t>
            </a:r>
            <a:endParaRPr lang="en-US" sz="3200" dirty="0"/>
          </a:p>
          <a:p>
            <a:pPr algn="just"/>
            <a:r>
              <a:rPr lang="en-US" sz="3200" dirty="0" err="1" smtClean="0"/>
              <a:t>Diskutim</a:t>
            </a:r>
            <a:r>
              <a:rPr lang="en-US" sz="3200" dirty="0" smtClean="0"/>
              <a:t>: </a:t>
            </a:r>
            <a:r>
              <a:rPr lang="en-US" sz="3200" i="1" dirty="0" smtClean="0"/>
              <a:t>(</a:t>
            </a:r>
            <a:r>
              <a:rPr lang="en-US" sz="3200" i="1" dirty="0" err="1" smtClean="0"/>
              <a:t>i</a:t>
            </a:r>
            <a:r>
              <a:rPr lang="en-US" sz="3200" i="1" dirty="0" smtClean="0"/>
              <a:t>)</a:t>
            </a:r>
            <a:r>
              <a:rPr lang="en-US" sz="3200" dirty="0" smtClean="0"/>
              <a:t> </a:t>
            </a:r>
            <a:r>
              <a:rPr lang="en-US" sz="3200" dirty="0" err="1" smtClean="0"/>
              <a:t>elementet</a:t>
            </a:r>
            <a:r>
              <a:rPr lang="en-US" sz="3200" dirty="0" smtClean="0"/>
              <a:t> e </a:t>
            </a:r>
            <a:r>
              <a:rPr lang="en-US" sz="3200" dirty="0" err="1" smtClean="0"/>
              <a:t>procesit</a:t>
            </a:r>
            <a:r>
              <a:rPr lang="en-US" sz="3200" dirty="0" smtClean="0"/>
              <a:t> të </a:t>
            </a:r>
            <a:r>
              <a:rPr lang="en-US" sz="3200" dirty="0" err="1" smtClean="0"/>
              <a:t>rregullt</a:t>
            </a:r>
            <a:r>
              <a:rPr lang="en-US" sz="3200" dirty="0" smtClean="0"/>
              <a:t> </a:t>
            </a:r>
            <a:r>
              <a:rPr lang="en-US" sz="3200" dirty="0" err="1" smtClean="0"/>
              <a:t>ligjor</a:t>
            </a:r>
            <a:r>
              <a:rPr lang="en-US" sz="3200" dirty="0" smtClean="0"/>
              <a:t> </a:t>
            </a:r>
            <a:r>
              <a:rPr lang="en-US" sz="3200" dirty="0" err="1" smtClean="0"/>
              <a:t>dhe</a:t>
            </a:r>
            <a:r>
              <a:rPr lang="en-US" sz="3200" dirty="0" smtClean="0"/>
              <a:t> </a:t>
            </a:r>
            <a:r>
              <a:rPr lang="en-US" sz="3200" dirty="0" err="1" smtClean="0"/>
              <a:t>standardet</a:t>
            </a:r>
            <a:r>
              <a:rPr lang="en-US" sz="3200" dirty="0" smtClean="0"/>
              <a:t> e GJEDNJ-</a:t>
            </a:r>
            <a:r>
              <a:rPr lang="en-US" sz="3200" dirty="0" err="1" smtClean="0"/>
              <a:t>së</a:t>
            </a:r>
            <a:r>
              <a:rPr lang="en-US" sz="3200" dirty="0" smtClean="0"/>
              <a:t> në </a:t>
            </a:r>
            <a:r>
              <a:rPr lang="en-US" sz="3200" dirty="0" err="1" smtClean="0"/>
              <a:t>lidhje</a:t>
            </a:r>
            <a:r>
              <a:rPr lang="en-US" sz="3200" dirty="0" smtClean="0"/>
              <a:t> me </a:t>
            </a:r>
            <a:r>
              <a:rPr lang="en-US" sz="3200" dirty="0" err="1" smtClean="0"/>
              <a:t>gjykimin</a:t>
            </a:r>
            <a:r>
              <a:rPr lang="en-US" sz="3200" dirty="0" smtClean="0"/>
              <a:t> </a:t>
            </a:r>
            <a:r>
              <a:rPr lang="en-US" sz="3200" i="1" dirty="0" smtClean="0"/>
              <a:t>in absentia</a:t>
            </a:r>
            <a:r>
              <a:rPr lang="en-US" sz="3200" dirty="0" smtClean="0"/>
              <a:t>;</a:t>
            </a:r>
          </a:p>
          <a:p>
            <a:pPr algn="just"/>
            <a:r>
              <a:rPr lang="en-US" sz="3200" i="1" dirty="0" smtClean="0"/>
              <a:t>(ii) </a:t>
            </a:r>
            <a:r>
              <a:rPr lang="en-US" sz="3200" dirty="0" err="1" smtClean="0"/>
              <a:t>rasti</a:t>
            </a:r>
            <a:r>
              <a:rPr lang="en-US" sz="3200" dirty="0" smtClean="0"/>
              <a:t> </a:t>
            </a:r>
            <a:r>
              <a:rPr lang="en-US" sz="3200" dirty="0" err="1" smtClean="0"/>
              <a:t>kur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pandehurit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fshihet</a:t>
            </a:r>
            <a:r>
              <a:rPr lang="en-US" sz="3200" dirty="0" smtClean="0"/>
              <a:t> </a:t>
            </a:r>
            <a:r>
              <a:rPr lang="en-US" sz="3200" dirty="0" err="1" smtClean="0"/>
              <a:t>drejtësisë</a:t>
            </a:r>
            <a:endParaRPr lang="sq-AL" sz="3200" dirty="0"/>
          </a:p>
        </p:txBody>
      </p:sp>
    </p:spTree>
    <p:extLst>
      <p:ext uri="{BB962C8B-B14F-4D97-AF65-F5344CB8AC3E}">
        <p14:creationId xmlns:p14="http://schemas.microsoft.com/office/powerpoint/2010/main" val="162444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685800"/>
            <a:ext cx="6347714" cy="5355563"/>
          </a:xfrm>
        </p:spPr>
        <p:txBody>
          <a:bodyPr>
            <a:normAutofit/>
          </a:bodyPr>
          <a:lstStyle/>
          <a:p>
            <a:pPr marL="274320" indent="-274320" algn="just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2800" dirty="0" err="1">
                <a:latin typeface="Bookman Old Style" pitchFamily="18" charset="0"/>
              </a:rPr>
              <a:t>Gjykim</a:t>
            </a:r>
            <a:r>
              <a:rPr lang="en-US" sz="2800" dirty="0">
                <a:latin typeface="Bookman Old Style" pitchFamily="18" charset="0"/>
              </a:rPr>
              <a:t> në </a:t>
            </a:r>
            <a:r>
              <a:rPr lang="en-US" sz="2800" dirty="0" err="1">
                <a:latin typeface="Bookman Old Style" pitchFamily="18" charset="0"/>
              </a:rPr>
              <a:t>mungesë</a:t>
            </a:r>
            <a:r>
              <a:rPr lang="en-US" sz="2800" dirty="0">
                <a:latin typeface="Bookman Old Style" pitchFamily="18" charset="0"/>
              </a:rPr>
              <a:t>, në </a:t>
            </a:r>
            <a:r>
              <a:rPr lang="en-US" sz="2800" dirty="0" err="1">
                <a:latin typeface="Bookman Old Style" pitchFamily="18" charset="0"/>
              </a:rPr>
              <a:t>parim</a:t>
            </a:r>
            <a:r>
              <a:rPr lang="en-US" sz="2800" dirty="0">
                <a:latin typeface="Bookman Old Style" pitchFamily="18" charset="0"/>
              </a:rPr>
              <a:t> </a:t>
            </a:r>
            <a:r>
              <a:rPr lang="en-US" sz="2800" dirty="0" err="1">
                <a:latin typeface="Bookman Old Style" pitchFamily="18" charset="0"/>
              </a:rPr>
              <a:t>nuk</a:t>
            </a:r>
            <a:r>
              <a:rPr lang="en-US" sz="2800" dirty="0">
                <a:latin typeface="Bookman Old Style" pitchFamily="18" charset="0"/>
              </a:rPr>
              <a:t> </a:t>
            </a:r>
            <a:r>
              <a:rPr lang="en-US" sz="2800" dirty="0" err="1">
                <a:latin typeface="Bookman Old Style" pitchFamily="18" charset="0"/>
              </a:rPr>
              <a:t>është</a:t>
            </a:r>
            <a:r>
              <a:rPr lang="en-US" sz="2800" dirty="0">
                <a:latin typeface="Bookman Old Style" pitchFamily="18" charset="0"/>
              </a:rPr>
              <a:t> në </a:t>
            </a:r>
            <a:r>
              <a:rPr lang="en-US" sz="2800" dirty="0" err="1">
                <a:latin typeface="Bookman Old Style" pitchFamily="18" charset="0"/>
              </a:rPr>
              <a:t>kundërshtim</a:t>
            </a:r>
            <a:r>
              <a:rPr lang="en-US" sz="2800" dirty="0">
                <a:latin typeface="Bookman Old Style" pitchFamily="18" charset="0"/>
              </a:rPr>
              <a:t> me </a:t>
            </a:r>
            <a:r>
              <a:rPr lang="en-US" sz="2800" dirty="0" err="1">
                <a:latin typeface="Bookman Old Style" pitchFamily="18" charset="0"/>
              </a:rPr>
              <a:t>parimet</a:t>
            </a:r>
            <a:r>
              <a:rPr lang="en-US" sz="2800" dirty="0">
                <a:latin typeface="Bookman Old Style" pitchFamily="18" charset="0"/>
              </a:rPr>
              <a:t> e </a:t>
            </a:r>
            <a:r>
              <a:rPr lang="en-US" sz="2800" dirty="0" err="1">
                <a:latin typeface="Bookman Old Style" pitchFamily="18" charset="0"/>
              </a:rPr>
              <a:t>procesit</a:t>
            </a:r>
            <a:r>
              <a:rPr lang="en-US" sz="2800" dirty="0">
                <a:latin typeface="Bookman Old Style" pitchFamily="18" charset="0"/>
              </a:rPr>
              <a:t> të </a:t>
            </a:r>
            <a:r>
              <a:rPr lang="en-US" sz="2800" dirty="0" err="1">
                <a:latin typeface="Bookman Old Style" pitchFamily="18" charset="0"/>
              </a:rPr>
              <a:t>drejtë</a:t>
            </a:r>
            <a:r>
              <a:rPr lang="en-US" sz="2800" dirty="0">
                <a:latin typeface="Bookman Old Style" pitchFamily="18" charset="0"/>
              </a:rPr>
              <a:t> </a:t>
            </a:r>
            <a:r>
              <a:rPr lang="en-US" sz="2800" dirty="0" err="1">
                <a:latin typeface="Bookman Old Style" pitchFamily="18" charset="0"/>
              </a:rPr>
              <a:t>ligjor</a:t>
            </a:r>
            <a:r>
              <a:rPr lang="en-US" sz="2800" dirty="0">
                <a:latin typeface="Bookman Old Style" pitchFamily="18" charset="0"/>
              </a:rPr>
              <a:t>.</a:t>
            </a:r>
          </a:p>
          <a:p>
            <a:pPr marL="274320" indent="-274320" algn="just">
              <a:spcBef>
                <a:spcPts val="580"/>
              </a:spcBef>
              <a:buFont typeface="Wingdings 2"/>
              <a:buChar char=""/>
              <a:defRPr/>
            </a:pPr>
            <a:r>
              <a:rPr lang="en-US" sz="2800" dirty="0" err="1">
                <a:latin typeface="Bookman Old Style" pitchFamily="18" charset="0"/>
              </a:rPr>
              <a:t>Zhvillimi</a:t>
            </a:r>
            <a:r>
              <a:rPr lang="en-US" sz="2800" dirty="0">
                <a:latin typeface="Bookman Old Style" pitchFamily="18" charset="0"/>
              </a:rPr>
              <a:t> </a:t>
            </a:r>
            <a:r>
              <a:rPr lang="en-US" sz="2800" dirty="0" err="1">
                <a:latin typeface="Bookman Old Style" pitchFamily="18" charset="0"/>
              </a:rPr>
              <a:t>i</a:t>
            </a:r>
            <a:r>
              <a:rPr lang="en-US" sz="2800" dirty="0">
                <a:latin typeface="Bookman Old Style" pitchFamily="18" charset="0"/>
              </a:rPr>
              <a:t> </a:t>
            </a:r>
            <a:r>
              <a:rPr lang="en-US" sz="2800" dirty="0" err="1">
                <a:latin typeface="Bookman Old Style" pitchFamily="18" charset="0"/>
              </a:rPr>
              <a:t>gjykimit</a:t>
            </a:r>
            <a:r>
              <a:rPr lang="en-US" sz="2800" dirty="0">
                <a:latin typeface="Bookman Old Style" pitchFamily="18" charset="0"/>
              </a:rPr>
              <a:t> në </a:t>
            </a:r>
            <a:r>
              <a:rPr lang="en-US" sz="2800" dirty="0" err="1">
                <a:latin typeface="Bookman Old Style" pitchFamily="18" charset="0"/>
              </a:rPr>
              <a:t>mungesë</a:t>
            </a:r>
            <a:r>
              <a:rPr lang="en-US" sz="2800" dirty="0">
                <a:latin typeface="Bookman Old Style" pitchFamily="18" charset="0"/>
              </a:rPr>
              <a:t> të </a:t>
            </a:r>
            <a:r>
              <a:rPr lang="en-US" sz="2800" dirty="0" err="1">
                <a:latin typeface="Bookman Old Style" pitchFamily="18" charset="0"/>
              </a:rPr>
              <a:t>të</a:t>
            </a:r>
            <a:r>
              <a:rPr lang="en-US" sz="2800" dirty="0">
                <a:latin typeface="Bookman Old Style" pitchFamily="18" charset="0"/>
              </a:rPr>
              <a:t> pandehurit/pa </a:t>
            </a:r>
            <a:r>
              <a:rPr lang="en-US" sz="2800" dirty="0" err="1">
                <a:latin typeface="Bookman Old Style" pitchFamily="18" charset="0"/>
              </a:rPr>
              <a:t>praninë</a:t>
            </a:r>
            <a:r>
              <a:rPr lang="en-US" sz="2800" dirty="0">
                <a:latin typeface="Bookman Old Style" pitchFamily="18" charset="0"/>
              </a:rPr>
              <a:t> e </a:t>
            </a:r>
            <a:r>
              <a:rPr lang="en-US" sz="2800" dirty="0" err="1">
                <a:latin typeface="Bookman Old Style" pitchFamily="18" charset="0"/>
              </a:rPr>
              <a:t>tij</a:t>
            </a:r>
            <a:r>
              <a:rPr lang="en-US" sz="2800" dirty="0">
                <a:latin typeface="Bookman Old Style" pitchFamily="18" charset="0"/>
              </a:rPr>
              <a:t>, </a:t>
            </a:r>
            <a:r>
              <a:rPr lang="en-US" sz="2800" dirty="0" err="1">
                <a:latin typeface="Bookman Old Style" pitchFamily="18" charset="0"/>
              </a:rPr>
              <a:t>kërkon</a:t>
            </a:r>
            <a:r>
              <a:rPr lang="en-US" sz="2800" dirty="0">
                <a:latin typeface="Bookman Old Style" pitchFamily="18" charset="0"/>
              </a:rPr>
              <a:t> </a:t>
            </a:r>
            <a:r>
              <a:rPr lang="en-US" sz="2800" b="1" u="sng" dirty="0">
                <a:latin typeface="Bookman Old Style" pitchFamily="18" charset="0"/>
              </a:rPr>
              <a:t>të </a:t>
            </a:r>
            <a:r>
              <a:rPr lang="en-US" sz="2800" b="1" u="sng" dirty="0" err="1">
                <a:latin typeface="Bookman Old Style" pitchFamily="18" charset="0"/>
              </a:rPr>
              <a:t>provohet</a:t>
            </a:r>
            <a:r>
              <a:rPr lang="en-US" sz="2800" dirty="0">
                <a:latin typeface="Bookman Old Style" pitchFamily="18" charset="0"/>
              </a:rPr>
              <a:t> në </a:t>
            </a:r>
            <a:r>
              <a:rPr lang="en-US" sz="2800" dirty="0" err="1">
                <a:latin typeface="Bookman Old Style" pitchFamily="18" charset="0"/>
              </a:rPr>
              <a:t>mënyrë</a:t>
            </a:r>
            <a:r>
              <a:rPr lang="en-US" sz="2800" dirty="0">
                <a:latin typeface="Bookman Old Style" pitchFamily="18" charset="0"/>
              </a:rPr>
              <a:t> të </a:t>
            </a:r>
            <a:r>
              <a:rPr lang="en-US" sz="2800" dirty="0" err="1">
                <a:latin typeface="Bookman Old Style" pitchFamily="18" charset="0"/>
              </a:rPr>
              <a:t>padyshimtë</a:t>
            </a:r>
            <a:r>
              <a:rPr lang="en-US" sz="2800" dirty="0">
                <a:latin typeface="Bookman Old Style" pitchFamily="18" charset="0"/>
              </a:rPr>
              <a:t> </a:t>
            </a:r>
            <a:r>
              <a:rPr lang="en-US" sz="2800" b="1" u="sng" dirty="0" err="1">
                <a:latin typeface="Bookman Old Style" pitchFamily="18" charset="0"/>
              </a:rPr>
              <a:t>dijenia</a:t>
            </a:r>
            <a:r>
              <a:rPr lang="en-US" sz="2800" b="1" u="sng" dirty="0">
                <a:latin typeface="Bookman Old Style" pitchFamily="18" charset="0"/>
              </a:rPr>
              <a:t> e </a:t>
            </a:r>
            <a:r>
              <a:rPr lang="en-US" sz="2800" b="1" u="sng" dirty="0" err="1">
                <a:latin typeface="Bookman Old Style" pitchFamily="18" charset="0"/>
              </a:rPr>
              <a:t>tij</a:t>
            </a:r>
            <a:r>
              <a:rPr lang="en-US" sz="2800" b="1" u="sng" dirty="0">
                <a:latin typeface="Bookman Old Style" pitchFamily="18" charset="0"/>
              </a:rPr>
              <a:t> </a:t>
            </a:r>
            <a:r>
              <a:rPr lang="en-US" sz="2800" b="1" u="sng" dirty="0" err="1">
                <a:latin typeface="Bookman Old Style" pitchFamily="18" charset="0"/>
              </a:rPr>
              <a:t>efektive</a:t>
            </a:r>
            <a:r>
              <a:rPr lang="en-US" sz="2800" b="1" u="sng" dirty="0">
                <a:latin typeface="Bookman Old Style" pitchFamily="18" charset="0"/>
              </a:rPr>
              <a:t> </a:t>
            </a:r>
            <a:r>
              <a:rPr lang="en-US" sz="2800" dirty="0" err="1">
                <a:latin typeface="Bookman Old Style" pitchFamily="18" charset="0"/>
              </a:rPr>
              <a:t>për</a:t>
            </a:r>
            <a:r>
              <a:rPr lang="en-US" sz="2800" dirty="0">
                <a:latin typeface="Bookman Old Style" pitchFamily="18" charset="0"/>
              </a:rPr>
              <a:t> </a:t>
            </a:r>
            <a:r>
              <a:rPr lang="en-US" sz="2800" dirty="0" err="1">
                <a:latin typeface="Bookman Old Style" pitchFamily="18" charset="0"/>
              </a:rPr>
              <a:t>procesin</a:t>
            </a:r>
            <a:r>
              <a:rPr lang="en-US" sz="2800" dirty="0">
                <a:latin typeface="Bookman Old Style" pitchFamily="18" charset="0"/>
              </a:rPr>
              <a:t> penal në </a:t>
            </a:r>
            <a:r>
              <a:rPr lang="en-US" sz="2800" dirty="0" err="1">
                <a:latin typeface="Bookman Old Style" pitchFamily="18" charset="0"/>
              </a:rPr>
              <a:t>ngarkim</a:t>
            </a:r>
            <a:r>
              <a:rPr lang="en-US" sz="2800" dirty="0">
                <a:latin typeface="Bookman Old Style" pitchFamily="18" charset="0"/>
              </a:rPr>
              <a:t> të </a:t>
            </a:r>
            <a:r>
              <a:rPr lang="en-US" sz="2800" dirty="0" err="1">
                <a:latin typeface="Bookman Old Style" pitchFamily="18" charset="0"/>
              </a:rPr>
              <a:t>tij</a:t>
            </a:r>
            <a:r>
              <a:rPr lang="en-US" sz="2800" dirty="0">
                <a:latin typeface="Bookman Old Style" pitchFamily="18" charset="0"/>
              </a:rPr>
              <a:t>.</a:t>
            </a:r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1134723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Jurisprudenca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GJEDNJ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dhe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ndikimi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në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institutin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‘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gjykimit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në </a:t>
            </a:r>
            <a:r>
              <a:rPr lang="en-US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mungesë</a:t>
            </a:r>
            <a:endParaRPr lang="sq-AL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1752600"/>
            <a:ext cx="6347714" cy="42887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000" b="1" u="sng" dirty="0">
                <a:latin typeface="Bookman Old Style" panose="02050604050505020204" pitchFamily="18" charset="0"/>
              </a:rPr>
              <a:t>Moment me </a:t>
            </a:r>
            <a:r>
              <a:rPr lang="en-US" sz="2000" b="1" u="sng" dirty="0" err="1">
                <a:latin typeface="Bookman Old Style" panose="02050604050505020204" pitchFamily="18" charset="0"/>
              </a:rPr>
              <a:t>rëndësi</a:t>
            </a:r>
            <a:r>
              <a:rPr lang="en-US" sz="2000" b="1" u="sng" dirty="0">
                <a:latin typeface="Bookman Old Style" panose="02050604050505020204" pitchFamily="18" charset="0"/>
              </a:rPr>
              <a:t> ► </a:t>
            </a:r>
            <a:r>
              <a:rPr lang="en-US" sz="2000" b="1" u="sng" dirty="0" err="1">
                <a:latin typeface="Bookman Old Style" panose="02050604050505020204" pitchFamily="18" charset="0"/>
              </a:rPr>
              <a:t>realizimi</a:t>
            </a:r>
            <a:r>
              <a:rPr lang="en-US" sz="2000" b="1" u="sng" dirty="0">
                <a:latin typeface="Bookman Old Style" panose="02050604050505020204" pitchFamily="18" charset="0"/>
              </a:rPr>
              <a:t> </a:t>
            </a:r>
            <a:r>
              <a:rPr lang="en-US" sz="2000" b="1" u="sng" dirty="0" err="1">
                <a:latin typeface="Bookman Old Style" panose="02050604050505020204" pitchFamily="18" charset="0"/>
              </a:rPr>
              <a:t>i</a:t>
            </a:r>
            <a:r>
              <a:rPr lang="en-US" sz="2000" b="1" u="sng" dirty="0">
                <a:latin typeface="Bookman Old Style" panose="02050604050505020204" pitchFamily="18" charset="0"/>
              </a:rPr>
              <a:t> </a:t>
            </a:r>
            <a:r>
              <a:rPr lang="en-US" sz="2000" b="1" u="sng" dirty="0" err="1">
                <a:latin typeface="Bookman Old Style" panose="02050604050505020204" pitchFamily="18" charset="0"/>
              </a:rPr>
              <a:t>njoftimit</a:t>
            </a:r>
            <a:r>
              <a:rPr lang="en-US" sz="2000" dirty="0">
                <a:latin typeface="Bookman Old Style" panose="02050604050505020204" pitchFamily="18" charset="0"/>
              </a:rPr>
              <a:t>: </a:t>
            </a:r>
            <a:r>
              <a:rPr lang="en-US" sz="2000" dirty="0" err="1">
                <a:latin typeface="Bookman Old Style" panose="02050604050505020204" pitchFamily="18" charset="0"/>
              </a:rPr>
              <a:t>dijenia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efektive</a:t>
            </a:r>
            <a:r>
              <a:rPr lang="en-US" sz="2000" dirty="0">
                <a:latin typeface="Bookman Old Style" panose="02050604050505020204" pitchFamily="18" charset="0"/>
              </a:rPr>
              <a:t> se </a:t>
            </a:r>
            <a:r>
              <a:rPr lang="en-US" sz="2000" dirty="0" err="1">
                <a:latin typeface="Bookman Old Style" panose="02050604050505020204" pitchFamily="18" charset="0"/>
              </a:rPr>
              <a:t>ndaj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tij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po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zhvillohet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një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proces</a:t>
            </a:r>
            <a:r>
              <a:rPr lang="en-US" sz="2000" dirty="0">
                <a:latin typeface="Bookman Old Style" panose="02050604050505020204" pitchFamily="18" charset="0"/>
              </a:rPr>
              <a:t> penal</a:t>
            </a:r>
          </a:p>
          <a:p>
            <a:pPr lvl="1" algn="just"/>
            <a:r>
              <a:rPr lang="en-US" sz="2000" dirty="0">
                <a:latin typeface="Bookman Old Style" panose="02050604050505020204" pitchFamily="18" charset="0"/>
              </a:rPr>
              <a:t>GJEDNJ (duke </a:t>
            </a:r>
            <a:r>
              <a:rPr lang="en-US" sz="2000" dirty="0" err="1">
                <a:latin typeface="Bookman Old Style" panose="02050604050505020204" pitchFamily="18" charset="0"/>
              </a:rPr>
              <a:t>dënuar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Italinë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për</a:t>
            </a:r>
            <a:r>
              <a:rPr lang="en-US" sz="2000" dirty="0">
                <a:latin typeface="Bookman Old Style" panose="02050604050505020204" pitchFamily="18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</a:rPr>
              <a:t>cenim</a:t>
            </a:r>
            <a:r>
              <a:rPr lang="en-US" sz="2000" dirty="0">
                <a:latin typeface="Bookman Old Style" panose="02050604050505020204" pitchFamily="18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</a:rPr>
              <a:t>nenit</a:t>
            </a:r>
            <a:r>
              <a:rPr lang="en-US" sz="2000" dirty="0">
                <a:latin typeface="Bookman Old Style" panose="02050604050505020204" pitchFamily="18" charset="0"/>
              </a:rPr>
              <a:t> 6/1 të </a:t>
            </a:r>
            <a:r>
              <a:rPr lang="en-US" sz="2000" dirty="0" err="1">
                <a:latin typeface="Bookman Old Style" panose="02050604050505020204" pitchFamily="18" charset="0"/>
              </a:rPr>
              <a:t>Konventës</a:t>
            </a:r>
            <a:r>
              <a:rPr lang="en-US" sz="2000" dirty="0">
                <a:latin typeface="Bookman Old Style" panose="02050604050505020204" pitchFamily="18" charset="0"/>
              </a:rPr>
              <a:t>), </a:t>
            </a:r>
            <a:r>
              <a:rPr lang="en-US" sz="2000" b="1" dirty="0" err="1">
                <a:latin typeface="Bookman Old Style" pitchFamily="18" charset="0"/>
              </a:rPr>
              <a:t>ka</a:t>
            </a:r>
            <a:r>
              <a:rPr lang="en-US" sz="2000" b="1" dirty="0">
                <a:latin typeface="Bookman Old Style" pitchFamily="18" charset="0"/>
              </a:rPr>
              <a:t> </a:t>
            </a:r>
            <a:r>
              <a:rPr lang="en-US" sz="2000" b="1" dirty="0" err="1">
                <a:latin typeface="Bookman Old Style" pitchFamily="18" charset="0"/>
              </a:rPr>
              <a:t>vlerësuar</a:t>
            </a:r>
            <a:r>
              <a:rPr lang="en-US" sz="2000" b="1" dirty="0">
                <a:latin typeface="Bookman Old Style" pitchFamily="18" charset="0"/>
              </a:rPr>
              <a:t> se </a:t>
            </a:r>
            <a:r>
              <a:rPr lang="en-US" sz="2000" b="1" dirty="0" err="1">
                <a:latin typeface="Bookman Old Style" pitchFamily="18" charset="0"/>
              </a:rPr>
              <a:t>moskryerja</a:t>
            </a:r>
            <a:r>
              <a:rPr lang="en-US" sz="2000" b="1" dirty="0">
                <a:latin typeface="Bookman Old Style" pitchFamily="18" charset="0"/>
              </a:rPr>
              <a:t> </a:t>
            </a:r>
            <a:r>
              <a:rPr lang="en-US" sz="2000" b="1" dirty="0" err="1">
                <a:latin typeface="Bookman Old Style" pitchFamily="18" charset="0"/>
              </a:rPr>
              <a:t>nga</a:t>
            </a:r>
            <a:r>
              <a:rPr lang="en-US" sz="2000" b="1" dirty="0">
                <a:latin typeface="Bookman Old Style" pitchFamily="18" charset="0"/>
              </a:rPr>
              <a:t> </a:t>
            </a:r>
            <a:r>
              <a:rPr lang="en-US" sz="2000" b="1" dirty="0" err="1">
                <a:latin typeface="Bookman Old Style" pitchFamily="18" charset="0"/>
              </a:rPr>
              <a:t>ana</a:t>
            </a:r>
            <a:r>
              <a:rPr lang="en-US" sz="2000" b="1" dirty="0">
                <a:latin typeface="Bookman Old Style" pitchFamily="18" charset="0"/>
              </a:rPr>
              <a:t> e </a:t>
            </a:r>
            <a:r>
              <a:rPr lang="en-US" sz="2000" b="1" dirty="0" err="1">
                <a:latin typeface="Bookman Old Style" pitchFamily="18" charset="0"/>
              </a:rPr>
              <a:t>autoriteteve</a:t>
            </a:r>
            <a:r>
              <a:rPr lang="en-US" sz="2000" b="1" dirty="0">
                <a:latin typeface="Bookman Old Style" pitchFamily="18" charset="0"/>
              </a:rPr>
              <a:t> </a:t>
            </a:r>
            <a:r>
              <a:rPr lang="en-US" sz="2000" b="1" dirty="0" err="1">
                <a:latin typeface="Bookman Old Style" pitchFamily="18" charset="0"/>
              </a:rPr>
              <a:t>kombëtare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en-US" sz="2000" b="1" dirty="0">
                <a:latin typeface="Bookman Old Style" pitchFamily="18" charset="0"/>
              </a:rPr>
              <a:t>të </a:t>
            </a:r>
            <a:r>
              <a:rPr lang="en-US" sz="2000" b="1" dirty="0" err="1">
                <a:latin typeface="Bookman Old Style" pitchFamily="18" charset="0"/>
              </a:rPr>
              <a:t>verifikimeve</a:t>
            </a:r>
            <a:r>
              <a:rPr lang="en-US" sz="2000" b="1" dirty="0">
                <a:latin typeface="Bookman Old Style" pitchFamily="18" charset="0"/>
              </a:rPr>
              <a:t> </a:t>
            </a:r>
            <a:r>
              <a:rPr lang="en-US" sz="2000" b="1" dirty="0" err="1">
                <a:latin typeface="Bookman Old Style" pitchFamily="18" charset="0"/>
              </a:rPr>
              <a:t>apo</a:t>
            </a:r>
            <a:r>
              <a:rPr lang="en-US" sz="2000" b="1" dirty="0">
                <a:latin typeface="Bookman Old Style" pitchFamily="18" charset="0"/>
              </a:rPr>
              <a:t> </a:t>
            </a:r>
            <a:r>
              <a:rPr lang="en-US" sz="2000" b="1" dirty="0" err="1">
                <a:latin typeface="Bookman Old Style" pitchFamily="18" charset="0"/>
              </a:rPr>
              <a:t>kontrolleve</a:t>
            </a:r>
            <a:r>
              <a:rPr lang="en-US" sz="2000" b="1" dirty="0">
                <a:latin typeface="Bookman Old Style" pitchFamily="18" charset="0"/>
              </a:rPr>
              <a:t>,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en-US" sz="2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për</a:t>
            </a:r>
            <a:r>
              <a:rPr lang="en-US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të </a:t>
            </a:r>
            <a:r>
              <a:rPr lang="en-US" sz="2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provuar</a:t>
            </a:r>
            <a:r>
              <a:rPr lang="en-US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2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tej</a:t>
            </a:r>
            <a:r>
              <a:rPr lang="en-US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2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çdo</a:t>
            </a:r>
            <a:r>
              <a:rPr lang="en-US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2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dyshimi</a:t>
            </a:r>
            <a:r>
              <a:rPr lang="en-US" sz="2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të </a:t>
            </a:r>
            <a:r>
              <a:rPr lang="en-US" sz="2000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arsyeshëm</a:t>
            </a:r>
            <a:r>
              <a:rPr lang="en-US" sz="2000" dirty="0">
                <a:latin typeface="Bookman Old Style" pitchFamily="18" charset="0"/>
              </a:rPr>
              <a:t>, se </a:t>
            </a:r>
            <a:r>
              <a:rPr lang="en-US" sz="2000" dirty="0" err="1">
                <a:latin typeface="Bookman Old Style" pitchFamily="18" charset="0"/>
              </a:rPr>
              <a:t>i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en-US" sz="2000" dirty="0" err="1">
                <a:latin typeface="Bookman Old Style" pitchFamily="18" charset="0"/>
              </a:rPr>
              <a:t>pandehuri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en-US" sz="2000" dirty="0" err="1">
                <a:latin typeface="Bookman Old Style" pitchFamily="18" charset="0"/>
              </a:rPr>
              <a:t>ka</a:t>
            </a:r>
            <a:r>
              <a:rPr lang="en-US" sz="2000" dirty="0">
                <a:latin typeface="Bookman Old Style" pitchFamily="18" charset="0"/>
              </a:rPr>
              <a:t> patur </a:t>
            </a:r>
            <a:r>
              <a:rPr lang="en-US" sz="2000" dirty="0" err="1">
                <a:latin typeface="Bookman Old Style" pitchFamily="18" charset="0"/>
              </a:rPr>
              <a:t>dijeni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en-US" sz="2000" dirty="0" err="1">
                <a:latin typeface="Bookman Old Style" pitchFamily="18" charset="0"/>
              </a:rPr>
              <a:t>dhe</a:t>
            </a:r>
            <a:r>
              <a:rPr lang="en-US" sz="2000" dirty="0">
                <a:latin typeface="Bookman Old Style" pitchFamily="18" charset="0"/>
              </a:rPr>
              <a:t>, me </a:t>
            </a:r>
            <a:r>
              <a:rPr lang="en-US" sz="2000" dirty="0" err="1">
                <a:latin typeface="Bookman Old Style" pitchFamily="18" charset="0"/>
              </a:rPr>
              <a:t>vetdije</a:t>
            </a:r>
            <a:r>
              <a:rPr lang="en-US" sz="2000" dirty="0">
                <a:latin typeface="Bookman Old Style" pitchFamily="18" charset="0"/>
              </a:rPr>
              <a:t> e </a:t>
            </a:r>
            <a:r>
              <a:rPr lang="en-US" sz="2000" dirty="0" err="1">
                <a:latin typeface="Bookman Old Style" pitchFamily="18" charset="0"/>
              </a:rPr>
              <a:t>vullnet</a:t>
            </a:r>
            <a:r>
              <a:rPr lang="en-US" sz="2000" dirty="0">
                <a:latin typeface="Bookman Old Style" pitchFamily="18" charset="0"/>
              </a:rPr>
              <a:t> të </a:t>
            </a:r>
            <a:r>
              <a:rPr lang="en-US" sz="2000" dirty="0" err="1">
                <a:latin typeface="Bookman Old Style" pitchFamily="18" charset="0"/>
              </a:rPr>
              <a:t>plotë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en-US" sz="2000" dirty="0" err="1">
                <a:latin typeface="Bookman Old Style" pitchFamily="18" charset="0"/>
              </a:rPr>
              <a:t>nuk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en-US" sz="2000" dirty="0" err="1">
                <a:latin typeface="Bookman Old Style" pitchFamily="18" charset="0"/>
              </a:rPr>
              <a:t>ka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en-US" sz="2000" dirty="0" err="1">
                <a:latin typeface="Bookman Old Style" pitchFamily="18" charset="0"/>
              </a:rPr>
              <a:t>marrë</a:t>
            </a:r>
            <a:r>
              <a:rPr lang="en-US" sz="2000" dirty="0">
                <a:latin typeface="Bookman Old Style" pitchFamily="18" charset="0"/>
              </a:rPr>
              <a:t> </a:t>
            </a:r>
            <a:r>
              <a:rPr lang="en-US" sz="2000" dirty="0" err="1">
                <a:latin typeface="Bookman Old Style" pitchFamily="18" charset="0"/>
              </a:rPr>
              <a:t>pjesë</a:t>
            </a:r>
            <a:r>
              <a:rPr lang="en-US" sz="2000" dirty="0">
                <a:latin typeface="Bookman Old Style" pitchFamily="18" charset="0"/>
              </a:rPr>
              <a:t> në </a:t>
            </a:r>
            <a:r>
              <a:rPr lang="en-US" sz="2000" dirty="0" err="1">
                <a:latin typeface="Bookman Old Style" pitchFamily="18" charset="0"/>
              </a:rPr>
              <a:t>gjykim</a:t>
            </a:r>
            <a:r>
              <a:rPr lang="en-US" sz="2000" dirty="0">
                <a:latin typeface="Bookman Old Style" pitchFamily="18" charset="0"/>
              </a:rPr>
              <a:t>, </a:t>
            </a:r>
            <a:r>
              <a:rPr lang="en-US" sz="2000" b="1" dirty="0" err="1">
                <a:latin typeface="Bookman Old Style" pitchFamily="18" charset="0"/>
              </a:rPr>
              <a:t>është</a:t>
            </a:r>
            <a:r>
              <a:rPr lang="en-US" sz="2000" b="1" dirty="0">
                <a:latin typeface="Bookman Old Style" pitchFamily="18" charset="0"/>
              </a:rPr>
              <a:t> në </a:t>
            </a:r>
            <a:r>
              <a:rPr lang="en-US" sz="2000" b="1" dirty="0" err="1">
                <a:latin typeface="Bookman Old Style" pitchFamily="18" charset="0"/>
              </a:rPr>
              <a:t>kundërshtim</a:t>
            </a:r>
            <a:r>
              <a:rPr lang="en-US" sz="2000" b="1" dirty="0">
                <a:latin typeface="Bookman Old Style" pitchFamily="18" charset="0"/>
              </a:rPr>
              <a:t> me </a:t>
            </a:r>
            <a:r>
              <a:rPr lang="en-US" sz="2000" b="1" dirty="0" err="1">
                <a:latin typeface="Bookman Old Style" pitchFamily="18" charset="0"/>
              </a:rPr>
              <a:t>parimet</a:t>
            </a:r>
            <a:r>
              <a:rPr lang="en-US" sz="2000" b="1" dirty="0">
                <a:latin typeface="Bookman Old Style" pitchFamily="18" charset="0"/>
              </a:rPr>
              <a:t> e </a:t>
            </a:r>
            <a:r>
              <a:rPr lang="en-US" sz="2000" b="1" dirty="0" err="1">
                <a:latin typeface="Bookman Old Style" pitchFamily="18" charset="0"/>
              </a:rPr>
              <a:t>procesit</a:t>
            </a:r>
            <a:r>
              <a:rPr lang="en-US" sz="2000" b="1" dirty="0">
                <a:latin typeface="Bookman Old Style" pitchFamily="18" charset="0"/>
              </a:rPr>
              <a:t> të </a:t>
            </a:r>
            <a:r>
              <a:rPr lang="en-US" sz="2000" b="1" dirty="0" err="1">
                <a:latin typeface="Bookman Old Style" pitchFamily="18" charset="0"/>
              </a:rPr>
              <a:t>drejtë</a:t>
            </a:r>
            <a:r>
              <a:rPr lang="en-US" sz="2000" dirty="0">
                <a:latin typeface="Bookman Old Style" pitchFamily="18" charset="0"/>
              </a:rPr>
              <a:t> të </a:t>
            </a:r>
            <a:r>
              <a:rPr lang="en-US" sz="2000" dirty="0" err="1">
                <a:latin typeface="Bookman Old Style" pitchFamily="18" charset="0"/>
              </a:rPr>
              <a:t>sanksionuar</a:t>
            </a:r>
            <a:r>
              <a:rPr lang="en-US" sz="2000" dirty="0">
                <a:latin typeface="Bookman Old Style" pitchFamily="18" charset="0"/>
              </a:rPr>
              <a:t> në </a:t>
            </a:r>
            <a:r>
              <a:rPr lang="en-US" sz="2000" dirty="0" err="1">
                <a:latin typeface="Bookman Old Style" pitchFamily="18" charset="0"/>
              </a:rPr>
              <a:t>konventë</a:t>
            </a:r>
            <a:r>
              <a:rPr lang="en-US" sz="2000" dirty="0">
                <a:latin typeface="Bookman Old Style" pitchFamily="18" charset="0"/>
              </a:rPr>
              <a:t> (</a:t>
            </a:r>
            <a:r>
              <a:rPr lang="en-US" sz="2000" dirty="0" err="1">
                <a:latin typeface="Bookman Old Style" pitchFamily="18" charset="0"/>
              </a:rPr>
              <a:t>barra</a:t>
            </a:r>
            <a:r>
              <a:rPr lang="en-US" sz="2000" dirty="0">
                <a:latin typeface="Bookman Old Style" pitchFamily="18" charset="0"/>
              </a:rPr>
              <a:t> e </a:t>
            </a:r>
            <a:r>
              <a:rPr lang="en-US" sz="2000" dirty="0" err="1">
                <a:latin typeface="Bookman Old Style" pitchFamily="18" charset="0"/>
              </a:rPr>
              <a:t>provës</a:t>
            </a:r>
            <a:r>
              <a:rPr lang="en-US" sz="2000" dirty="0">
                <a:latin typeface="Bookman Old Style" pitchFamily="18" charset="0"/>
              </a:rPr>
              <a:t>)/</a:t>
            </a:r>
            <a:r>
              <a:rPr lang="en-US" sz="20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Vendimi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20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Somogyi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20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kundër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 </a:t>
            </a:r>
            <a:r>
              <a:rPr lang="en-US" sz="2000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Italisë</a:t>
            </a:r>
            <a:r>
              <a:rPr 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/datë 18.05.2004</a:t>
            </a:r>
            <a:r>
              <a:rPr lang="en-US" sz="2000" dirty="0">
                <a:latin typeface="Bookman Old Style" pitchFamily="18" charset="0"/>
              </a:rPr>
              <a:t>.  </a:t>
            </a:r>
            <a:endParaRPr lang="sq-AL" sz="2000" dirty="0">
              <a:latin typeface="Bookman Old Style" pitchFamily="18" charset="0"/>
            </a:endParaRPr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1790279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14400" y="762000"/>
            <a:ext cx="7772400" cy="5257800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GJEDNJ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ka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evidentuar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disa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kritere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mbi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bazat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e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cilave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gjykimi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i="1" dirty="0">
                <a:latin typeface="Bookman Old Style" panose="02050604050505020204" pitchFamily="18" charset="0"/>
                <a:cs typeface="Arial" panose="020B0604020202020204" pitchFamily="34" charset="0"/>
              </a:rPr>
              <a:t>in absentia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mund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cilësohet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brenda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standardeve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procesit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drejtë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ligjor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(e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lidhur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kjo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me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dijeninë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efektive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për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procesin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): </a:t>
            </a:r>
          </a:p>
          <a:p>
            <a:pPr lvl="1" algn="just"/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1- E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drejta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për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qenë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pranishëm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është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një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drejtë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nga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cila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mund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hiqet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dorë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por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në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kushte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caktuara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;</a:t>
            </a:r>
          </a:p>
          <a:p>
            <a:pPr lvl="1" algn="just"/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2-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Heqja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dorë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duhet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jetë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rezultat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vullnetit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lirë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pandehurit,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shprehur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pa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asnjë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ekuivok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;</a:t>
            </a:r>
          </a:p>
          <a:p>
            <a:pPr lvl="1" algn="just"/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3-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Duhet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vërtetuar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se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personi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ka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dijeni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për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procesin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penal në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ngarkim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tij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;</a:t>
            </a:r>
          </a:p>
          <a:p>
            <a:pPr lvl="1" algn="just"/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4-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Ekzistojnë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disa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rrethana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–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nga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cilat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mund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arrihet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në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konkluzionin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e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padyshimtë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se,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pandehuri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ka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pasur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dijeni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për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procesin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penal në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ngarkim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tij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dhe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nuk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ka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dashur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të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marrë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pjesë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 në </a:t>
            </a:r>
            <a:r>
              <a:rPr lang="en-US" sz="2000" dirty="0" err="1">
                <a:latin typeface="Bookman Old Style" panose="02050604050505020204" pitchFamily="18" charset="0"/>
                <a:cs typeface="Arial" panose="020B0604020202020204" pitchFamily="34" charset="0"/>
              </a:rPr>
              <a:t>gjykim</a:t>
            </a:r>
            <a:r>
              <a:rPr lang="en-US" sz="2000" dirty="0">
                <a:latin typeface="Bookman Old Style" panose="02050604050505020204" pitchFamily="18" charset="0"/>
                <a:cs typeface="Arial" panose="020B0604020202020204" pitchFamily="34" charset="0"/>
              </a:rPr>
              <a:t>.</a:t>
            </a:r>
            <a:endParaRPr lang="sq-AL" sz="2000" dirty="0"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21281576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609600"/>
            <a:ext cx="6347714" cy="543176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600" b="1" u="sng" dirty="0" err="1"/>
              <a:t>Vendimi</a:t>
            </a:r>
            <a:r>
              <a:rPr lang="en-US" sz="3600" b="1" u="sng" dirty="0"/>
              <a:t> unifikues nr. 1/2014</a:t>
            </a:r>
            <a:r>
              <a:rPr lang="en-US" sz="3600" dirty="0"/>
              <a:t>: </a:t>
            </a:r>
            <a:r>
              <a:rPr lang="en-US" sz="3600" dirty="0" err="1"/>
              <a:t>për</a:t>
            </a:r>
            <a:r>
              <a:rPr lang="en-US" sz="3600" dirty="0"/>
              <a:t> të </a:t>
            </a:r>
            <a:r>
              <a:rPr lang="en-US" sz="3600" dirty="0" err="1"/>
              <a:t>pandehurin</a:t>
            </a:r>
            <a:r>
              <a:rPr lang="en-US" sz="3600" dirty="0"/>
              <a:t> </a:t>
            </a:r>
            <a:r>
              <a:rPr lang="en-US" sz="3600" dirty="0" err="1"/>
              <a:t>që</a:t>
            </a:r>
            <a:r>
              <a:rPr lang="en-US" sz="3600" dirty="0"/>
              <a:t> </a:t>
            </a:r>
            <a:r>
              <a:rPr lang="en-US" sz="3600" dirty="0" err="1"/>
              <a:t>nuk</a:t>
            </a:r>
            <a:r>
              <a:rPr lang="en-US" sz="3600" dirty="0"/>
              <a:t> </a:t>
            </a:r>
            <a:r>
              <a:rPr lang="en-US" sz="3600" dirty="0" err="1"/>
              <a:t>gjendet</a:t>
            </a:r>
            <a:r>
              <a:rPr lang="en-US" sz="3600" dirty="0"/>
              <a:t>, </a:t>
            </a:r>
            <a:r>
              <a:rPr lang="en-US" sz="3600" dirty="0" err="1"/>
              <a:t>nuk</a:t>
            </a:r>
            <a:r>
              <a:rPr lang="en-US" sz="3600" dirty="0"/>
              <a:t> </a:t>
            </a:r>
            <a:r>
              <a:rPr lang="en-US" sz="3600" dirty="0" err="1"/>
              <a:t>vlen</a:t>
            </a:r>
            <a:r>
              <a:rPr lang="en-US" sz="3600" dirty="0"/>
              <a:t> prezumimi se </a:t>
            </a:r>
            <a:r>
              <a:rPr lang="en-US" sz="3600" dirty="0" err="1"/>
              <a:t>ai</a:t>
            </a:r>
            <a:r>
              <a:rPr lang="en-US" sz="3600" dirty="0"/>
              <a:t> </a:t>
            </a:r>
            <a:r>
              <a:rPr lang="en-US" sz="3600" dirty="0" err="1"/>
              <a:t>ka</a:t>
            </a:r>
            <a:r>
              <a:rPr lang="en-US" sz="3600" dirty="0"/>
              <a:t> </a:t>
            </a:r>
            <a:r>
              <a:rPr lang="en-US" sz="3600" dirty="0" err="1"/>
              <a:t>dijeni</a:t>
            </a:r>
            <a:r>
              <a:rPr lang="en-US" sz="3600" dirty="0"/>
              <a:t> </a:t>
            </a:r>
            <a:r>
              <a:rPr lang="en-US" sz="3600" dirty="0" err="1"/>
              <a:t>për</a:t>
            </a:r>
            <a:r>
              <a:rPr lang="en-US" sz="3600" dirty="0"/>
              <a:t> </a:t>
            </a:r>
            <a:r>
              <a:rPr lang="en-US" sz="3600" dirty="0" err="1"/>
              <a:t>procesin</a:t>
            </a:r>
            <a:r>
              <a:rPr lang="en-US" sz="3600" dirty="0"/>
              <a:t> penal në </a:t>
            </a:r>
            <a:r>
              <a:rPr lang="en-US" sz="3600" dirty="0" err="1"/>
              <a:t>ngarkim</a:t>
            </a:r>
            <a:r>
              <a:rPr lang="en-US" sz="3600" dirty="0"/>
              <a:t> të </a:t>
            </a:r>
            <a:r>
              <a:rPr lang="en-US" sz="3600" dirty="0" err="1"/>
              <a:t>tij</a:t>
            </a:r>
            <a:r>
              <a:rPr lang="en-US" sz="3600" dirty="0" smtClean="0"/>
              <a:t>!</a:t>
            </a:r>
            <a:endParaRPr lang="en-US" sz="3600" dirty="0"/>
          </a:p>
          <a:p>
            <a:pPr algn="just"/>
            <a:r>
              <a:rPr lang="en-US" sz="3600" dirty="0" err="1"/>
              <a:t>Bëhet</a:t>
            </a:r>
            <a:r>
              <a:rPr lang="en-US" sz="3600" dirty="0"/>
              <a:t> </a:t>
            </a:r>
            <a:r>
              <a:rPr lang="en-US" sz="3600" dirty="0" err="1"/>
              <a:t>dallimi</a:t>
            </a:r>
            <a:r>
              <a:rPr lang="en-US" sz="3600" dirty="0"/>
              <a:t> </a:t>
            </a:r>
            <a:r>
              <a:rPr lang="en-US" sz="3600" dirty="0" err="1"/>
              <a:t>mes</a:t>
            </a:r>
            <a:r>
              <a:rPr lang="en-US" sz="3600" dirty="0"/>
              <a:t> të pandehurit </a:t>
            </a:r>
            <a:r>
              <a:rPr lang="en-US" sz="3600" dirty="0" err="1"/>
              <a:t>që</a:t>
            </a:r>
            <a:r>
              <a:rPr lang="en-US" sz="3600" dirty="0"/>
              <a:t> </a:t>
            </a:r>
            <a:r>
              <a:rPr lang="en-US" sz="3600" dirty="0" err="1"/>
              <a:t>i</a:t>
            </a:r>
            <a:r>
              <a:rPr lang="en-US" sz="3600" dirty="0"/>
              <a:t> </a:t>
            </a:r>
            <a:r>
              <a:rPr lang="en-US" sz="3600" dirty="0" err="1"/>
              <a:t>fshihet</a:t>
            </a:r>
            <a:r>
              <a:rPr lang="en-US" sz="3600" dirty="0"/>
              <a:t> </a:t>
            </a:r>
            <a:r>
              <a:rPr lang="en-US" sz="3600" dirty="0" err="1"/>
              <a:t>drejtësisë</a:t>
            </a:r>
            <a:r>
              <a:rPr lang="en-US" sz="3600" dirty="0"/>
              <a:t> </a:t>
            </a:r>
            <a:r>
              <a:rPr lang="en-US" sz="3600" dirty="0" err="1"/>
              <a:t>dhe</a:t>
            </a:r>
            <a:r>
              <a:rPr lang="en-US" sz="3600" dirty="0"/>
              <a:t> të pandehurit </a:t>
            </a:r>
            <a:r>
              <a:rPr lang="en-US" sz="3600" dirty="0" err="1"/>
              <a:t>që</a:t>
            </a:r>
            <a:r>
              <a:rPr lang="en-US" sz="3600" dirty="0"/>
              <a:t> </a:t>
            </a:r>
            <a:r>
              <a:rPr lang="en-US" sz="3600" dirty="0" err="1"/>
              <a:t>nuk</a:t>
            </a:r>
            <a:r>
              <a:rPr lang="en-US" sz="3600" dirty="0"/>
              <a:t> </a:t>
            </a:r>
            <a:r>
              <a:rPr lang="en-US" sz="3600" dirty="0" err="1"/>
              <a:t>gjendet</a:t>
            </a:r>
            <a:r>
              <a:rPr lang="en-US" sz="3600" dirty="0"/>
              <a:t>!</a:t>
            </a:r>
          </a:p>
          <a:p>
            <a:endParaRPr lang="sq-AL" sz="3600" dirty="0"/>
          </a:p>
        </p:txBody>
      </p:sp>
    </p:spTree>
    <p:extLst>
      <p:ext uri="{BB962C8B-B14F-4D97-AF65-F5344CB8AC3E}">
        <p14:creationId xmlns:p14="http://schemas.microsoft.com/office/powerpoint/2010/main" val="27937532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Fazat</a:t>
            </a:r>
            <a:r>
              <a:rPr lang="en-US" dirty="0" smtClean="0"/>
              <a:t> e </a:t>
            </a:r>
            <a:r>
              <a:rPr lang="en-US" dirty="0" err="1" smtClean="0"/>
              <a:t>rishikimit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371600"/>
            <a:ext cx="6347714" cy="5181600"/>
          </a:xfrm>
        </p:spPr>
        <p:txBody>
          <a:bodyPr>
            <a:noAutofit/>
          </a:bodyPr>
          <a:lstStyle/>
          <a:p>
            <a:pPr algn="just"/>
            <a:r>
              <a:rPr lang="en-US" sz="3200" dirty="0" err="1" smtClean="0"/>
              <a:t>Faza</a:t>
            </a:r>
            <a:r>
              <a:rPr lang="en-US" sz="3200" dirty="0" smtClean="0"/>
              <a:t> </a:t>
            </a:r>
            <a:r>
              <a:rPr lang="en-US" sz="3200" dirty="0" err="1" smtClean="0"/>
              <a:t>vlerësuese</a:t>
            </a:r>
            <a:r>
              <a:rPr lang="en-US" sz="3200" dirty="0" smtClean="0"/>
              <a:t> – </a:t>
            </a:r>
            <a:r>
              <a:rPr lang="en-US" sz="3200" b="1" dirty="0" err="1" smtClean="0"/>
              <a:t>Gjykata</a:t>
            </a:r>
            <a:r>
              <a:rPr lang="en-US" sz="3200" dirty="0" smtClean="0"/>
              <a:t>:</a:t>
            </a:r>
          </a:p>
          <a:p>
            <a:pPr lvl="1" algn="just"/>
            <a:r>
              <a:rPr lang="en-US" sz="3200" dirty="0" err="1" smtClean="0"/>
              <a:t>Kur</a:t>
            </a:r>
            <a:r>
              <a:rPr lang="en-US" sz="3200" dirty="0" smtClean="0"/>
              <a:t> </a:t>
            </a:r>
            <a:r>
              <a:rPr lang="en-US" sz="3200" dirty="0" err="1" smtClean="0"/>
              <a:t>pranon</a:t>
            </a:r>
            <a:r>
              <a:rPr lang="en-US" sz="3200" dirty="0" smtClean="0"/>
              <a:t> </a:t>
            </a:r>
            <a:r>
              <a:rPr lang="en-US" sz="3200" dirty="0" err="1" smtClean="0"/>
              <a:t>kërkesën</a:t>
            </a:r>
            <a:r>
              <a:rPr lang="en-US" sz="3200" dirty="0" smtClean="0"/>
              <a:t> – </a:t>
            </a:r>
            <a:r>
              <a:rPr lang="en-US" sz="3200" dirty="0" err="1" smtClean="0"/>
              <a:t>vendos</a:t>
            </a:r>
            <a:r>
              <a:rPr lang="en-US" sz="3200" dirty="0" smtClean="0"/>
              <a:t>  </a:t>
            </a:r>
            <a:r>
              <a:rPr lang="en-US" sz="3200" dirty="0" err="1" smtClean="0"/>
              <a:t>dërgimin</a:t>
            </a:r>
            <a:r>
              <a:rPr lang="en-US" sz="3200" dirty="0" smtClean="0"/>
              <a:t> e </a:t>
            </a:r>
            <a:r>
              <a:rPr lang="en-US" sz="3200" dirty="0" err="1" smtClean="0"/>
              <a:t>çështjes</a:t>
            </a:r>
            <a:r>
              <a:rPr lang="en-US" sz="3200" dirty="0" smtClean="0"/>
              <a:t> </a:t>
            </a:r>
            <a:r>
              <a:rPr lang="en-US" sz="3200" b="1" u="sng" dirty="0" err="1" smtClean="0"/>
              <a:t>për</a:t>
            </a:r>
            <a:r>
              <a:rPr lang="en-US" sz="3200" b="1" u="sng" dirty="0" smtClean="0"/>
              <a:t> </a:t>
            </a:r>
            <a:r>
              <a:rPr lang="en-US" sz="3200" b="1" u="sng" dirty="0" err="1" smtClean="0"/>
              <a:t>rigjykim</a:t>
            </a:r>
            <a:r>
              <a:rPr lang="en-US" sz="3200" dirty="0" smtClean="0"/>
              <a:t>…</a:t>
            </a:r>
            <a:endParaRPr lang="en-US" sz="3200" dirty="0"/>
          </a:p>
          <a:p>
            <a:pPr marL="0" indent="0" algn="ctr">
              <a:buNone/>
            </a:pPr>
            <a:r>
              <a:rPr lang="en-US" sz="3200" b="1" i="1" u="sng" dirty="0" smtClean="0"/>
              <a:t>VS.</a:t>
            </a:r>
          </a:p>
          <a:p>
            <a:pPr algn="just"/>
            <a:r>
              <a:rPr lang="en-US" sz="3200" dirty="0" err="1" smtClean="0"/>
              <a:t>Faza</a:t>
            </a:r>
            <a:r>
              <a:rPr lang="en-US" sz="3200" dirty="0" smtClean="0"/>
              <a:t> e </a:t>
            </a:r>
            <a:r>
              <a:rPr lang="en-US" sz="3200" dirty="0" err="1" smtClean="0"/>
              <a:t>gjykimit</a:t>
            </a:r>
            <a:r>
              <a:rPr lang="en-US" sz="3200" dirty="0" smtClean="0"/>
              <a:t> </a:t>
            </a:r>
            <a:r>
              <a:rPr lang="en-US" sz="3200" dirty="0" err="1" smtClean="0"/>
              <a:t>rishikues</a:t>
            </a:r>
            <a:r>
              <a:rPr lang="en-US" sz="3200" dirty="0" smtClean="0"/>
              <a:t> – (</a:t>
            </a:r>
            <a:r>
              <a:rPr lang="en-US" sz="3200" dirty="0" err="1" smtClean="0"/>
              <a:t>Faza</a:t>
            </a:r>
            <a:r>
              <a:rPr lang="en-US" sz="3200" dirty="0" smtClean="0"/>
              <a:t> </a:t>
            </a:r>
            <a:r>
              <a:rPr lang="en-US" sz="3200" dirty="0" err="1" smtClean="0"/>
              <a:t>gjykuese</a:t>
            </a:r>
            <a:r>
              <a:rPr lang="en-US" sz="3200" dirty="0" smtClean="0"/>
              <a:t>)</a:t>
            </a:r>
          </a:p>
          <a:p>
            <a:pPr lvl="1" algn="just"/>
            <a:r>
              <a:rPr lang="en-US" sz="3200" dirty="0" smtClean="0"/>
              <a:t>Kur </a:t>
            </a:r>
            <a:r>
              <a:rPr lang="en-US" sz="3200" dirty="0" err="1" smtClean="0"/>
              <a:t>pranon</a:t>
            </a:r>
            <a:r>
              <a:rPr lang="en-US" sz="3200" dirty="0" smtClean="0"/>
              <a:t> </a:t>
            </a:r>
            <a:r>
              <a:rPr lang="en-US" sz="3200" dirty="0" err="1" smtClean="0"/>
              <a:t>kërkesën</a:t>
            </a:r>
            <a:r>
              <a:rPr lang="en-US" sz="3200" dirty="0" smtClean="0"/>
              <a:t> – </a:t>
            </a:r>
            <a:r>
              <a:rPr lang="en-US" sz="3200" dirty="0" err="1" smtClean="0"/>
              <a:t>vendos</a:t>
            </a:r>
            <a:r>
              <a:rPr lang="en-US" sz="3200" dirty="0" smtClean="0"/>
              <a:t> </a:t>
            </a:r>
            <a:r>
              <a:rPr lang="en-US" sz="3200" dirty="0" err="1" smtClean="0"/>
              <a:t>prishjen</a:t>
            </a:r>
            <a:r>
              <a:rPr lang="en-US" sz="3200" dirty="0" smtClean="0"/>
              <a:t> e </a:t>
            </a:r>
            <a:r>
              <a:rPr lang="en-US" sz="3200" dirty="0" err="1" smtClean="0"/>
              <a:t>vendimit</a:t>
            </a:r>
            <a:r>
              <a:rPr lang="en-US" sz="3200" dirty="0" smtClean="0"/>
              <a:t>…</a:t>
            </a:r>
            <a:endParaRPr lang="sq-AL" sz="3200" dirty="0"/>
          </a:p>
        </p:txBody>
      </p:sp>
    </p:spTree>
    <p:extLst>
      <p:ext uri="{BB962C8B-B14F-4D97-AF65-F5344CB8AC3E}">
        <p14:creationId xmlns:p14="http://schemas.microsoft.com/office/powerpoint/2010/main" val="2292109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609600"/>
            <a:ext cx="6347714" cy="5431763"/>
          </a:xfrm>
        </p:spPr>
        <p:txBody>
          <a:bodyPr>
            <a:normAutofit/>
          </a:bodyPr>
          <a:lstStyle/>
          <a:p>
            <a:pPr algn="just"/>
            <a:endParaRPr lang="en-US" sz="3200" dirty="0" smtClean="0"/>
          </a:p>
          <a:p>
            <a:pPr algn="just"/>
            <a:r>
              <a:rPr lang="en-US" sz="3200" dirty="0" err="1" smtClean="0"/>
              <a:t>Diskutim</a:t>
            </a:r>
            <a:r>
              <a:rPr lang="en-US" sz="3200" dirty="0" smtClean="0"/>
              <a:t> në </a:t>
            </a:r>
            <a:r>
              <a:rPr lang="en-US" sz="3200" dirty="0" err="1" smtClean="0"/>
              <a:t>lidhje</a:t>
            </a:r>
            <a:r>
              <a:rPr lang="en-US" sz="3200" dirty="0" smtClean="0"/>
              <a:t> me </a:t>
            </a:r>
            <a:r>
              <a:rPr lang="en-US" sz="3200" dirty="0" err="1" smtClean="0"/>
              <a:t>dispozitat</a:t>
            </a:r>
            <a:r>
              <a:rPr lang="en-US" sz="3200" dirty="0" smtClean="0"/>
              <a:t> </a:t>
            </a:r>
            <a:r>
              <a:rPr lang="en-US" sz="3200" dirty="0" err="1" smtClean="0"/>
              <a:t>procedurale</a:t>
            </a:r>
            <a:r>
              <a:rPr lang="en-US" sz="3200" dirty="0" smtClean="0"/>
              <a:t> </a:t>
            </a:r>
            <a:r>
              <a:rPr lang="en-US" sz="3200" dirty="0" err="1" smtClean="0"/>
              <a:t>që</a:t>
            </a:r>
            <a:r>
              <a:rPr lang="en-US" sz="3200" dirty="0" smtClean="0"/>
              <a:t> </a:t>
            </a:r>
            <a:r>
              <a:rPr lang="en-US" sz="3200" dirty="0" err="1" smtClean="0"/>
              <a:t>rregullojnë</a:t>
            </a:r>
            <a:r>
              <a:rPr lang="en-US" sz="3200" dirty="0" smtClean="0"/>
              <a:t> </a:t>
            </a:r>
            <a:r>
              <a:rPr lang="en-US" sz="3200" dirty="0" err="1" smtClean="0"/>
              <a:t>institutin</a:t>
            </a:r>
            <a:r>
              <a:rPr lang="en-US" sz="3200" dirty="0" smtClean="0"/>
              <a:t> e </a:t>
            </a:r>
            <a:r>
              <a:rPr lang="en-US" sz="3200" dirty="0" err="1" smtClean="0"/>
              <a:t>rishikimit</a:t>
            </a:r>
            <a:r>
              <a:rPr lang="en-US" sz="3200" dirty="0"/>
              <a:t> </a:t>
            </a:r>
            <a:r>
              <a:rPr lang="en-US" sz="3200" dirty="0" smtClean="0"/>
              <a:t>(</a:t>
            </a:r>
            <a:r>
              <a:rPr lang="en-US" sz="3200" dirty="0" err="1" smtClean="0"/>
              <a:t>rastet</a:t>
            </a:r>
            <a:r>
              <a:rPr lang="en-US" sz="3200" dirty="0" smtClean="0"/>
              <a:t> e </a:t>
            </a:r>
            <a:r>
              <a:rPr lang="en-US" sz="3200" dirty="0" err="1" smtClean="0"/>
              <a:t>shtuara</a:t>
            </a:r>
            <a:r>
              <a:rPr lang="en-US" sz="3200" dirty="0" smtClean="0"/>
              <a:t> me </a:t>
            </a:r>
            <a:r>
              <a:rPr lang="en-US" sz="3200" dirty="0" err="1" smtClean="0"/>
              <a:t>ligjin</a:t>
            </a:r>
            <a:r>
              <a:rPr lang="en-US" sz="3200" dirty="0" smtClean="0"/>
              <a:t> nr. 35/2017) – në </a:t>
            </a:r>
            <a:r>
              <a:rPr lang="en-US" sz="3200" dirty="0" err="1" smtClean="0"/>
              <a:t>raport</a:t>
            </a:r>
            <a:r>
              <a:rPr lang="en-US" sz="3200" dirty="0" smtClean="0"/>
              <a:t> me </a:t>
            </a:r>
            <a:r>
              <a:rPr lang="en-US" sz="3200" dirty="0" err="1" smtClean="0"/>
              <a:t>dispozitat</a:t>
            </a:r>
            <a:r>
              <a:rPr lang="en-US" sz="3200" dirty="0" smtClean="0"/>
              <a:t> </a:t>
            </a:r>
            <a:r>
              <a:rPr lang="en-US" sz="3200" dirty="0" err="1" smtClean="0"/>
              <a:t>kushtetuese</a:t>
            </a:r>
            <a:r>
              <a:rPr lang="en-US" sz="3200" dirty="0" smtClean="0"/>
              <a:t>: </a:t>
            </a:r>
            <a:r>
              <a:rPr lang="en-US" sz="3200" dirty="0" err="1" smtClean="0"/>
              <a:t>nenet</a:t>
            </a:r>
            <a:r>
              <a:rPr lang="en-US" sz="3200" dirty="0" smtClean="0"/>
              <a:t> 4, 30, </a:t>
            </a:r>
            <a:r>
              <a:rPr lang="nl-NL" sz="3200" dirty="0"/>
              <a:t>33 pika ‘3’ dhe 34 të Kushtetutës së Republikës së </a:t>
            </a:r>
            <a:r>
              <a:rPr lang="nl-NL" sz="3200" dirty="0" smtClean="0"/>
              <a:t>Shqipërisë.</a:t>
            </a:r>
            <a:r>
              <a:rPr lang="en-US" sz="3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7894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Vendimi</a:t>
            </a:r>
            <a:r>
              <a:rPr lang="en-US" dirty="0" smtClean="0"/>
              <a:t> unifikues nr. 3/2013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43272"/>
          </a:xfrm>
        </p:spPr>
        <p:txBody>
          <a:bodyPr>
            <a:normAutofit/>
          </a:bodyPr>
          <a:lstStyle/>
          <a:p>
            <a:pPr algn="just"/>
            <a:r>
              <a:rPr lang="en-US" b="1" u="sng" dirty="0" err="1" smtClean="0"/>
              <a:t>Paragrafi</a:t>
            </a:r>
            <a:r>
              <a:rPr lang="en-US" b="1" u="sng" dirty="0" smtClean="0"/>
              <a:t> 41</a:t>
            </a:r>
            <a:r>
              <a:rPr lang="en-US" dirty="0" smtClean="0"/>
              <a:t>: “…</a:t>
            </a:r>
            <a:r>
              <a:rPr lang="sq-AL" dirty="0" smtClean="0"/>
              <a:t>termi </a:t>
            </a:r>
            <a:r>
              <a:rPr lang="sq-AL" i="1" dirty="0"/>
              <a:t>“</a:t>
            </a:r>
            <a:r>
              <a:rPr lang="sq-AL" b="1" i="1" dirty="0"/>
              <a:t>prishje e vendimit</a:t>
            </a:r>
            <a:r>
              <a:rPr lang="sq-AL" i="1" dirty="0"/>
              <a:t>”</a:t>
            </a:r>
            <a:r>
              <a:rPr lang="sq-AL" dirty="0"/>
              <a:t> nuk ka të bëjë me aspektin rishikues dhe atë kontrollues të gjykatave më të ulëta siç ndodh gjatë </a:t>
            </a:r>
            <a:r>
              <a:rPr lang="sq-AL" i="1" dirty="0"/>
              <a:t>iterit </a:t>
            </a:r>
            <a:r>
              <a:rPr lang="sq-AL" dirty="0"/>
              <a:t>të zakonshëm dhe të parashikuar në kapitullin e Gjykimit në Gjykatën e Lartë, por </a:t>
            </a:r>
            <a:r>
              <a:rPr lang="sq-AL" b="1" dirty="0"/>
              <a:t>ka të bëjë me hapjen rrugë të procesit rishikues të një vendimi të formës së prerë</a:t>
            </a:r>
            <a:r>
              <a:rPr lang="sq-AL" dirty="0"/>
              <a:t>. Për rrjedhojë, përfshi edhe pasojat juridike që prodhon, </a:t>
            </a:r>
            <a:r>
              <a:rPr lang="sq-AL" b="1" u="sng" dirty="0"/>
              <a:t>vendimi që do të rishikohet mbas pranimit të kërkesës për rishikim vazhdon të jetë në fuqi për të </a:t>
            </a:r>
            <a:r>
              <a:rPr lang="sq-AL" b="1" u="sng" dirty="0" smtClean="0"/>
              <a:t>dënuarin</a:t>
            </a:r>
            <a:r>
              <a:rPr lang="en-US" b="1" u="sng" dirty="0" smtClean="0"/>
              <a:t>”</a:t>
            </a:r>
            <a:r>
              <a:rPr lang="sq-AL" dirty="0" smtClean="0"/>
              <a:t>. </a:t>
            </a: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66503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06037"/>
          </a:xfrm>
        </p:spPr>
        <p:txBody>
          <a:bodyPr>
            <a:normAutofit/>
          </a:bodyPr>
          <a:lstStyle/>
          <a:p>
            <a:r>
              <a:rPr lang="en-US" dirty="0" err="1" smtClean="0"/>
              <a:t>Vijon</a:t>
            </a:r>
            <a:r>
              <a:rPr lang="en-US" dirty="0" smtClean="0"/>
              <a:t>, </a:t>
            </a:r>
            <a:r>
              <a:rPr lang="en-US" dirty="0" err="1" smtClean="0"/>
              <a:t>vendimi</a:t>
            </a:r>
            <a:r>
              <a:rPr lang="en-US" dirty="0" smtClean="0"/>
              <a:t> </a:t>
            </a:r>
            <a:r>
              <a:rPr lang="en-US" dirty="0" err="1" smtClean="0"/>
              <a:t>unifikues</a:t>
            </a:r>
            <a:r>
              <a:rPr lang="en-US" dirty="0" smtClean="0"/>
              <a:t> nr.3/2013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0676"/>
            <a:ext cx="8229600" cy="4926616"/>
          </a:xfrm>
        </p:spPr>
        <p:txBody>
          <a:bodyPr>
            <a:normAutofit/>
          </a:bodyPr>
          <a:lstStyle/>
          <a:p>
            <a:pPr algn="just"/>
            <a:r>
              <a:rPr lang="en-US" b="1" u="sng" dirty="0" err="1" smtClean="0"/>
              <a:t>Paragrafi</a:t>
            </a:r>
            <a:r>
              <a:rPr lang="en-US" b="1" u="sng" dirty="0" smtClean="0"/>
              <a:t> 47</a:t>
            </a:r>
            <a:r>
              <a:rPr lang="en-US" dirty="0" smtClean="0"/>
              <a:t>: </a:t>
            </a:r>
            <a:r>
              <a:rPr lang="sq-AL" dirty="0"/>
              <a:t>Rishikimi i vendimit, duke qenë mjet i jashtëzakonshëm ankimi i një vendimi të formës së prerë</a:t>
            </a:r>
            <a:r>
              <a:rPr lang="sq-AL" b="1" dirty="0"/>
              <a:t>, nuk pas sjell pavlefshmërinë e provave të marra dhe të përdorura në vendimin që do të rishikohet</a:t>
            </a:r>
            <a:r>
              <a:rPr lang="sq-AL" dirty="0"/>
              <a:t>. Veçoria e këtij gjykimi qëndron në marrjen e atyre provave të cilat kanë shërbyer si shkak për pranimin e rishikimit</a:t>
            </a:r>
            <a:r>
              <a:rPr lang="sq-AL" dirty="0" smtClean="0"/>
              <a:t>.</a:t>
            </a:r>
            <a:r>
              <a:rPr lang="sq-AL" dirty="0"/>
              <a:t> </a:t>
            </a:r>
            <a:endParaRPr lang="en-US" dirty="0" smtClean="0"/>
          </a:p>
          <a:p>
            <a:pPr algn="just"/>
            <a:r>
              <a:rPr lang="sq-AL" dirty="0" smtClean="0"/>
              <a:t>Kolegjet e </a:t>
            </a:r>
            <a:r>
              <a:rPr lang="sq-AL" dirty="0"/>
              <a:t>Bashkuara të Gjykatës së Lartë çmojnë se </a:t>
            </a:r>
            <a:r>
              <a:rPr lang="sq-AL" b="1" dirty="0"/>
              <a:t>gjykata që rishikon çështjen është e detyruar të marrë në rivlerësim provat të cilat kanë shërbyer në dhënien e vendimit pa ju futur edhe një herë shqyrtimit të tyre</a:t>
            </a:r>
            <a:r>
              <a:rPr lang="sq-AL" dirty="0"/>
              <a:t> dhe duke e përqendruar hetimin gjyqësor vetëm në ato prova të cilat kanë shërbyer si objekt i kërkesës për rishikim e që janë përdorur si shkak për pranimin e rishikimit.</a:t>
            </a:r>
            <a:r>
              <a:rPr lang="sq-AL" b="1" dirty="0"/>
              <a:t> </a:t>
            </a:r>
            <a:endParaRPr lang="sq-AL" dirty="0"/>
          </a:p>
          <a:p>
            <a:pPr algn="just"/>
            <a:r>
              <a:rPr lang="sq-AL" b="1" dirty="0" smtClean="0"/>
              <a:t>Në </a:t>
            </a:r>
            <a:r>
              <a:rPr lang="sq-AL" b="1" dirty="0"/>
              <a:t>këtë proces rishikues vlerësimi i provave të reja do të jetë në tërësi së bashku me provat e tjera të shqyrtuara më parë </a:t>
            </a:r>
            <a:r>
              <a:rPr lang="sq-AL" dirty="0"/>
              <a:t>me qëllimin që provat e reja së bashku ose në mënyrë të veçantë të </a:t>
            </a:r>
            <a:r>
              <a:rPr lang="sq-AL" b="1" dirty="0"/>
              <a:t>çojnë gjykatën në konfirmimin </a:t>
            </a:r>
            <a:r>
              <a:rPr lang="sq-AL" dirty="0"/>
              <a:t>e vendimit të parë që </a:t>
            </a:r>
            <a:r>
              <a:rPr lang="sq-AL" dirty="0" smtClean="0"/>
              <a:t>rishikohet, </a:t>
            </a:r>
            <a:r>
              <a:rPr lang="sq-AL" dirty="0"/>
              <a:t>ose në një vendimmarrje të ndryshme.</a:t>
            </a:r>
          </a:p>
        </p:txBody>
      </p:sp>
    </p:spTree>
    <p:extLst>
      <p:ext uri="{BB962C8B-B14F-4D97-AF65-F5344CB8AC3E}">
        <p14:creationId xmlns:p14="http://schemas.microsoft.com/office/powerpoint/2010/main" val="28467101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599" y="685800"/>
            <a:ext cx="6347714" cy="5126963"/>
          </a:xfrm>
        </p:spPr>
        <p:txBody>
          <a:bodyPr>
            <a:normAutofit fontScale="92500" lnSpcReduction="20000"/>
          </a:bodyPr>
          <a:lstStyle/>
          <a:p>
            <a:r>
              <a:rPr lang="sq-AL" sz="3200" b="1" dirty="0"/>
              <a:t>Diskutim:</a:t>
            </a:r>
          </a:p>
          <a:p>
            <a:pPr algn="just"/>
            <a:r>
              <a:rPr lang="sq-AL" sz="3200" dirty="0"/>
              <a:t>Gjykata e cila shqyrton çështjen pasi pranohet kërkesa për rishikim dhe konstaton </a:t>
            </a:r>
            <a:r>
              <a:rPr lang="sq-AL" sz="3200" dirty="0" smtClean="0"/>
              <a:t>se</a:t>
            </a:r>
            <a:r>
              <a:rPr lang="en-US" sz="3200" dirty="0" smtClean="0"/>
              <a:t>,</a:t>
            </a:r>
            <a:r>
              <a:rPr lang="sq-AL" sz="3200" dirty="0" smtClean="0"/>
              <a:t> </a:t>
            </a:r>
            <a:r>
              <a:rPr lang="sq-AL" sz="3200" dirty="0"/>
              <a:t>shkaku për të cilin është kërkuar rishikimi nuk </a:t>
            </a:r>
            <a:r>
              <a:rPr lang="sq-AL" sz="3200" dirty="0" smtClean="0"/>
              <a:t>qëndron</a:t>
            </a:r>
            <a:r>
              <a:rPr lang="en-US" sz="3200" dirty="0" smtClean="0"/>
              <a:t> – a</a:t>
            </a:r>
            <a:r>
              <a:rPr lang="sq-AL" sz="3200" b="1" dirty="0" smtClean="0"/>
              <a:t> </a:t>
            </a:r>
            <a:r>
              <a:rPr lang="sq-AL" sz="3200" b="1" dirty="0"/>
              <a:t>mund të bëjë një vlerësim të ndryshëm të provave</a:t>
            </a:r>
            <a:r>
              <a:rPr lang="sq-AL" sz="3200" dirty="0"/>
              <a:t> </a:t>
            </a:r>
            <a:r>
              <a:rPr lang="sq-AL" sz="3200" b="1" dirty="0"/>
              <a:t>të cilat janë përdorur në vendimin</a:t>
            </a:r>
            <a:r>
              <a:rPr lang="sq-AL" sz="3200" dirty="0"/>
              <a:t> rishikues </a:t>
            </a:r>
            <a:r>
              <a:rPr lang="sq-AL" sz="3200" dirty="0" smtClean="0"/>
              <a:t>dhe</a:t>
            </a:r>
            <a:r>
              <a:rPr lang="en-US" sz="3200" dirty="0" smtClean="0"/>
              <a:t>,</a:t>
            </a:r>
            <a:r>
              <a:rPr lang="sq-AL" sz="3200" dirty="0" smtClean="0"/>
              <a:t> </a:t>
            </a:r>
            <a:r>
              <a:rPr lang="sq-AL" sz="3200" dirty="0"/>
              <a:t>për pasojë </a:t>
            </a:r>
            <a:r>
              <a:rPr lang="sq-AL" sz="3200" dirty="0" smtClean="0"/>
              <a:t>a</a:t>
            </a:r>
            <a:r>
              <a:rPr lang="en-US" sz="3200" dirty="0" smtClean="0"/>
              <a:t> </a:t>
            </a:r>
            <a:r>
              <a:rPr lang="en-US" sz="3200" dirty="0" err="1" smtClean="0"/>
              <a:t>mund</a:t>
            </a:r>
            <a:r>
              <a:rPr lang="sq-AL" sz="3200" dirty="0" smtClean="0"/>
              <a:t> </a:t>
            </a:r>
            <a:r>
              <a:rPr lang="sq-AL" sz="3200" dirty="0"/>
              <a:t>të bëjë një </a:t>
            </a:r>
            <a:r>
              <a:rPr lang="sq-AL" sz="3200" dirty="0" err="1" smtClean="0"/>
              <a:t>kualif</a:t>
            </a:r>
            <a:r>
              <a:rPr lang="en-US" sz="3200" dirty="0" err="1" smtClean="0"/>
              <a:t>i</a:t>
            </a:r>
            <a:r>
              <a:rPr lang="sq-AL" sz="3200" dirty="0" err="1" smtClean="0"/>
              <a:t>kim</a:t>
            </a:r>
            <a:r>
              <a:rPr lang="sq-AL" sz="3200" dirty="0" smtClean="0"/>
              <a:t> </a:t>
            </a:r>
            <a:r>
              <a:rPr lang="sq-AL" sz="3200" dirty="0"/>
              <a:t>të ri veprës mbi të njëjta fakte të pranuara në vendimet që rishikohen</a:t>
            </a:r>
            <a:r>
              <a:rPr lang="sq-AL" sz="3200" dirty="0" smtClean="0"/>
              <a:t>?</a:t>
            </a:r>
            <a:endParaRPr lang="en-US" sz="3200" dirty="0" smtClean="0"/>
          </a:p>
          <a:p>
            <a:pPr>
              <a:buNone/>
            </a:pPr>
            <a:endParaRPr lang="sq-AL" dirty="0"/>
          </a:p>
        </p:txBody>
      </p:sp>
    </p:spTree>
    <p:extLst>
      <p:ext uri="{BB962C8B-B14F-4D97-AF65-F5344CB8AC3E}">
        <p14:creationId xmlns:p14="http://schemas.microsoft.com/office/powerpoint/2010/main" val="4648192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Diskutime</a:t>
            </a:r>
            <a:endParaRPr lang="sq-A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772400" cy="6705600"/>
          </a:xfrm>
        </p:spPr>
        <p:txBody>
          <a:bodyPr>
            <a:noAutofit/>
          </a:bodyPr>
          <a:lstStyle/>
          <a:p>
            <a:pPr algn="just"/>
            <a:r>
              <a:rPr lang="en-US" sz="2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Rishikimi</a:t>
            </a:r>
            <a:r>
              <a:rPr lang="en-US" sz="2600" dirty="0" smtClean="0"/>
              <a:t> </a:t>
            </a:r>
            <a:r>
              <a:rPr lang="en-US" sz="2600" b="1" dirty="0" smtClean="0"/>
              <a:t>vs.</a:t>
            </a:r>
            <a:r>
              <a:rPr lang="en-US" sz="2600" dirty="0" smtClean="0"/>
              <a:t> </a:t>
            </a:r>
            <a:r>
              <a:rPr lang="en-US" sz="2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ankimi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kushtetues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b="1" dirty="0" smtClean="0"/>
              <a:t>vs.</a:t>
            </a:r>
            <a:r>
              <a:rPr lang="en-US" sz="2600" dirty="0" smtClean="0"/>
              <a:t> </a:t>
            </a:r>
            <a:r>
              <a:rPr lang="en-US" sz="2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rivendosja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në</a:t>
            </a:r>
            <a:r>
              <a:rPr lang="en-US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afat</a:t>
            </a:r>
            <a:endParaRPr lang="en-US" sz="2600" dirty="0" smtClean="0"/>
          </a:p>
          <a:p>
            <a:pPr lvl="1" algn="just"/>
            <a:r>
              <a:rPr lang="en-US" sz="2600" dirty="0" err="1" smtClean="0"/>
              <a:t>Diskutim</a:t>
            </a:r>
            <a:r>
              <a:rPr lang="en-US" sz="2600" dirty="0"/>
              <a:t>: </a:t>
            </a:r>
            <a:r>
              <a:rPr lang="en-US" sz="2600" dirty="0" err="1" smtClean="0"/>
              <a:t>neni</a:t>
            </a:r>
            <a:r>
              <a:rPr lang="en-US" sz="2600" dirty="0" smtClean="0"/>
              <a:t> </a:t>
            </a:r>
            <a:r>
              <a:rPr lang="en-US" sz="2600" dirty="0"/>
              <a:t>453 </a:t>
            </a:r>
            <a:r>
              <a:rPr lang="en-US" sz="2600" dirty="0" err="1"/>
              <a:t>pika</a:t>
            </a:r>
            <a:r>
              <a:rPr lang="en-US" sz="2600" dirty="0"/>
              <a:t> 4 e </a:t>
            </a:r>
            <a:r>
              <a:rPr lang="en-US" sz="2600" dirty="0" smtClean="0"/>
              <a:t>K.Pr.Penale. </a:t>
            </a:r>
          </a:p>
          <a:p>
            <a:pPr lvl="2" algn="just"/>
            <a:r>
              <a:rPr lang="en-US" sz="2600" dirty="0" err="1" smtClean="0"/>
              <a:t>Pozita</a:t>
            </a:r>
            <a:r>
              <a:rPr lang="en-US" sz="2600" dirty="0" smtClean="0"/>
              <a:t> </a:t>
            </a:r>
            <a:r>
              <a:rPr lang="en-US" sz="2600" dirty="0" err="1" smtClean="0"/>
              <a:t>procedurale</a:t>
            </a:r>
            <a:r>
              <a:rPr lang="en-US" sz="2600" dirty="0" smtClean="0"/>
              <a:t> e </a:t>
            </a:r>
            <a:r>
              <a:rPr lang="en-US" sz="2600" dirty="0" err="1" smtClean="0"/>
              <a:t>kërkuesit</a:t>
            </a:r>
            <a:r>
              <a:rPr lang="en-US" sz="2600" dirty="0" smtClean="0"/>
              <a:t> </a:t>
            </a:r>
            <a:r>
              <a:rPr lang="en-US" sz="2600" dirty="0" err="1" smtClean="0"/>
              <a:t>gjatë</a:t>
            </a:r>
            <a:r>
              <a:rPr lang="en-US" sz="2600" dirty="0" smtClean="0"/>
              <a:t> </a:t>
            </a:r>
            <a:r>
              <a:rPr lang="en-US" sz="2600" dirty="0" err="1" smtClean="0"/>
              <a:t>gjykimit</a:t>
            </a:r>
            <a:r>
              <a:rPr lang="en-US" sz="2600" dirty="0" smtClean="0"/>
              <a:t> të </a:t>
            </a:r>
            <a:r>
              <a:rPr lang="en-US" sz="2600" dirty="0" err="1" smtClean="0"/>
              <a:t>rishikimit</a:t>
            </a:r>
            <a:r>
              <a:rPr lang="en-US" sz="2600" dirty="0" smtClean="0"/>
              <a:t> – </a:t>
            </a:r>
            <a:r>
              <a:rPr lang="en-US" sz="2600" dirty="0" err="1" smtClean="0"/>
              <a:t>rihapja</a:t>
            </a:r>
            <a:r>
              <a:rPr lang="en-US" sz="2600" dirty="0" smtClean="0"/>
              <a:t> e </a:t>
            </a:r>
            <a:r>
              <a:rPr lang="en-US" sz="2600" dirty="0" err="1" smtClean="0"/>
              <a:t>procesit</a:t>
            </a:r>
            <a:r>
              <a:rPr lang="en-US" sz="2600" dirty="0" smtClean="0"/>
              <a:t> penal – </a:t>
            </a:r>
            <a:r>
              <a:rPr lang="en-US" sz="2600" b="1" u="sng" dirty="0" err="1" smtClean="0"/>
              <a:t>Rekomandimi</a:t>
            </a:r>
            <a:r>
              <a:rPr lang="en-US" sz="2600" b="1" u="sng" dirty="0" smtClean="0"/>
              <a:t> nr. R(2000) 2</a:t>
            </a:r>
            <a:r>
              <a:rPr lang="en-US" sz="2600" dirty="0" smtClean="0"/>
              <a:t> </a:t>
            </a:r>
            <a:r>
              <a:rPr lang="en-US" sz="2600" dirty="0" err="1" smtClean="0"/>
              <a:t>i</a:t>
            </a:r>
            <a:r>
              <a:rPr lang="en-US" sz="2600" dirty="0" smtClean="0"/>
              <a:t> “</a:t>
            </a:r>
            <a:r>
              <a:rPr lang="en-US" sz="2600" dirty="0" err="1" smtClean="0"/>
              <a:t>Komitetit</a:t>
            </a:r>
            <a:r>
              <a:rPr lang="en-US" sz="2600" dirty="0" smtClean="0"/>
              <a:t> </a:t>
            </a:r>
            <a:r>
              <a:rPr lang="en-US" sz="2600" dirty="0" err="1" smtClean="0"/>
              <a:t>të</a:t>
            </a:r>
            <a:r>
              <a:rPr lang="en-US" sz="2600" dirty="0" smtClean="0"/>
              <a:t> </a:t>
            </a:r>
            <a:r>
              <a:rPr lang="en-US" sz="2600" dirty="0" err="1" smtClean="0"/>
              <a:t>ministrave</a:t>
            </a:r>
            <a:r>
              <a:rPr lang="en-US" sz="2600" dirty="0" smtClean="0"/>
              <a:t> </a:t>
            </a:r>
            <a:r>
              <a:rPr lang="en-US" sz="2600" dirty="0" err="1" smtClean="0"/>
              <a:t>për</a:t>
            </a:r>
            <a:r>
              <a:rPr lang="en-US" sz="2600" dirty="0" smtClean="0"/>
              <a:t> </a:t>
            </a:r>
            <a:r>
              <a:rPr lang="en-US" sz="2600" dirty="0" err="1" smtClean="0"/>
              <a:t>shtetet</a:t>
            </a:r>
            <a:r>
              <a:rPr lang="en-US" sz="2600" dirty="0" smtClean="0"/>
              <a:t> </a:t>
            </a:r>
            <a:r>
              <a:rPr lang="en-US" sz="2600" dirty="0" err="1" smtClean="0"/>
              <a:t>anëtare</a:t>
            </a:r>
            <a:r>
              <a:rPr lang="en-US" sz="2600" dirty="0" smtClean="0"/>
              <a:t> </a:t>
            </a:r>
            <a:r>
              <a:rPr lang="en-US" sz="2600" dirty="0" err="1" smtClean="0"/>
              <a:t>lidhur</a:t>
            </a:r>
            <a:r>
              <a:rPr lang="en-US" sz="2600" dirty="0" smtClean="0"/>
              <a:t> me </a:t>
            </a:r>
            <a:r>
              <a:rPr lang="en-US" sz="2600" dirty="0" err="1" smtClean="0"/>
              <a:t>rishqyrtimin</a:t>
            </a:r>
            <a:r>
              <a:rPr lang="en-US" sz="2600" dirty="0" smtClean="0"/>
              <a:t> </a:t>
            </a:r>
            <a:r>
              <a:rPr lang="en-US" sz="2600" dirty="0" err="1" smtClean="0"/>
              <a:t>ose</a:t>
            </a:r>
            <a:r>
              <a:rPr lang="en-US" sz="2600" dirty="0" smtClean="0"/>
              <a:t> </a:t>
            </a:r>
            <a:r>
              <a:rPr lang="en-US" sz="2600" dirty="0" err="1" smtClean="0"/>
              <a:t>rihapjen</a:t>
            </a:r>
            <a:r>
              <a:rPr lang="en-US" sz="2600" dirty="0" smtClean="0"/>
              <a:t> e </a:t>
            </a:r>
            <a:r>
              <a:rPr lang="en-US" sz="2600" dirty="0" err="1" smtClean="0"/>
              <a:t>çështjeve</a:t>
            </a:r>
            <a:r>
              <a:rPr lang="en-US" sz="2600" dirty="0" smtClean="0"/>
              <a:t> </a:t>
            </a:r>
            <a:r>
              <a:rPr lang="en-US" sz="2600" dirty="0" err="1" smtClean="0"/>
              <a:t>gjyqësore</a:t>
            </a:r>
            <a:r>
              <a:rPr lang="en-US" sz="2600" dirty="0" smtClean="0"/>
              <a:t> </a:t>
            </a:r>
            <a:r>
              <a:rPr lang="en-US" sz="2600" dirty="0" err="1" smtClean="0"/>
              <a:t>në</a:t>
            </a:r>
            <a:r>
              <a:rPr lang="en-US" sz="2600" dirty="0" smtClean="0"/>
              <a:t> </a:t>
            </a:r>
            <a:r>
              <a:rPr lang="en-US" sz="2600" dirty="0" err="1" smtClean="0"/>
              <a:t>nivel</a:t>
            </a:r>
            <a:r>
              <a:rPr lang="en-US" sz="2600" dirty="0" smtClean="0"/>
              <a:t> </a:t>
            </a:r>
            <a:r>
              <a:rPr lang="en-US" sz="2600" dirty="0" err="1" smtClean="0"/>
              <a:t>të</a:t>
            </a:r>
            <a:r>
              <a:rPr lang="en-US" sz="2600" dirty="0" smtClean="0"/>
              <a:t> </a:t>
            </a:r>
            <a:r>
              <a:rPr lang="en-US" sz="2600" dirty="0" err="1" smtClean="0"/>
              <a:t>brendshëm</a:t>
            </a:r>
            <a:r>
              <a:rPr lang="en-US" sz="2600" dirty="0" smtClean="0"/>
              <a:t>” (</a:t>
            </a:r>
            <a:r>
              <a:rPr lang="en-US" sz="2600" i="1" dirty="0" err="1" smtClean="0"/>
              <a:t>restituito</a:t>
            </a:r>
            <a:r>
              <a:rPr lang="en-US" sz="2600" i="1" dirty="0" smtClean="0"/>
              <a:t> in </a:t>
            </a:r>
            <a:r>
              <a:rPr lang="en-US" sz="2600" i="1" dirty="0" err="1" smtClean="0"/>
              <a:t>integrum</a:t>
            </a:r>
            <a:r>
              <a:rPr lang="en-US" sz="2600" dirty="0" smtClean="0"/>
              <a:t>)/</a:t>
            </a:r>
            <a:r>
              <a:rPr lang="en-US" sz="2600" b="1" i="1" dirty="0" err="1" smtClean="0"/>
              <a:t>pala</a:t>
            </a:r>
            <a:r>
              <a:rPr lang="en-US" sz="2600" b="1" i="1" dirty="0" smtClean="0"/>
              <a:t> e </a:t>
            </a:r>
            <a:r>
              <a:rPr lang="en-US" sz="2600" b="1" i="1" dirty="0" err="1" smtClean="0"/>
              <a:t>dëmtuar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vendoset</a:t>
            </a:r>
            <a:r>
              <a:rPr lang="en-US" sz="2600" b="1" i="1" dirty="0" smtClean="0"/>
              <a:t>, </a:t>
            </a:r>
            <a:r>
              <a:rPr lang="en-US" sz="2600" b="1" i="1" dirty="0" err="1" smtClean="0"/>
              <a:t>qa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sa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është</a:t>
            </a:r>
            <a:r>
              <a:rPr lang="en-US" sz="2600" b="1" i="1" dirty="0" smtClean="0"/>
              <a:t> e </a:t>
            </a:r>
            <a:r>
              <a:rPr lang="en-US" sz="2600" b="1" i="1" dirty="0" err="1" smtClean="0"/>
              <a:t>mundur</a:t>
            </a:r>
            <a:r>
              <a:rPr lang="en-US" sz="2600" b="1" i="1" dirty="0" smtClean="0"/>
              <a:t>, </a:t>
            </a:r>
            <a:r>
              <a:rPr lang="en-US" sz="2600" b="1" i="1" dirty="0" err="1" smtClean="0"/>
              <a:t>në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të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njëjtën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situatë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në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të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cilën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ai</a:t>
            </a:r>
            <a:r>
              <a:rPr lang="en-US" sz="2600" b="1" i="1" dirty="0" smtClean="0"/>
              <a:t>/</a:t>
            </a:r>
            <a:r>
              <a:rPr lang="en-US" sz="2600" b="1" i="1" dirty="0" err="1" smtClean="0"/>
              <a:t>ajo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ishin</a:t>
            </a:r>
            <a:r>
              <a:rPr lang="en-US" sz="2600" b="1" i="1" dirty="0" smtClean="0"/>
              <a:t> para </a:t>
            </a:r>
            <a:r>
              <a:rPr lang="en-US" sz="2600" b="1" i="1" dirty="0" err="1" smtClean="0"/>
              <a:t>shkeljes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së</a:t>
            </a:r>
            <a:r>
              <a:rPr lang="en-US" sz="2600" b="1" i="1" dirty="0" smtClean="0"/>
              <a:t> </a:t>
            </a:r>
            <a:r>
              <a:rPr lang="en-US" sz="2600" b="1" i="1" dirty="0" err="1" smtClean="0"/>
              <a:t>Konventës</a:t>
            </a:r>
            <a:r>
              <a:rPr lang="en-US" sz="2600" dirty="0" smtClean="0"/>
              <a:t>  </a:t>
            </a:r>
            <a:endParaRPr lang="sq-AL" sz="2600" dirty="0"/>
          </a:p>
        </p:txBody>
      </p:sp>
    </p:spTree>
    <p:extLst>
      <p:ext uri="{BB962C8B-B14F-4D97-AF65-F5344CB8AC3E}">
        <p14:creationId xmlns:p14="http://schemas.microsoft.com/office/powerpoint/2010/main" val="16608235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609600"/>
            <a:ext cx="7772400" cy="5715000"/>
          </a:xfrm>
        </p:spPr>
        <p:txBody>
          <a:bodyPr>
            <a:noAutofit/>
          </a:bodyPr>
          <a:lstStyle/>
          <a:p>
            <a:pPr algn="just"/>
            <a:r>
              <a:rPr lang="en-US" sz="3000" b="1" dirty="0" err="1" smtClean="0"/>
              <a:t>Çështje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të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tjera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për</a:t>
            </a:r>
            <a:r>
              <a:rPr lang="en-US" sz="3000" b="1" dirty="0" smtClean="0"/>
              <a:t> </a:t>
            </a:r>
            <a:r>
              <a:rPr lang="en-US" sz="3000" b="1" dirty="0" err="1" smtClean="0"/>
              <a:t>diskutim</a:t>
            </a:r>
            <a:r>
              <a:rPr lang="en-US" sz="3000" dirty="0" smtClean="0"/>
              <a:t>:</a:t>
            </a:r>
          </a:p>
          <a:p>
            <a:pPr marL="457200" lvl="1" indent="0" algn="just">
              <a:buNone/>
            </a:pPr>
            <a:r>
              <a:rPr lang="en-US" sz="3000" dirty="0" smtClean="0"/>
              <a:t>1- Në </a:t>
            </a:r>
            <a:r>
              <a:rPr lang="en-US" sz="3000" dirty="0" err="1" smtClean="0"/>
              <a:t>rastet</a:t>
            </a:r>
            <a:r>
              <a:rPr lang="en-US" sz="3000" dirty="0" smtClean="0"/>
              <a:t> e </a:t>
            </a:r>
            <a:r>
              <a:rPr lang="en-US" sz="3000" dirty="0" err="1" smtClean="0"/>
              <a:t>shtuara</a:t>
            </a:r>
            <a:r>
              <a:rPr lang="en-US" sz="3000" dirty="0" smtClean="0"/>
              <a:t> me </a:t>
            </a:r>
            <a:r>
              <a:rPr lang="en-US" sz="3000" dirty="0" err="1" smtClean="0"/>
              <a:t>ligjin</a:t>
            </a:r>
            <a:r>
              <a:rPr lang="en-US" sz="3000" dirty="0" smtClean="0"/>
              <a:t> nr. 35/2017, </a:t>
            </a:r>
            <a:r>
              <a:rPr lang="en-US" sz="3000" dirty="0" err="1" smtClean="0"/>
              <a:t>ku</a:t>
            </a:r>
            <a:r>
              <a:rPr lang="en-US" sz="3000" dirty="0" smtClean="0"/>
              <a:t> </a:t>
            </a:r>
            <a:r>
              <a:rPr lang="en-US" sz="3000" dirty="0" err="1" smtClean="0"/>
              <a:t>duhet</a:t>
            </a:r>
            <a:r>
              <a:rPr lang="en-US" sz="3000" dirty="0" smtClean="0"/>
              <a:t> </a:t>
            </a:r>
            <a:r>
              <a:rPr lang="en-US" sz="3000" dirty="0" err="1" smtClean="0"/>
              <a:t>përqendruar</a:t>
            </a:r>
            <a:r>
              <a:rPr lang="en-US" sz="3000" dirty="0" smtClean="0"/>
              <a:t> </a:t>
            </a:r>
            <a:r>
              <a:rPr lang="en-US" sz="3000" dirty="0" err="1" smtClean="0"/>
              <a:t>faza</a:t>
            </a:r>
            <a:r>
              <a:rPr lang="en-US" sz="3000" dirty="0" smtClean="0"/>
              <a:t> e </a:t>
            </a:r>
            <a:r>
              <a:rPr lang="en-US" sz="3000" dirty="0" err="1" smtClean="0"/>
              <a:t>gjykimit</a:t>
            </a:r>
            <a:r>
              <a:rPr lang="en-US" sz="3000" dirty="0" smtClean="0"/>
              <a:t> </a:t>
            </a:r>
            <a:r>
              <a:rPr lang="en-US" sz="3000" dirty="0" err="1" smtClean="0"/>
              <a:t>rishikues</a:t>
            </a:r>
            <a:r>
              <a:rPr lang="en-US" sz="3000" dirty="0" smtClean="0"/>
              <a:t>? </a:t>
            </a:r>
          </a:p>
          <a:p>
            <a:pPr marL="457200" lvl="1" indent="0" algn="just">
              <a:buNone/>
            </a:pPr>
            <a:r>
              <a:rPr lang="en-US" sz="3000" dirty="0" smtClean="0"/>
              <a:t>2- </a:t>
            </a:r>
            <a:r>
              <a:rPr lang="en-US" sz="3000" dirty="0" err="1" smtClean="0"/>
              <a:t>Çfarë</a:t>
            </a:r>
            <a:r>
              <a:rPr lang="en-US" sz="3000" dirty="0" smtClean="0"/>
              <a:t> </a:t>
            </a:r>
            <a:r>
              <a:rPr lang="en-US" sz="3000" dirty="0" err="1" smtClean="0"/>
              <a:t>provash</a:t>
            </a:r>
            <a:r>
              <a:rPr lang="en-US" sz="3000" dirty="0" smtClean="0"/>
              <a:t> </a:t>
            </a:r>
            <a:r>
              <a:rPr lang="en-US" sz="3000" dirty="0" err="1" smtClean="0"/>
              <a:t>duhet</a:t>
            </a:r>
            <a:r>
              <a:rPr lang="en-US" sz="3000" dirty="0" smtClean="0"/>
              <a:t> </a:t>
            </a:r>
            <a:r>
              <a:rPr lang="en-US" sz="3000" dirty="0" err="1" smtClean="0"/>
              <a:t>të</a:t>
            </a:r>
            <a:r>
              <a:rPr lang="en-US" sz="3000" dirty="0" smtClean="0"/>
              <a:t> </a:t>
            </a:r>
            <a:r>
              <a:rPr lang="en-US" sz="3000" dirty="0" err="1" smtClean="0"/>
              <a:t>marrë</a:t>
            </a:r>
            <a:r>
              <a:rPr lang="en-US" sz="3000" dirty="0" smtClean="0"/>
              <a:t> </a:t>
            </a:r>
            <a:r>
              <a:rPr lang="en-US" sz="3000" dirty="0" err="1" smtClean="0"/>
              <a:t>apo</a:t>
            </a:r>
            <a:r>
              <a:rPr lang="en-US" sz="3000" dirty="0" smtClean="0"/>
              <a:t> </a:t>
            </a:r>
            <a:r>
              <a:rPr lang="en-US" sz="3000" dirty="0" err="1" smtClean="0"/>
              <a:t>të</a:t>
            </a:r>
            <a:r>
              <a:rPr lang="en-US" sz="3000" dirty="0" smtClean="0"/>
              <a:t> </a:t>
            </a:r>
            <a:r>
              <a:rPr lang="en-US" sz="3000" dirty="0" err="1" smtClean="0"/>
              <a:t>vlerësojë</a:t>
            </a:r>
            <a:r>
              <a:rPr lang="en-US" sz="3000" dirty="0" smtClean="0"/>
              <a:t> </a:t>
            </a:r>
            <a:r>
              <a:rPr lang="en-US" sz="3000" dirty="0" err="1" smtClean="0"/>
              <a:t>gjykata</a:t>
            </a:r>
            <a:r>
              <a:rPr lang="en-US" sz="3000" dirty="0" smtClean="0"/>
              <a:t>? </a:t>
            </a:r>
          </a:p>
          <a:p>
            <a:pPr marL="457200" lvl="1" indent="0" algn="just">
              <a:buNone/>
            </a:pPr>
            <a:r>
              <a:rPr lang="en-US" sz="3000" dirty="0" smtClean="0"/>
              <a:t>3- Kemi </a:t>
            </a:r>
            <a:r>
              <a:rPr lang="en-US" sz="3000" dirty="0" err="1" smtClean="0"/>
              <a:t>një</a:t>
            </a:r>
            <a:r>
              <a:rPr lang="en-US" sz="3000" dirty="0" smtClean="0"/>
              <a:t> </a:t>
            </a:r>
            <a:r>
              <a:rPr lang="en-US" sz="3000" dirty="0" err="1" smtClean="0"/>
              <a:t>rishqyrtim</a:t>
            </a:r>
            <a:r>
              <a:rPr lang="en-US" sz="3000" dirty="0" smtClean="0"/>
              <a:t> </a:t>
            </a:r>
            <a:r>
              <a:rPr lang="en-US" sz="3000" dirty="0" err="1" smtClean="0"/>
              <a:t>nga</a:t>
            </a:r>
            <a:r>
              <a:rPr lang="en-US" sz="3000" dirty="0" smtClean="0"/>
              <a:t> </a:t>
            </a:r>
            <a:r>
              <a:rPr lang="en-US" sz="3000" dirty="0" err="1" smtClean="0"/>
              <a:t>fillimi</a:t>
            </a:r>
            <a:r>
              <a:rPr lang="en-US" sz="3000" dirty="0" smtClean="0"/>
              <a:t> </a:t>
            </a:r>
            <a:r>
              <a:rPr lang="en-US" sz="3000" dirty="0" err="1" smtClean="0"/>
              <a:t>të</a:t>
            </a:r>
            <a:r>
              <a:rPr lang="en-US" sz="3000" dirty="0" smtClean="0"/>
              <a:t> </a:t>
            </a:r>
            <a:r>
              <a:rPr lang="en-US" sz="3000" dirty="0" err="1" smtClean="0"/>
              <a:t>çështjes</a:t>
            </a:r>
            <a:r>
              <a:rPr lang="en-US" sz="3000" dirty="0" smtClean="0"/>
              <a:t> </a:t>
            </a:r>
            <a:r>
              <a:rPr lang="en-US" sz="3000" dirty="0" err="1" smtClean="0"/>
              <a:t>penale</a:t>
            </a:r>
            <a:r>
              <a:rPr lang="en-US" sz="3000" dirty="0" smtClean="0"/>
              <a:t>? </a:t>
            </a:r>
          </a:p>
          <a:p>
            <a:pPr marL="457200" lvl="1" indent="0" algn="just">
              <a:buNone/>
            </a:pPr>
            <a:r>
              <a:rPr lang="en-US" sz="3000" dirty="0" smtClean="0"/>
              <a:t>4- </a:t>
            </a:r>
            <a:r>
              <a:rPr lang="en-US" sz="3000" dirty="0" err="1" smtClean="0"/>
              <a:t>Çfarë</a:t>
            </a:r>
            <a:r>
              <a:rPr lang="en-US" sz="3000" dirty="0" smtClean="0"/>
              <a:t> </a:t>
            </a:r>
            <a:r>
              <a:rPr lang="en-US" sz="3000" dirty="0" err="1" smtClean="0"/>
              <a:t>statusi</a:t>
            </a:r>
            <a:r>
              <a:rPr lang="en-US" sz="3000" dirty="0" smtClean="0"/>
              <a:t> procedural </a:t>
            </a:r>
            <a:r>
              <a:rPr lang="en-US" sz="3000" dirty="0" err="1" smtClean="0"/>
              <a:t>ka</a:t>
            </a:r>
            <a:r>
              <a:rPr lang="en-US" sz="3000" dirty="0" smtClean="0"/>
              <a:t> </a:t>
            </a:r>
            <a:r>
              <a:rPr lang="en-US" sz="3000" dirty="0" err="1" smtClean="0"/>
              <a:t>kërkuesi</a:t>
            </a:r>
            <a:r>
              <a:rPr lang="en-US" sz="3000" dirty="0" smtClean="0"/>
              <a:t>/</a:t>
            </a:r>
            <a:r>
              <a:rPr lang="en-US" sz="3000" dirty="0" err="1" smtClean="0"/>
              <a:t>i</a:t>
            </a:r>
            <a:r>
              <a:rPr lang="en-US" sz="3000" dirty="0" smtClean="0"/>
              <a:t> ekstraduarit/I </a:t>
            </a:r>
            <a:r>
              <a:rPr lang="en-US" sz="3000" dirty="0" err="1" smtClean="0"/>
              <a:t>dënuari</a:t>
            </a:r>
            <a:r>
              <a:rPr lang="en-US" sz="3000" dirty="0" smtClean="0"/>
              <a:t> në </a:t>
            </a:r>
            <a:r>
              <a:rPr lang="en-US" sz="3000" dirty="0" err="1" smtClean="0"/>
              <a:t>mungesë</a:t>
            </a:r>
            <a:r>
              <a:rPr lang="en-US" sz="3000" dirty="0" smtClean="0"/>
              <a:t>, në </a:t>
            </a:r>
            <a:r>
              <a:rPr lang="en-US" sz="3000" dirty="0" err="1" smtClean="0"/>
              <a:t>rastin</a:t>
            </a:r>
            <a:r>
              <a:rPr lang="en-US" sz="3000" dirty="0" smtClean="0"/>
              <a:t> </a:t>
            </a:r>
            <a:r>
              <a:rPr lang="en-US" sz="3000" dirty="0" err="1" smtClean="0"/>
              <a:t>konkret</a:t>
            </a:r>
            <a:r>
              <a:rPr lang="en-US" sz="30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7676700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567</TotalTime>
  <Words>2515</Words>
  <Application>Microsoft Office PowerPoint</Application>
  <PresentationFormat>On-screen Show (4:3)</PresentationFormat>
  <Paragraphs>102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Arial Narrow</vt:lpstr>
      <vt:lpstr>Bookman Old Style</vt:lpstr>
      <vt:lpstr>Calibri</vt:lpstr>
      <vt:lpstr>Trebuchet MS</vt:lpstr>
      <vt:lpstr>Wingdings</vt:lpstr>
      <vt:lpstr>Wingdings 2</vt:lpstr>
      <vt:lpstr>Wingdings 3</vt:lpstr>
      <vt:lpstr>Facet</vt:lpstr>
      <vt:lpstr>RISHIKIMI </vt:lpstr>
      <vt:lpstr>Rishikimi si mjet i jashtëzakonshëm ankimi</vt:lpstr>
      <vt:lpstr>PowerPoint Presentation</vt:lpstr>
      <vt:lpstr>Rastet e rishikimit</vt:lpstr>
      <vt:lpstr>PowerPoint Presentation</vt:lpstr>
      <vt:lpstr>Germa ‘c’ - …Provat e reja…</vt:lpstr>
      <vt:lpstr>PowerPoint Presentation</vt:lpstr>
      <vt:lpstr>Vendimi Unifikues 6/2002</vt:lpstr>
      <vt:lpstr>Vendimi Unifikues 6/2002</vt:lpstr>
      <vt:lpstr>Vendimi Unifikues 6/2002</vt:lpstr>
      <vt:lpstr>Germa ‘ç’ e nenit 450</vt:lpstr>
      <vt:lpstr>Shtuar me ligjin nr. 35/2017 – shkronjat d/dh/e</vt:lpstr>
      <vt:lpstr>PowerPoint Presentation</vt:lpstr>
      <vt:lpstr>PowerPoint Presentation</vt:lpstr>
      <vt:lpstr>PowerPoint Presentation</vt:lpstr>
      <vt:lpstr>PowerPoint Presentation</vt:lpstr>
      <vt:lpstr>        Rishikimi, sipas Ligjit “Për Marrëdhëniet Juridiksionale me Autoritetet e Huaja në Çështjet Penale”</vt:lpstr>
      <vt:lpstr>Rishikimi dhe gjykimi në mungesë</vt:lpstr>
      <vt:lpstr>PowerPoint Presentation</vt:lpstr>
      <vt:lpstr>Jurisprudenca e GJEDNJ dhe ndikimi në institutin e ‘gjykimit në mungesë</vt:lpstr>
      <vt:lpstr>PowerPoint Presentation</vt:lpstr>
      <vt:lpstr>PowerPoint Presentation</vt:lpstr>
      <vt:lpstr>Fazat e rishikimit</vt:lpstr>
      <vt:lpstr>PowerPoint Presentation</vt:lpstr>
      <vt:lpstr>Vendimi unifikues nr. 3/2013</vt:lpstr>
      <vt:lpstr>Vijon, vendimi unifikues nr.3/2013</vt:lpstr>
      <vt:lpstr>PowerPoint Presentation</vt:lpstr>
      <vt:lpstr>Diskutime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RISHIKIMI </dc:title>
  <dc:creator>ALBANA</dc:creator>
  <cp:lastModifiedBy>User</cp:lastModifiedBy>
  <cp:revision>59</cp:revision>
  <dcterms:created xsi:type="dcterms:W3CDTF">2006-08-16T00:00:00Z</dcterms:created>
  <dcterms:modified xsi:type="dcterms:W3CDTF">2023-05-27T22:37:04Z</dcterms:modified>
</cp:coreProperties>
</file>