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1" r:id="rId1"/>
  </p:sldMasterIdLst>
  <p:notesMasterIdLst>
    <p:notesMasterId r:id="rId18"/>
  </p:notesMasterIdLst>
  <p:handoutMasterIdLst>
    <p:handoutMasterId r:id="rId19"/>
  </p:handoutMasterIdLst>
  <p:sldIdLst>
    <p:sldId id="282" r:id="rId2"/>
    <p:sldId id="283" r:id="rId3"/>
    <p:sldId id="284" r:id="rId4"/>
    <p:sldId id="296" r:id="rId5"/>
    <p:sldId id="285" r:id="rId6"/>
    <p:sldId id="286" r:id="rId7"/>
    <p:sldId id="297" r:id="rId8"/>
    <p:sldId id="287" r:id="rId9"/>
    <p:sldId id="288" r:id="rId10"/>
    <p:sldId id="289" r:id="rId11"/>
    <p:sldId id="290" r:id="rId12"/>
    <p:sldId id="292" r:id="rId13"/>
    <p:sldId id="291" r:id="rId14"/>
    <p:sldId id="293" r:id="rId15"/>
    <p:sldId id="294" r:id="rId16"/>
    <p:sldId id="295" r:id="rId17"/>
  </p:sldIdLst>
  <p:sldSz cx="9144000" cy="5715000" type="screen16x10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Objects="1" showGuides="1">
      <p:cViewPr varScale="1">
        <p:scale>
          <a:sx n="82" d="100"/>
          <a:sy n="82" d="100"/>
        </p:scale>
        <p:origin x="96" y="96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sq-AL"/>
              <a:t>&lt;Emërtimi i aktivitetit&gt;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sq-AL"/>
              <a:t>01.08.2011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sq-AL"/>
              <a:t>&lt;Emri&gt;, Ministria e Drejtësisë Nordrhein-Westfalen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A9E90DA-9160-4B0F-A77B-6BF92D778298}" type="slidenum">
              <a:rPr lang="de-DE"/>
              <a:pPr>
                <a:defRPr/>
              </a:pPr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0837449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sq-AL"/>
              <a:t>&lt;Emërtimi i aktivitetit&gt;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sq-AL"/>
              <a:t>01.08.2011</a:t>
            </a:r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sq-AL"/>
              <a:t>&lt;Emri&gt;, Ministria e Drejtësisë Nordrhein-Westfalen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87A3D85-A3D5-42C5-804D-2070A38D77D6}" type="slidenum">
              <a:rPr lang="de-DE"/>
              <a:pPr>
                <a:defRPr/>
              </a:pPr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49040691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16388" name="Fußzeilenplatzhalt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q-AL"/>
              <a:t>VPOLG Schmitz-Justen 2019</a:t>
            </a:r>
          </a:p>
        </p:txBody>
      </p:sp>
      <p:sp>
        <p:nvSpPr>
          <p:cNvPr id="16389" name="Foliennummernplatzhalt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1E1EA9-A7BA-49EE-83BF-A8CC252FA2AB}" type="slidenum">
              <a:rPr lang="de-DE" altLang="de-DE" smtClean="0"/>
              <a:pPr/>
              <a:t>1</a:t>
            </a:fld>
            <a:endParaRPr lang="sq-AL" altLang="de-DE"/>
          </a:p>
        </p:txBody>
      </p:sp>
    </p:spTree>
    <p:extLst>
      <p:ext uri="{BB962C8B-B14F-4D97-AF65-F5344CB8AC3E}">
        <p14:creationId xmlns:p14="http://schemas.microsoft.com/office/powerpoint/2010/main" val="4121155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18436" name="Fußzeilenplatzhalter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q-AL"/>
              <a:t>VPOLG Schmitz-Justen 2019</a:t>
            </a:r>
          </a:p>
        </p:txBody>
      </p:sp>
      <p:sp>
        <p:nvSpPr>
          <p:cNvPr id="18437" name="Foliennummernplatzhalt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16BADE-D437-41CC-8141-83E6B4A64E1A}" type="slidenum">
              <a:rPr lang="de-DE" altLang="de-DE" smtClean="0"/>
              <a:pPr/>
              <a:t>2</a:t>
            </a:fld>
            <a:endParaRPr lang="sq-AL" altLang="de-DE"/>
          </a:p>
        </p:txBody>
      </p:sp>
    </p:spTree>
    <p:extLst>
      <p:ext uri="{BB962C8B-B14F-4D97-AF65-F5344CB8AC3E}">
        <p14:creationId xmlns:p14="http://schemas.microsoft.com/office/powerpoint/2010/main" val="4178380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26628" name="Fußzeilenplatzhalt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sq-AL"/>
              <a:t>VPOLG Schmitz-Justen 2019</a:t>
            </a:r>
          </a:p>
        </p:txBody>
      </p:sp>
      <p:sp>
        <p:nvSpPr>
          <p:cNvPr id="26629" name="Foliennummernplatzhalter 6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92DB3AE-77D5-4875-B1D8-2CBE25986261}" type="slidenum">
              <a:rPr lang="de-DE" altLang="de-DE" smtClean="0"/>
              <a:pPr>
                <a:spcBef>
                  <a:spcPct val="0"/>
                </a:spcBef>
              </a:pPr>
              <a:t>11</a:t>
            </a:fld>
            <a:endParaRPr lang="sq-AL" altLang="de-DE"/>
          </a:p>
        </p:txBody>
      </p:sp>
    </p:spTree>
    <p:extLst>
      <p:ext uri="{BB962C8B-B14F-4D97-AF65-F5344CB8AC3E}">
        <p14:creationId xmlns:p14="http://schemas.microsoft.com/office/powerpoint/2010/main" val="1311930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28676" name="Fußzeilenplatzhalter 3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q-AL"/>
              <a:t>VPOLG Schmitz-Justen 2019</a:t>
            </a:r>
          </a:p>
        </p:txBody>
      </p:sp>
      <p:sp>
        <p:nvSpPr>
          <p:cNvPr id="28677" name="Foliennummernplatzhalt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429FA8-CFCE-47F3-95FC-0DC343295474}" type="slidenum">
              <a:rPr lang="de-DE" altLang="de-DE" smtClean="0"/>
              <a:pPr/>
              <a:t>13</a:t>
            </a:fld>
            <a:endParaRPr lang="sq-AL" altLang="de-DE"/>
          </a:p>
        </p:txBody>
      </p:sp>
    </p:spTree>
    <p:extLst>
      <p:ext uri="{BB962C8B-B14F-4D97-AF65-F5344CB8AC3E}">
        <p14:creationId xmlns:p14="http://schemas.microsoft.com/office/powerpoint/2010/main" val="3974561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Justiz\IT-Integration\150-8.21 - JOL\Grafiken_Bilder\Bearbeitungsformate\NRW-Design\justiz-online_bl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5113"/>
            <a:ext cx="167005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uppieren 6"/>
          <p:cNvGrpSpPr>
            <a:grpSpLocks/>
          </p:cNvGrpSpPr>
          <p:nvPr/>
        </p:nvGrpSpPr>
        <p:grpSpPr bwMode="auto">
          <a:xfrm>
            <a:off x="6985000" y="334963"/>
            <a:ext cx="1619250" cy="433387"/>
            <a:chOff x="6984922" y="334963"/>
            <a:chExt cx="1619328" cy="433387"/>
          </a:xfrm>
        </p:grpSpPr>
        <p:sp>
          <p:nvSpPr>
            <p:cNvPr id="5" name="Text Box 16"/>
            <p:cNvSpPr txBox="1">
              <a:spLocks noChangeArrowheads="1"/>
            </p:cNvSpPr>
            <p:nvPr/>
          </p:nvSpPr>
          <p:spPr bwMode="auto">
            <a:xfrm>
              <a:off x="6984922" y="334963"/>
              <a:ext cx="1004936" cy="25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sq-AL" sz="750" b="1" dirty="0"/>
                <a:t>Drejtësia e Landit Nordrhein-Westfalen</a:t>
              </a:r>
            </a:p>
          </p:txBody>
        </p:sp>
        <p:pic>
          <p:nvPicPr>
            <p:cNvPr id="6" name="Picture 20" descr="20070727_Grafik_NRW_Wappen_CMYK_2007_ppt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990005" y="334963"/>
              <a:ext cx="614245" cy="433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2977886"/>
            <a:ext cx="8064500" cy="984885"/>
          </a:xfrm>
        </p:spPr>
        <p:txBody>
          <a:bodyPr>
            <a:spAutoFit/>
          </a:bodyPr>
          <a:lstStyle>
            <a:lvl1pPr>
              <a:defRPr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spcBef>
                <a:spcPts val="500"/>
              </a:spcBef>
              <a:buClrTx/>
              <a:defRPr>
                <a:solidFill>
                  <a:schemeClr val="tx1"/>
                </a:solidFill>
              </a:defRPr>
            </a:lvl3pPr>
            <a:lvl4pPr>
              <a:spcBef>
                <a:spcPts val="400"/>
              </a:spcBef>
              <a:buClrTx/>
              <a:defRPr sz="1600">
                <a:solidFill>
                  <a:schemeClr val="tx1"/>
                </a:solidFill>
              </a:defRPr>
            </a:lvl4pPr>
            <a:lvl5pPr>
              <a:spcBef>
                <a:spcPts val="400"/>
              </a:spcBef>
              <a:buClrTx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smtClean="0"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ABE62-FCCE-4AC1-B401-162B86728B5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/>
          <a:lstStyle>
            <a:lvl1pPr algn="l">
              <a:defRPr sz="3200" b="1" cap="all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33955-099A-4348-BC6E-1AE08D34F61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750" y="1297782"/>
            <a:ext cx="4032250" cy="3959489"/>
          </a:xfrm>
        </p:spPr>
        <p:txBody>
          <a:bodyPr/>
          <a:lstStyle>
            <a:lvl1pPr>
              <a:buClrTx/>
              <a:defRPr sz="2400"/>
            </a:lvl1pPr>
            <a:lvl2pPr>
              <a:buClrTx/>
              <a:defRPr sz="2000"/>
            </a:lvl2pPr>
            <a:lvl3pPr>
              <a:buClrTx/>
              <a:defRPr sz="1800"/>
            </a:lvl3pPr>
            <a:lvl4pPr>
              <a:buClrTx/>
              <a:defRPr sz="1600"/>
            </a:lvl4pPr>
            <a:lvl5pPr>
              <a:buClrTx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0" y="1297782"/>
            <a:ext cx="4032250" cy="3959489"/>
          </a:xfrm>
        </p:spPr>
        <p:txBody>
          <a:bodyPr/>
          <a:lstStyle>
            <a:lvl1pPr>
              <a:buClrTx/>
              <a:defRPr sz="2400"/>
            </a:lvl1pPr>
            <a:lvl2pPr>
              <a:buClrTx/>
              <a:defRPr sz="2000"/>
            </a:lvl2pPr>
            <a:lvl3pPr>
              <a:buClrTx/>
              <a:defRPr sz="1800"/>
            </a:lvl3pPr>
            <a:lvl4pPr>
              <a:buClrTx/>
              <a:defRPr sz="1600"/>
            </a:lvl4pPr>
            <a:lvl5pPr>
              <a:buClrTx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b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9BFB6-1AC3-47BE-BC6D-3AA6141670E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0000" y="1297782"/>
            <a:ext cx="4032000" cy="5146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0000" y="1812396"/>
            <a:ext cx="4032000" cy="34488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000" y="1297782"/>
            <a:ext cx="4032000" cy="5146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572000" y="1812396"/>
            <a:ext cx="4032000" cy="34488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dirty="0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50070-9112-402F-B5E9-A43C48D1F6F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1297782"/>
            <a:ext cx="8064500" cy="1980000"/>
          </a:xfr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spcBef>
                <a:spcPts val="500"/>
              </a:spcBef>
              <a:buClrTx/>
              <a:defRPr/>
            </a:lvl3pPr>
            <a:lvl4pPr>
              <a:spcBef>
                <a:spcPts val="400"/>
              </a:spcBef>
              <a:buClrTx/>
              <a:defRPr sz="1600"/>
            </a:lvl4pPr>
            <a:lvl5pPr>
              <a:spcBef>
                <a:spcPts val="400"/>
              </a:spcBef>
              <a:buClrTx/>
              <a:defRPr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idx="12"/>
          </p:nvPr>
        </p:nvSpPr>
        <p:spPr>
          <a:xfrm>
            <a:off x="539750" y="3277782"/>
            <a:ext cx="8064500" cy="1980000"/>
          </a:xfr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spcBef>
                <a:spcPts val="500"/>
              </a:spcBef>
              <a:buClrTx/>
              <a:defRPr/>
            </a:lvl3pPr>
            <a:lvl4pPr>
              <a:spcBef>
                <a:spcPts val="400"/>
              </a:spcBef>
              <a:buClrTx/>
              <a:defRPr sz="1600"/>
            </a:lvl4pPr>
            <a:lvl5pPr>
              <a:spcBef>
                <a:spcPts val="400"/>
              </a:spcBef>
              <a:buClrTx/>
              <a:defRPr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b="0" dirty="0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A53DD-9CA3-4DA2-A6CB-3617DFC9CCC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D9C9A-A7F9-4C40-973F-64AFF6DF5BE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b="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1C0B8-664F-47CC-8D36-75004ED479C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2" y="636000"/>
            <a:ext cx="3008313" cy="663000"/>
          </a:xfrm>
        </p:spPr>
        <p:txBody>
          <a:bodyPr anchor="ctr"/>
          <a:lstStyle>
            <a:lvl1pPr algn="l">
              <a:defRPr sz="2400" b="1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48315" y="1062278"/>
            <a:ext cx="5062287" cy="41966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40002" y="1299000"/>
            <a:ext cx="3008313" cy="39599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ED524-5042-44EF-9132-8799A4141FA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0" y="4378875"/>
            <a:ext cx="7245144" cy="456412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40000" y="697149"/>
            <a:ext cx="7245144" cy="368172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40000" y="4835288"/>
            <a:ext cx="7245144" cy="4259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D05DB-506B-42CC-AED2-938FA405156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9750" y="1297782"/>
            <a:ext cx="8064500" cy="3959489"/>
          </a:xfrm>
        </p:spPr>
        <p:txBody>
          <a:bodyPr vert="eaVert"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b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66062-594F-45F4-9989-AF36B016F11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43702" y="1066277"/>
            <a:ext cx="2057400" cy="4188349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40000" y="1066277"/>
            <a:ext cx="6003702" cy="4188349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EF6F1-2D21-47A4-8AD1-866CAC27F4D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1057275"/>
            <a:ext cx="9144000" cy="4200525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50000">
                <a:schemeClr val="bg1"/>
              </a:gs>
            </a:gsLst>
            <a:lin ang="5400000" scaled="1"/>
            <a:tileRect/>
          </a:gradFill>
          <a:ln w="25400" cmpd="dbl">
            <a:noFill/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>
              <a:cs typeface="+mn-cs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9750" y="635000"/>
            <a:ext cx="7246938" cy="66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298575"/>
            <a:ext cx="8064500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00113" y="5378450"/>
            <a:ext cx="3671887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 b="0">
                <a:cs typeface="+mn-cs"/>
              </a:defRPr>
            </a:lvl1pPr>
          </a:lstStyle>
          <a:p>
            <a:pPr>
              <a:defRPr/>
            </a:pPr>
            <a:r>
              <a:rPr lang="de-DE"/>
              <a:t>VPOLG Schmitz-Justen 2023</a:t>
            </a:r>
            <a:endParaRPr lang="de-DE" dirty="0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5378450"/>
            <a:ext cx="288925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cs typeface="+mn-cs"/>
              </a:defRPr>
            </a:lvl1pPr>
          </a:lstStyle>
          <a:p>
            <a:pPr>
              <a:defRPr/>
            </a:pPr>
            <a:fld id="{58B82713-8EBF-4A5D-9C86-BE3FB213D9E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grpSp>
        <p:nvGrpSpPr>
          <p:cNvPr id="2" name="Gruppieren 10"/>
          <p:cNvGrpSpPr>
            <a:grpSpLocks/>
          </p:cNvGrpSpPr>
          <p:nvPr/>
        </p:nvGrpSpPr>
        <p:grpSpPr bwMode="auto">
          <a:xfrm>
            <a:off x="6985000" y="334963"/>
            <a:ext cx="1619250" cy="433387"/>
            <a:chOff x="6984922" y="334963"/>
            <a:chExt cx="1619328" cy="433387"/>
          </a:xfrm>
        </p:grpSpPr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6984922" y="334963"/>
              <a:ext cx="1004936" cy="257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sq-AL" sz="750" b="1" dirty="0"/>
                <a:t>Drejtësia e Landit Nordrhein-Westfalen</a:t>
              </a:r>
            </a:p>
          </p:txBody>
        </p:sp>
        <p:pic>
          <p:nvPicPr>
            <p:cNvPr id="1034" name="Picture 20" descr="20070727_Grafik_NRW_Wappen_CMYK_2007_ppt1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990005" y="334963"/>
              <a:ext cx="614245" cy="433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" name="Picture 3" descr="C:\Justiz\IT-Integration\150-8.21 - JOL\Grafiken_Bilder\Bearbeitungsformate\NRW-Design\justiz-online_blau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351713" y="5257800"/>
            <a:ext cx="12525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17" r:id="rId3"/>
    <p:sldLayoutId id="2147483824" r:id="rId4"/>
    <p:sldLayoutId id="2147483818" r:id="rId5"/>
    <p:sldLayoutId id="2147483825" r:id="rId6"/>
    <p:sldLayoutId id="2147483826" r:id="rId7"/>
    <p:sldLayoutId id="2147483827" r:id="rId8"/>
    <p:sldLayoutId id="2147483819" r:id="rId9"/>
    <p:sldLayoutId id="2147483820" r:id="rId10"/>
    <p:sldLayoutId id="2147483828" r:id="rId11"/>
    <p:sldLayoutId id="2147483821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ts val="500"/>
        </a:spcBef>
        <a:spcAft>
          <a:spcPct val="0"/>
        </a:spcAft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ts val="4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ts val="4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ndwirtschaftskammer.de/landwirtschaft/sachverstaendige/index.htm" TargetMode="External"/><Relationship Id="rId3" Type="http://schemas.openxmlformats.org/officeDocument/2006/relationships/hyperlink" Target="http://svv.ihk.de/content/home/home.ihk" TargetMode="External"/><Relationship Id="rId7" Type="http://schemas.openxmlformats.org/officeDocument/2006/relationships/hyperlink" Target="https://www.ikbaunrw.de/kammer/service/ingenieursuche/" TargetMode="External"/><Relationship Id="rId2" Type="http://schemas.openxmlformats.org/officeDocument/2006/relationships/hyperlink" Target="http://lv.justiz.nrw.de/Adressen_Links/sv/datenbanken_links/index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knw.de/mitglieder/sachverstaendige/oeffentl-best-u-vereidigte-sachv/" TargetMode="External"/><Relationship Id="rId5" Type="http://schemas.openxmlformats.org/officeDocument/2006/relationships/hyperlink" Target="https://www.wpk.de/register/" TargetMode="External"/><Relationship Id="rId4" Type="http://schemas.openxmlformats.org/officeDocument/2006/relationships/hyperlink" Target="https://www.svd-handwerk.de/suche.php" TargetMode="External"/><Relationship Id="rId9" Type="http://schemas.openxmlformats.org/officeDocument/2006/relationships/hyperlink" Target="https://www.bvs-ev.de/svz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211792" y="2977886"/>
            <a:ext cx="6720417" cy="1708160"/>
          </a:xfrm>
        </p:spPr>
        <p:txBody>
          <a:bodyPr/>
          <a:lstStyle/>
          <a:p>
            <a:pPr algn="ctr" eaLnBrk="1" hangingPunct="1"/>
            <a:br/>
            <a:r>
              <a:rPr lang="sq-AL"/>
              <a:t>Eksperti në procesin civil gjerman?</a:t>
            </a:r>
            <a:br/>
            <a:endParaRPr lang="sq-AL" altLang="de-DE" sz="1500" dirty="0"/>
          </a:p>
        </p:txBody>
      </p:sp>
      <p:pic>
        <p:nvPicPr>
          <p:cNvPr id="15363" name="Picture 4" descr="ppt-klein_innen_klassis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57011"/>
            <a:ext cx="7620000" cy="1797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31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q-AL" altLang="de-DE" sz="2000"/>
              <a:t>Eksperti - ndihmësi i gjyqtarit?</a:t>
            </a:r>
          </a:p>
        </p:txBody>
      </p:sp>
      <p:sp>
        <p:nvSpPr>
          <p:cNvPr id="17411" name="Inhaltsplatzhalter 2"/>
          <p:cNvSpPr>
            <a:spLocks noGrp="1"/>
          </p:cNvSpPr>
          <p:nvPr>
            <p:ph idx="1"/>
          </p:nvPr>
        </p:nvSpPr>
        <p:spPr>
          <a:xfrm>
            <a:off x="323528" y="1298575"/>
            <a:ext cx="8568952" cy="39592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sq-AL" altLang="de-DE" b="1" dirty="0"/>
              <a:t>‘Kushdo që është gjyqtar e di se sa të domosdoshëm janë këta njerëz’</a:t>
            </a:r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sq-AL" altLang="de-DE" sz="2000" dirty="0"/>
              <a:t>(Gjyqtar në gjykatën administrative Günter Dürig)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sq-AL" altLang="de-DE" sz="2000" b="1" dirty="0"/>
              <a:t>‘Si profan kam rënë tërësisht në varësi të ekspertëve, pasi unë nuk mund të provoj vetë, nëse dikush më mashtron’ </a:t>
            </a:r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sq-AL" altLang="de-DE" sz="2000" dirty="0"/>
              <a:t>(Ministri Federal Hans-Dietrich Genscher)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sq-AL" altLang="de-DE" sz="2000" b="1" dirty="0"/>
              <a:t> ‘Koncepti i një ndarjeje të pastër pune ndërmjet primarit dhe ndihmësit ka natyrshëm elemente të një vetëmashtrimi të bindur nga ana e gjyqtarit’ </a:t>
            </a:r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sq-AL" altLang="de-DE" sz="2000" dirty="0"/>
              <a:t>(Kryetar i Gjykatës Administrative Federale Horst Sendler)</a:t>
            </a:r>
          </a:p>
        </p:txBody>
      </p:sp>
      <p:sp>
        <p:nvSpPr>
          <p:cNvPr id="17412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17413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E041B3-6F5F-423D-91A6-4C99FE406A35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499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/>
              <a:t>Si mund të bëhesh ekspert?</a:t>
            </a:r>
          </a:p>
        </p:txBody>
      </p:sp>
      <p:sp>
        <p:nvSpPr>
          <p:cNvPr id="1945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q-AL" altLang="de-DE" sz="2000" dirty="0"/>
              <a:t>Përcaktimi ‘ekspert’ nuk është përcaktim profesional i mbrojtur</a:t>
            </a:r>
          </a:p>
          <a:p>
            <a:endParaRPr lang="sq-AL" altLang="de-DE" sz="2000" dirty="0"/>
          </a:p>
          <a:p>
            <a:endParaRPr lang="sq-AL" altLang="de-DE" sz="2000" dirty="0"/>
          </a:p>
        </p:txBody>
      </p:sp>
      <p:sp>
        <p:nvSpPr>
          <p:cNvPr id="1946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1946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132BD22-7F2E-482E-A5EA-13116313BCDF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sq-AL" altLang="de-DE" sz="667">
              <a:solidFill>
                <a:schemeClr val="tx1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975900"/>
            <a:ext cx="5715000" cy="296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92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/>
              <a:t>Si mund ta gjejë gjyqtari një ekspert?</a:t>
            </a:r>
            <a:endParaRPr lang="sq-AL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q-AL" altLang="de-DE" sz="2000" dirty="0"/>
          </a:p>
          <a:p>
            <a:r>
              <a:rPr lang="sq-AL" altLang="de-DE" sz="2000" dirty="0"/>
              <a:t>Në të gjithë federatën ka rreth 17 000 ekspertë të përfshirë në lista të ndryshme në dispozicion të gjykatave, organeve dhe qytetarëve.</a:t>
            </a:r>
          </a:p>
          <a:p>
            <a:r>
              <a:rPr lang="sq-AL" altLang="de-DE" sz="2000" dirty="0"/>
              <a:t>Lista ekspertësh administrohen nga: </a:t>
            </a:r>
          </a:p>
          <a:p>
            <a:pPr lvl="2"/>
            <a:r>
              <a:rPr lang="sq-AL" altLang="de-DE" sz="1667" dirty="0"/>
              <a:t>Dhoma e Mjekëve</a:t>
            </a:r>
          </a:p>
          <a:p>
            <a:pPr lvl="2"/>
            <a:r>
              <a:rPr lang="sq-AL" altLang="de-DE" sz="1667" dirty="0"/>
              <a:t>Dhomat e Industrisë dhe Tregtisë</a:t>
            </a:r>
          </a:p>
          <a:p>
            <a:pPr lvl="2"/>
            <a:r>
              <a:rPr lang="sq-AL" altLang="de-DE" sz="1667" dirty="0"/>
              <a:t>Dhomat e Artizanëve</a:t>
            </a:r>
          </a:p>
          <a:p>
            <a:pPr lvl="2"/>
            <a:r>
              <a:rPr lang="sq-AL" altLang="de-DE" sz="1667" dirty="0"/>
              <a:t>Dhomat e Inxhinierëve</a:t>
            </a:r>
          </a:p>
          <a:p>
            <a:pPr lvl="2"/>
            <a:r>
              <a:rPr lang="sq-AL" altLang="de-DE" sz="1667" dirty="0"/>
              <a:t>Dhomat e arkitektëve</a:t>
            </a:r>
          </a:p>
          <a:p>
            <a:pPr lvl="2"/>
            <a:r>
              <a:rPr lang="sq-AL" altLang="de-DE" sz="1667" dirty="0"/>
              <a:t>Organizatat private të ekspertëve</a:t>
            </a:r>
          </a:p>
          <a:p>
            <a:pPr lvl="2"/>
            <a:r>
              <a:rPr lang="sq-AL" altLang="de-DE" sz="1667" dirty="0"/>
              <a:t>Gjykatat e apelit për interpretë dhe përkthyes</a:t>
            </a:r>
          </a:p>
          <a:p>
            <a:endParaRPr lang="sq-AL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q-AL"/>
              <a:t>VPOLG Schmitz-Justen 2023</a:t>
            </a:r>
            <a:endParaRPr lang="sq-AL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3ABE62-FCCE-4AC1-B401-162B86728B5A}" type="slidenum">
              <a:rPr lang="de-DE" smtClean="0"/>
              <a:pPr>
                <a:defRPr/>
              </a:pPr>
              <a:t>4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84107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altLang="de-DE" sz="2000"/>
              <a:t>Emërimi publik si ekspert</a:t>
            </a:r>
          </a:p>
        </p:txBody>
      </p:sp>
      <p:sp>
        <p:nvSpPr>
          <p:cNvPr id="2048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q-AL" altLang="de-DE" dirty="0"/>
          </a:p>
          <a:p>
            <a:r>
              <a:rPr lang="sq-AL" altLang="de-DE" sz="1667" dirty="0"/>
              <a:t>Emërimi dhe betimi publik nga një korporatë emërimi (dhoma e arkitektëve, artizanëve, industrisë dhe tregtisë, inxhinierisë ose bujqërve) është njohja publike dhe ligjore e një kualifikimi mbi mesatar dhe serioziteti të ekspertit (Neni 404 par 3 i KPC)</a:t>
            </a:r>
            <a:r>
              <a:rPr lang="sq-AL"/>
              <a:t> </a:t>
            </a:r>
          </a:p>
          <a:p>
            <a:endParaRPr lang="sq-AL" altLang="de-DE" dirty="0"/>
          </a:p>
          <a:p>
            <a:r>
              <a:rPr lang="sq-AL" altLang="de-DE" sz="1667" dirty="0"/>
              <a:t>Për pranimin në lista verifikohet përshtatshmëria personale dhe profesionale e kandidatit.</a:t>
            </a:r>
          </a:p>
          <a:p>
            <a:endParaRPr lang="sq-AL" altLang="de-DE" sz="1667" dirty="0"/>
          </a:p>
          <a:p>
            <a:r>
              <a:rPr lang="sq-AL" altLang="de-DE" sz="1667" dirty="0"/>
              <a:t> Emërimi publik bëhet për një sferë të caktuar dhe të kufizuar qartazi. </a:t>
            </a:r>
          </a:p>
        </p:txBody>
      </p:sp>
      <p:sp>
        <p:nvSpPr>
          <p:cNvPr id="20484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20485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8DBB91-E4A1-42A2-862A-D51EE2E9D70C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sq-AL" altLang="de-DE" sz="667">
              <a:solidFill>
                <a:schemeClr val="tx1"/>
              </a:solidFill>
            </a:endParaRPr>
          </a:p>
        </p:txBody>
      </p:sp>
      <p:sp>
        <p:nvSpPr>
          <p:cNvPr id="20486" name="Rechteck 5"/>
          <p:cNvSpPr>
            <a:spLocks noChangeArrowheads="1"/>
          </p:cNvSpPr>
          <p:nvPr/>
        </p:nvSpPr>
        <p:spPr bwMode="auto">
          <a:xfrm>
            <a:off x="2667000" y="2229115"/>
            <a:ext cx="3810000" cy="8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800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036"/>
              </a:buClr>
              <a:buChar char="–"/>
              <a:defRPr sz="2600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036"/>
              </a:buClr>
              <a:buChar char="•"/>
              <a:defRPr sz="24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sq-AL" altLang="de-DE" sz="2333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sq-AL"/>
              <a:t> </a:t>
            </a:r>
            <a:endParaRPr lang="sq-AL" altLang="de-DE" sz="15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512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 altLang="de-DE" sz="2000"/>
              <a:t>Si mund ta gjejë gjyqtari një ekspert?</a:t>
            </a:r>
          </a:p>
        </p:txBody>
      </p:sp>
      <p:sp>
        <p:nvSpPr>
          <p:cNvPr id="2150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q-AL" altLang="de-DE" sz="1500" dirty="0">
              <a:solidFill>
                <a:srgbClr val="00B050"/>
              </a:solidFill>
            </a:endParaRPr>
          </a:p>
          <a:p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>
                <a:solidFill>
                  <a:srgbClr val="00B050"/>
                </a:solidFill>
                <a:hlinkClick r:id="rId2"/>
              </a:rPr>
              <a:t>http://lv.justiz.nrw.de/Adressen_Links/sv/datenbanken_links/index.php</a:t>
            </a:r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>
                <a:solidFill>
                  <a:srgbClr val="00B050"/>
                </a:solidFill>
                <a:hlinkClick r:id="rId2"/>
              </a:rPr>
              <a:t>https://www.aekno.de/patienten/aerztliche-gutachter</a:t>
            </a:r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>
                <a:solidFill>
                  <a:srgbClr val="00B050"/>
                </a:solidFill>
                <a:hlinkClick r:id="rId3"/>
              </a:rPr>
              <a:t>http://svv.ihk.de/content/home/home.ihk</a:t>
            </a:r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>
                <a:solidFill>
                  <a:srgbClr val="00B050"/>
                </a:solidFill>
                <a:hlinkClick r:id="rId4"/>
              </a:rPr>
              <a:t>https://www.svd-handwerk.de/suche.php</a:t>
            </a:r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>
                <a:solidFill>
                  <a:srgbClr val="00B050"/>
                </a:solidFill>
                <a:hlinkClick r:id="rId5"/>
              </a:rPr>
              <a:t>https://www.wpk.de/register/</a:t>
            </a:r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>
                <a:solidFill>
                  <a:srgbClr val="00B050"/>
                </a:solidFill>
                <a:hlinkClick r:id="rId6"/>
              </a:rPr>
              <a:t>https://www.aknw.de/mitglieder/sachverstaendige/oeffentl-best-u-vereidigte-sachv/</a:t>
            </a:r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>
                <a:solidFill>
                  <a:srgbClr val="00B050"/>
                </a:solidFill>
                <a:hlinkClick r:id="rId7"/>
              </a:rPr>
              <a:t>https://www.ikbaunrw.de/kammer/service/ingenieursuche/</a:t>
            </a:r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>
                <a:solidFill>
                  <a:srgbClr val="00B050"/>
                </a:solidFill>
                <a:hlinkClick r:id="rId8"/>
              </a:rPr>
              <a:t>https://www.landwirtschaftskammer.de/landwirtschaft/sachverstaendige/index.htm</a:t>
            </a:r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>
                <a:solidFill>
                  <a:srgbClr val="00B050"/>
                </a:solidFill>
                <a:hlinkClick r:id="rId9"/>
              </a:rPr>
              <a:t>https://www.bvs-ev.de/svz/</a:t>
            </a:r>
            <a:endParaRPr lang="sq-AL" altLang="de-DE" sz="1500" dirty="0">
              <a:solidFill>
                <a:srgbClr val="00B050"/>
              </a:solidFill>
            </a:endParaRPr>
          </a:p>
          <a:p>
            <a:r>
              <a:rPr lang="sq-AL" altLang="de-DE" sz="1500" dirty="0"/>
              <a:t>…………………………….</a:t>
            </a:r>
          </a:p>
          <a:p>
            <a:endParaRPr lang="sq-AL" altLang="de-DE" sz="1667" dirty="0"/>
          </a:p>
          <a:p>
            <a:endParaRPr lang="sq-AL" altLang="de-DE" sz="1667" dirty="0"/>
          </a:p>
        </p:txBody>
      </p:sp>
      <p:sp>
        <p:nvSpPr>
          <p:cNvPr id="21508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21509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A4825DC-D774-43EE-A370-D3A8C36BB9B3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729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/>
              <a:t>Kush është eksperti për të drejtën?</a:t>
            </a:r>
            <a:endParaRPr lang="sq-AL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q-AL" dirty="0"/>
          </a:p>
          <a:p>
            <a:r>
              <a:rPr lang="sq-AL"/>
              <a:t>Zbatimi i ligjit është çështje e gjyqtarit (përjashtim: e drejta e huaj)</a:t>
            </a:r>
          </a:p>
          <a:p>
            <a:endParaRPr lang="sq-AL" dirty="0"/>
          </a:p>
          <a:p>
            <a:r>
              <a:rPr lang="sq-AL"/>
              <a:t>Çështjet e provës për ekspertin nuk mund të fshijnë kufirin ndërmjet zbatimit të ligjit dhe fakteve që duhet të sqarohen</a:t>
            </a:r>
            <a:endParaRPr lang="sq-AL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sq-AL"/>
              <a:t>VPOLG Schmitz-Justen 2023</a:t>
            </a:r>
            <a:endParaRPr lang="sq-AL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53ABE62-FCCE-4AC1-B401-162B86728B5A}" type="slidenum">
              <a:rPr lang="de-DE" smtClean="0"/>
              <a:pPr>
                <a:defRPr/>
              </a:pPr>
              <a:t>7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4140597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q-AL"/>
              <a:t>Ku bazohet gjyqtari?</a:t>
            </a:r>
          </a:p>
        </p:txBody>
      </p:sp>
      <p:sp>
        <p:nvSpPr>
          <p:cNvPr id="2253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sq-AL" altLang="de-DE" dirty="0"/>
          </a:p>
          <a:p>
            <a:pPr eaLnBrk="1" hangingPunct="1"/>
            <a:r>
              <a:rPr lang="sq-AL"/>
              <a:t>Përshtatshmëria personale dhe profesionale e ekspertëve në listë </a:t>
            </a:r>
          </a:p>
          <a:p>
            <a:pPr eaLnBrk="1" hangingPunct="1"/>
            <a:endParaRPr lang="sq-AL" altLang="de-DE" dirty="0"/>
          </a:p>
          <a:p>
            <a:pPr eaLnBrk="1" hangingPunct="1"/>
            <a:r>
              <a:rPr lang="sq-AL"/>
              <a:t>Pavarësia e ekspertëve</a:t>
            </a:r>
          </a:p>
          <a:p>
            <a:pPr eaLnBrk="1" hangingPunct="1"/>
            <a:endParaRPr lang="sq-AL" altLang="de-DE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</a:t>
            </a:r>
            <a:r>
              <a:rPr lang="sq-AL" altLang="de-DE" sz="1667" i="1" dirty="0"/>
              <a:t>Neni 406 par. 1 i Kodit të Procedurës Civile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de-DE" sz="1667" i="1" dirty="0"/>
              <a:t>	</a:t>
            </a:r>
            <a:r>
              <a:rPr lang="sq-AL" altLang="de-DE" sz="1667" i="1" dirty="0"/>
              <a:t>‘Një ekspert mund të përjashtohet për të njëjtat shkaqe që përjashtohet edhe gjyqtari’.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sq-AL" altLang="de-DE" dirty="0"/>
          </a:p>
        </p:txBody>
      </p:sp>
      <p:sp>
        <p:nvSpPr>
          <p:cNvPr id="22532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22533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50C19B-0B60-46B1-8268-4848AFEB586F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595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q-AL"/>
              <a:t>Çfarë ndodh pasi merret porosia?</a:t>
            </a:r>
          </a:p>
        </p:txBody>
      </p:sp>
      <p:sp>
        <p:nvSpPr>
          <p:cNvPr id="23555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sq-AL" altLang="de-DE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q-AL" altLang="de-DE" sz="1400" dirty="0"/>
              <a:t>Neni 407a par. 1 i Kodit të Procedurës Civile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</a:t>
            </a:r>
            <a:r>
              <a:rPr lang="sq-AL" altLang="de-DE" sz="1800" i="1" dirty="0"/>
              <a:t>Eksperti duhet të verifikojë menjëherë nëse porosia përfshihet në sferën e tij dhe mund të kryhet pa përfshirë ekspertë të tjerë.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sq-AL" altLang="de-DE" sz="1800" i="1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q-AL" altLang="de-DE" sz="1400" dirty="0"/>
              <a:t>Neni 407a par. 3 i Kodit të Procedurës Civile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</a:t>
            </a:r>
            <a:r>
              <a:rPr lang="sq-AL" altLang="de-DE" sz="1800" i="1" dirty="0"/>
              <a:t>Nëse eksperti ka dyshime për përmbajtjen dhe gamën e porosisë, ai duhet të realizojë menjëherë sqarimin e saj nga gjykata.</a:t>
            </a:r>
          </a:p>
        </p:txBody>
      </p:sp>
      <p:sp>
        <p:nvSpPr>
          <p:cNvPr id="23556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2355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FC5623-9CBC-4F8D-B76E-B496CF1B65AD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878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q-AL"/>
              <a:t>Sa shpejt duhet të punojë eksperti?</a:t>
            </a:r>
          </a:p>
        </p:txBody>
      </p:sp>
      <p:sp>
        <p:nvSpPr>
          <p:cNvPr id="24579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q-AL" altLang="de-DE" sz="2000" b="1" dirty="0"/>
              <a:t>Neni 6, par. 1, i KEDNJ-së: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</a:t>
            </a:r>
            <a:r>
              <a:rPr lang="sq-AL" altLang="de-DE" sz="1500" b="1" dirty="0"/>
              <a:t>Çdo person ka të drejtë</a:t>
            </a:r>
            <a:r>
              <a:rPr lang="sq-AL" altLang="de-DE" sz="1500" dirty="0"/>
              <a:t> që çështja e tij të dëgjohet drejtësisht, publikisht dhe </a:t>
            </a:r>
            <a:r>
              <a:rPr lang="sq-AL" altLang="de-DE" sz="1500" b="1" dirty="0"/>
              <a:t>brenda një afati të arsyeshëm</a:t>
            </a:r>
            <a:r>
              <a:rPr lang="sq-AL" altLang="de-DE" sz="1500" dirty="0"/>
              <a:t> nga një gjykatë e pavarur dhe e paanshme, e krijuar me ligj, e cila do të vendosë si për </a:t>
            </a:r>
            <a:r>
              <a:rPr lang="sq-AL" altLang="de-DE" sz="1500" b="1" dirty="0"/>
              <a:t>mosmarrëveshjet në lidhje me të drejtat dhe detyrimet e tij të natyrës civile,</a:t>
            </a:r>
            <a:r>
              <a:rPr lang="sq-AL" altLang="de-DE" sz="1500" dirty="0"/>
              <a:t> ashtu edhe për bazueshmërinë e çdo akuze penale në ngarkim të tij.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sq-AL" altLang="de-DE" sz="1500" dirty="0"/>
          </a:p>
          <a:p>
            <a:pPr eaLnBrk="1" hangingPunct="1"/>
            <a:r>
              <a:rPr lang="sq-AL" altLang="de-DE" sz="1500" b="1" dirty="0">
                <a:solidFill>
                  <a:srgbClr val="FF0000"/>
                </a:solidFill>
              </a:rPr>
              <a:t>Vonesat në produrat e ekspertimit janë shkaku kryesor në proceset civile për vonesat e gjata proceodurale!</a:t>
            </a:r>
          </a:p>
          <a:p>
            <a:pPr eaLnBrk="1" hangingPunct="1"/>
            <a:endParaRPr lang="sq-AL" altLang="de-DE" sz="2000" dirty="0"/>
          </a:p>
          <a:p>
            <a:pPr eaLnBrk="1" hangingPunct="1"/>
            <a:r>
              <a:rPr lang="sq-AL" altLang="de-DE" sz="2000" b="1" dirty="0"/>
              <a:t>Vendim i GJKF i datës 23.6.2010 - 1 BvR 324/10 -: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</a:t>
            </a:r>
            <a:r>
              <a:rPr lang="sq-AL" altLang="de-DE" sz="1500" dirty="0"/>
              <a:t>Gjykata është e detyruar të përshpejtojë gjykimin, ti caktojë afate ekspertit dhe të trajtojë mosrespektimet e afateve.</a:t>
            </a:r>
          </a:p>
        </p:txBody>
      </p:sp>
      <p:sp>
        <p:nvSpPr>
          <p:cNvPr id="2458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2458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17A6BC4-9F84-4BB3-8709-342309226509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497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q-AL"/>
              <a:t>Si është struktura e një ekspertize të saktë?</a:t>
            </a:r>
          </a:p>
        </p:txBody>
      </p:sp>
      <p:sp>
        <p:nvSpPr>
          <p:cNvPr id="2560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sq-AL" altLang="de-DE" sz="1667" dirty="0"/>
          </a:p>
          <a:p>
            <a:pPr eaLnBrk="1" hangingPunct="1"/>
            <a:r>
              <a:rPr lang="sq-AL" altLang="de-DE" sz="1667" dirty="0"/>
              <a:t>E strukturuar qartazi</a:t>
            </a:r>
          </a:p>
          <a:p>
            <a:pPr eaLnBrk="1" hangingPunct="1"/>
            <a:r>
              <a:rPr lang="sq-AL" altLang="de-DE" sz="1667" dirty="0"/>
              <a:t>Respektimi i masës së arsyeshme</a:t>
            </a:r>
          </a:p>
          <a:p>
            <a:pPr eaLnBrk="1" hangingPunct="1"/>
            <a:r>
              <a:rPr lang="sq-AL" altLang="de-DE" sz="1667" dirty="0"/>
              <a:t>Përpilimi i indekseve në rastet e ekspertizave komplekse dhe të gjata</a:t>
            </a:r>
          </a:p>
          <a:p>
            <a:pPr eaLnBrk="1" hangingPunct="1"/>
            <a:r>
              <a:rPr lang="sq-AL" altLang="de-DE" sz="1667" dirty="0"/>
              <a:t>Deklarimi i përpiluesit, çështjes ligjore, autorizuesit dhe datës</a:t>
            </a:r>
          </a:p>
          <a:p>
            <a:pPr eaLnBrk="1" hangingPunct="1"/>
            <a:r>
              <a:rPr lang="sq-AL" altLang="de-DE" sz="1667" dirty="0"/>
              <a:t>Listimi i plotë i referencave të ekspertizës </a:t>
            </a:r>
          </a:p>
          <a:p>
            <a:pPr eaLnBrk="1" hangingPunct="1"/>
            <a:r>
              <a:rPr lang="sq-AL" altLang="de-DE" sz="1667" dirty="0"/>
              <a:t>Pasqyrimi i temës së provave dhe çështjeve të vendimeve për provat</a:t>
            </a:r>
          </a:p>
          <a:p>
            <a:pPr eaLnBrk="1" hangingPunct="1"/>
            <a:r>
              <a:rPr lang="sq-AL" altLang="de-DE" sz="1667" dirty="0"/>
              <a:t>Përshkrim i shkurtër i fakteve dhe vlerësimi</a:t>
            </a:r>
          </a:p>
          <a:p>
            <a:pPr eaLnBrk="1" hangingPunct="1"/>
            <a:r>
              <a:rPr lang="sq-AL" altLang="de-DE" sz="1667" dirty="0"/>
              <a:t>Trajtimi i argumenteve të shprehura nga palët</a:t>
            </a:r>
          </a:p>
          <a:p>
            <a:pPr eaLnBrk="1" hangingPunct="1"/>
            <a:r>
              <a:rPr lang="sq-AL" altLang="de-DE" sz="1667" dirty="0"/>
              <a:t>Përmbledhja e rezultatit në fund</a:t>
            </a:r>
          </a:p>
          <a:p>
            <a:pPr eaLnBrk="1" hangingPunct="1"/>
            <a:r>
              <a:rPr lang="sq-AL" altLang="de-DE" sz="1667" dirty="0"/>
              <a:t>Nënshkrimi personalisht</a:t>
            </a:r>
          </a:p>
          <a:p>
            <a:pPr eaLnBrk="1" hangingPunct="1"/>
            <a:endParaRPr lang="sq-AL" altLang="de-DE" sz="1667" dirty="0"/>
          </a:p>
        </p:txBody>
      </p:sp>
      <p:sp>
        <p:nvSpPr>
          <p:cNvPr id="25604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25605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2AC8F6-BD23-463A-999A-8BBCB17C3EB6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39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/>
              <a:t>Si arsyetohet ekspertiza?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sq-AL" dirty="0"/>
          </a:p>
          <a:p>
            <a:pPr>
              <a:defRPr/>
            </a:pPr>
            <a:r>
              <a:rPr lang="sq-AL"/>
              <a:t>Konstatimet e provuara shkencore dhe profesionale duhet të vendosen në fillim</a:t>
            </a:r>
          </a:p>
          <a:p>
            <a:pPr>
              <a:defRPr/>
            </a:pPr>
            <a:r>
              <a:rPr lang="sq-AL"/>
              <a:t>Autoritetet nuk zëvendësojnë argumentet</a:t>
            </a:r>
          </a:p>
          <a:p>
            <a:pPr>
              <a:defRPr/>
            </a:pPr>
            <a:r>
              <a:rPr lang="sq-AL"/>
              <a:t>Deduksione logjike nga përfundimet</a:t>
            </a:r>
          </a:p>
          <a:p>
            <a:pPr>
              <a:defRPr/>
            </a:pPr>
            <a:endParaRPr lang="sq-AL" dirty="0"/>
          </a:p>
          <a:p>
            <a:pPr marL="0" indent="0" algn="ctr">
              <a:buNone/>
              <a:defRPr/>
            </a:pPr>
            <a:r>
              <a:rPr lang="sq-AL" b="1" dirty="0">
                <a:solidFill>
                  <a:srgbClr val="FF0000"/>
                </a:solidFill>
              </a:rPr>
              <a:t>‘Besimi është më i thjeshtë nga dyshimi’</a:t>
            </a:r>
          </a:p>
        </p:txBody>
      </p:sp>
      <p:sp>
        <p:nvSpPr>
          <p:cNvPr id="2970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2970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BD6CA38-B55D-420D-BF9D-A7A43BD181AB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264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/>
              <a:t>Njohje apo paragjykim?</a:t>
            </a:r>
          </a:p>
        </p:txBody>
      </p:sp>
      <p:sp>
        <p:nvSpPr>
          <p:cNvPr id="27651" name="Inhaltsplatzhalter 2"/>
          <p:cNvSpPr>
            <a:spLocks noGrp="1"/>
          </p:cNvSpPr>
          <p:nvPr>
            <p:ph idx="1"/>
          </p:nvPr>
        </p:nvSpPr>
        <p:spPr>
          <a:xfrm>
            <a:off x="467544" y="1274282"/>
            <a:ext cx="8408395" cy="3959225"/>
          </a:xfrm>
        </p:spPr>
        <p:txBody>
          <a:bodyPr/>
          <a:lstStyle/>
          <a:p>
            <a:pPr marL="0" indent="0" algn="ctr">
              <a:buNone/>
            </a:pPr>
            <a:endParaRPr lang="sq-AL" altLang="de-DE" i="1" dirty="0"/>
          </a:p>
          <a:p>
            <a:pPr marL="0" indent="0" algn="ctr">
              <a:buNone/>
            </a:pPr>
            <a:r>
              <a:rPr lang="sq-AL" altLang="de-DE" sz="1667" i="1" dirty="0"/>
              <a:t>‘Profesionet të cilat kërkojnë punë të qetë në linja të parashikuara qartë mund të kryhen si nga gratë ashtu edhe burrat. Nëse kërkohet aftësi e shpejtë vendim-marrjeje dhe përgjegjësi e madhe dhe kërkohen vendime dhe veprime të pavarura nga gjendjet emocionale të momentit, gratë nuk janë të përshtatshme.’</a:t>
            </a:r>
          </a:p>
          <a:p>
            <a:pPr marL="0" indent="0" algn="ctr">
              <a:buNone/>
            </a:pPr>
            <a:endParaRPr lang="sq-AL" altLang="de-DE" sz="1667" i="1" dirty="0"/>
          </a:p>
          <a:p>
            <a:pPr marL="0" indent="0">
              <a:buNone/>
            </a:pPr>
            <a:r>
              <a:rPr lang="sq-AL" altLang="de-DE" sz="1667" dirty="0"/>
              <a:t>Prof. Dr. Bumm Drejtor i klinikës universitare për gratë në Berliner Charité në lidhje me përshtatshmërinë profesionale të grave si gjyqtare në çështjet penale (1921)</a:t>
            </a:r>
          </a:p>
        </p:txBody>
      </p:sp>
      <p:sp>
        <p:nvSpPr>
          <p:cNvPr id="27652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27653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EE0FB8-494E-43C6-A40D-4C8EAB1642EB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850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q-AL"/>
              <a:t>Si t’ia them gjyqtarit?</a:t>
            </a:r>
          </a:p>
        </p:txBody>
      </p:sp>
      <p:sp>
        <p:nvSpPr>
          <p:cNvPr id="3072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sq-AL" altLang="de-DE" sz="1500"/>
          </a:p>
          <a:p>
            <a:pPr eaLnBrk="1" hangingPunct="1"/>
            <a:endParaRPr lang="sq-AL" altLang="de-DE" sz="1500"/>
          </a:p>
          <a:p>
            <a:pPr eaLnBrk="1" hangingPunct="1"/>
            <a:r>
              <a:rPr lang="sq-AL" altLang="de-DE" sz="1500"/>
              <a:t>Ekspertiza duhet të jetë e kuptueshme për personat e zakonshëm</a:t>
            </a:r>
          </a:p>
          <a:p>
            <a:pPr eaLnBrk="1" hangingPunct="1"/>
            <a:r>
              <a:rPr lang="sq-AL" altLang="de-DE" sz="1500"/>
              <a:t>Gjuha është e thjeshtë dhe e saktë</a:t>
            </a:r>
          </a:p>
          <a:p>
            <a:pPr eaLnBrk="1" hangingPunct="1"/>
            <a:r>
              <a:rPr lang="sq-AL" altLang="de-DE" sz="1500"/>
              <a:t>Fjalët e huaja duhet të shmangen</a:t>
            </a:r>
          </a:p>
          <a:p>
            <a:pPr eaLnBrk="1" hangingPunct="1"/>
            <a:r>
              <a:rPr lang="sq-AL" altLang="de-DE" sz="1500"/>
              <a:t>Shkrutimet duhet të shmangen dhe eventualisht të sqarohen</a:t>
            </a:r>
          </a:p>
          <a:p>
            <a:pPr eaLnBrk="1" hangingPunct="1"/>
            <a:r>
              <a:rPr lang="sq-AL" altLang="de-DE" sz="1500"/>
              <a:t>Konceptet specifike duhet të përkthehen, d.m.th., të sqarohen</a:t>
            </a:r>
          </a:p>
          <a:p>
            <a:pPr eaLnBrk="1" hangingPunct="1"/>
            <a:r>
              <a:rPr lang="sq-AL" altLang="de-DE" sz="1500"/>
              <a:t>Rezultati dhe metoda e hetimeve, takimeve dhe kosntatimeve faktike duhet të dokumentohen (me datë) dhe të pasqyrohen</a:t>
            </a:r>
          </a:p>
          <a:p>
            <a:pPr eaLnBrk="1" hangingPunct="1"/>
            <a:r>
              <a:rPr lang="sq-AL" altLang="de-DE" sz="1500"/>
              <a:t>Skicat dhe fotot mund ti shërbejnë konkretizimit.</a:t>
            </a:r>
            <a:endParaRPr lang="sq-AL" altLang="de-DE"/>
          </a:p>
        </p:txBody>
      </p:sp>
      <p:sp>
        <p:nvSpPr>
          <p:cNvPr id="30724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30725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F364FF0-039E-42FC-9C0D-A9E330AEA049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691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sq-AL"/>
              <a:t>Ekspertët para gjykatës?</a:t>
            </a:r>
          </a:p>
        </p:txBody>
      </p:sp>
      <p:sp>
        <p:nvSpPr>
          <p:cNvPr id="3174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q-AL" altLang="de-DE" sz="1400" b="1" dirty="0"/>
              <a:t>Neni 411 par. 3 i Kodit të Procedurës Civile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/>
              <a:t>	</a:t>
            </a:r>
            <a:r>
              <a:rPr lang="sq-AL" altLang="de-DE" sz="2000" i="1" dirty="0"/>
              <a:t>‘Gjykata mund të urdhërojë paraqitjen e ekspertit që ai të sqarojë ekspertizën e tij me shkrim’.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sq-AL" altLang="de-DE" sz="1500" i="1" dirty="0"/>
          </a:p>
          <a:p>
            <a:pPr eaLnBrk="1" hangingPunct="1"/>
            <a:r>
              <a:rPr lang="sq-AL" altLang="de-DE" sz="2000" dirty="0"/>
              <a:t>Me kërkesë të një pale gjykata është e detyruar të dëgjojë ekspertin në seancë dëgjimore.</a:t>
            </a:r>
          </a:p>
          <a:p>
            <a:pPr eaLnBrk="1" hangingPunct="1"/>
            <a:endParaRPr lang="sq-AL" altLang="de-DE" sz="2000" dirty="0"/>
          </a:p>
          <a:p>
            <a:pPr eaLnBrk="1" hangingPunct="1"/>
            <a:r>
              <a:rPr lang="sq-AL" altLang="de-DE" sz="2000" dirty="0"/>
              <a:t>Gjatë seancës dëgjimore duhet të:</a:t>
            </a:r>
          </a:p>
          <a:p>
            <a:pPr lvl="2" eaLnBrk="1" hangingPunct="1"/>
            <a:r>
              <a:rPr lang="sq-AL" altLang="de-DE" sz="1667" dirty="0"/>
              <a:t>Ruhet qetësia</a:t>
            </a:r>
          </a:p>
          <a:p>
            <a:pPr lvl="2" eaLnBrk="1" hangingPunct="1"/>
            <a:r>
              <a:rPr lang="sq-AL" altLang="de-DE" sz="1667" dirty="0"/>
              <a:t>Respektohet objektiviteti</a:t>
            </a:r>
          </a:p>
          <a:p>
            <a:pPr lvl="2" eaLnBrk="1" hangingPunct="1"/>
            <a:r>
              <a:rPr lang="sq-AL" altLang="de-DE" sz="1667" dirty="0"/>
              <a:t>Mosprovokimi</a:t>
            </a:r>
          </a:p>
          <a:p>
            <a:pPr lvl="2" eaLnBrk="1" hangingPunct="1"/>
            <a:r>
              <a:rPr lang="sq-AL" altLang="de-DE" sz="1667" dirty="0"/>
              <a:t>Përgjigja e pyetjeve</a:t>
            </a:r>
          </a:p>
        </p:txBody>
      </p:sp>
      <p:sp>
        <p:nvSpPr>
          <p:cNvPr id="31748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31749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3AEF0D3-52C5-4979-805C-4B413FB084E1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775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q-AL"/>
              <a:t>Besimi është më i thjeshtë nga dyshimi</a:t>
            </a:r>
            <a:endParaRPr lang="sq-AL" altLang="de-DE" dirty="0"/>
          </a:p>
        </p:txBody>
      </p:sp>
      <p:sp>
        <p:nvSpPr>
          <p:cNvPr id="3277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/>
              <a:t>	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de-DE" b="1"/>
              <a:t>	</a:t>
            </a:r>
            <a:r>
              <a:rPr lang="sq-AL" altLang="de-DE" b="1"/>
              <a:t>GJF NJW 1955, 1642:</a:t>
            </a:r>
            <a:endParaRPr lang="sq-AL" altLang="de-DE"/>
          </a:p>
          <a:p>
            <a:pPr>
              <a:buFont typeface="Wingdings" panose="05000000000000000000" pitchFamily="2" charset="2"/>
              <a:buNone/>
            </a:pPr>
            <a:r>
              <a:rPr lang="en-US" altLang="de-DE" sz="2000"/>
              <a:t>	</a:t>
            </a:r>
            <a:r>
              <a:rPr lang="sq-AL" altLang="de-DE" sz="2000"/>
              <a:t>‘Sa më pak të mbështetet gjyqtari në autoritetin e ekspertit, aq më shumë i duhet atij eksperti, për ta sqaruar atë - gjyqtarin - në lidhje me eksperiencat e përgjithshme dhe ta bindë me argumente të zakonshme, dhe aq më mirë do ta përmbushin ata detyrën e tyre procedurale.</a:t>
            </a:r>
            <a:r>
              <a:rPr lang="sq-AL" altLang="de-DE" sz="2000" i="1"/>
              <a:t> Kjo mohohet fatkeqësisht si nga gjykatat ashtu edhe posaçërisht nga ekspertët’. </a:t>
            </a:r>
          </a:p>
        </p:txBody>
      </p:sp>
      <p:sp>
        <p:nvSpPr>
          <p:cNvPr id="32772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sq-AL" altLang="de-DE" sz="667">
                <a:solidFill>
                  <a:schemeClr val="tx1"/>
                </a:solidFill>
              </a:rPr>
              <a:t>VPOLG Schmitz-Justen 2023</a:t>
            </a:r>
          </a:p>
        </p:txBody>
      </p:sp>
      <p:sp>
        <p:nvSpPr>
          <p:cNvPr id="32773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9036"/>
              </a:buClr>
              <a:buFont typeface="Wingdings" panose="05000000000000000000" pitchFamily="2" charset="2"/>
              <a:buChar char="Ø"/>
              <a:defRPr sz="2333">
                <a:solidFill>
                  <a:srgbClr val="009036"/>
                </a:solidFill>
                <a:latin typeface="Arial" panose="020B0604020202020204" pitchFamily="34" charset="0"/>
              </a:defRPr>
            </a:lvl1pPr>
            <a:lvl2pPr marL="619100" indent="-238115">
              <a:spcBef>
                <a:spcPct val="20000"/>
              </a:spcBef>
              <a:buClr>
                <a:srgbClr val="009036"/>
              </a:buClr>
              <a:buChar char="–"/>
              <a:defRPr sz="2167">
                <a:solidFill>
                  <a:srgbClr val="009036"/>
                </a:solidFill>
                <a:latin typeface="Arial" panose="020B0604020202020204" pitchFamily="34" charset="0"/>
              </a:defRPr>
            </a:lvl2pPr>
            <a:lvl3pPr marL="952462" indent="-190492">
              <a:spcBef>
                <a:spcPct val="20000"/>
              </a:spcBef>
              <a:buClr>
                <a:srgbClr val="009036"/>
              </a:buClr>
              <a:buChar char="•"/>
              <a:defRPr sz="2000">
                <a:solidFill>
                  <a:srgbClr val="009036"/>
                </a:solidFill>
                <a:latin typeface="Arial" panose="020B0604020202020204" pitchFamily="34" charset="0"/>
              </a:defRPr>
            </a:lvl3pPr>
            <a:lvl4pPr marL="1333447" indent="-190492">
              <a:spcBef>
                <a:spcPct val="20000"/>
              </a:spcBef>
              <a:buChar char="–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431" indent="-190492">
              <a:spcBef>
                <a:spcPct val="20000"/>
              </a:spcBef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67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F0030B-B60D-4178-ACB5-78FF2A42EC99}" type="slidenum">
              <a:rPr lang="de-DE" altLang="de-DE" sz="667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sq-AL" altLang="de-DE" sz="6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399238"/>
      </p:ext>
    </p:extLst>
  </p:cSld>
  <p:clrMapOvr>
    <a:masterClrMapping/>
  </p:clrMapOvr>
</p:sld>
</file>

<file path=ppt/theme/theme1.xml><?xml version="1.0" encoding="utf-8"?>
<a:theme xmlns:a="http://schemas.openxmlformats.org/drawingml/2006/main" name="20110625_Vorlage_blau_Justiz-Online_2011_16zu10">
  <a:themeElements>
    <a:clrScheme name="Justiz NRW - blau">
      <a:dk1>
        <a:srgbClr val="3E3D40"/>
      </a:dk1>
      <a:lt1>
        <a:srgbClr val="FFFFFF"/>
      </a:lt1>
      <a:dk2>
        <a:srgbClr val="3E3D40"/>
      </a:dk2>
      <a:lt2>
        <a:srgbClr val="D8D8D8"/>
      </a:lt2>
      <a:accent1>
        <a:srgbClr val="206E8C"/>
      </a:accent1>
      <a:accent2>
        <a:srgbClr val="475D66"/>
      </a:accent2>
      <a:accent3>
        <a:srgbClr val="8C233A"/>
      </a:accent3>
      <a:accent4>
        <a:srgbClr val="66474E"/>
      </a:accent4>
      <a:accent5>
        <a:srgbClr val="8C7523"/>
      </a:accent5>
      <a:accent6>
        <a:srgbClr val="665F47"/>
      </a:accent6>
      <a:hlink>
        <a:srgbClr val="0262A5"/>
      </a:hlink>
      <a:folHlink>
        <a:srgbClr val="009999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50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entwurfsvorlage_blau</Template>
  <TotalTime>1</TotalTime>
  <Words>1174</Words>
  <Application>Microsoft Office PowerPoint</Application>
  <PresentationFormat>On-screen Show (16:10)</PresentationFormat>
  <Paragraphs>158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Wingdings</vt:lpstr>
      <vt:lpstr>20110625_Vorlage_blau_Justiz-Online_2011_16zu10</vt:lpstr>
      <vt:lpstr> Eksperti në procesin civil gjerman? </vt:lpstr>
      <vt:lpstr>Eksperti - ndihmësi i gjyqtarit?</vt:lpstr>
      <vt:lpstr>Si mund të bëhesh ekspert?</vt:lpstr>
      <vt:lpstr>Si mund ta gjejë gjyqtari një ekspert?</vt:lpstr>
      <vt:lpstr>Emërimi publik si ekspert</vt:lpstr>
      <vt:lpstr>Si mund ta gjejë gjyqtari një ekspert?</vt:lpstr>
      <vt:lpstr>Kush është eksperti për të drejtën?</vt:lpstr>
      <vt:lpstr>Ku bazohet gjyqtari?</vt:lpstr>
      <vt:lpstr>Çfarë ndodh pasi merret porosia?</vt:lpstr>
      <vt:lpstr>Sa shpejt duhet të punojë eksperti?</vt:lpstr>
      <vt:lpstr>Si është struktura e një ekspertize të saktë?</vt:lpstr>
      <vt:lpstr>Si arsyetohet ekspertiza?</vt:lpstr>
      <vt:lpstr>Njohje apo paragjykim?</vt:lpstr>
      <vt:lpstr>Si t’ia them gjyqtarit?</vt:lpstr>
      <vt:lpstr>Ekspertët para gjykatës?</vt:lpstr>
      <vt:lpstr>Besimi është më i thjeshtë nga dyshimi</vt:lpstr>
    </vt:vector>
  </TitlesOfParts>
  <Company>Justiz Land NRW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erste Zeile Mehrzeilige Subheadline bis maximal dreizeilig  Ort, Datum</dc:title>
  <dc:subject>Vorlage</dc:subject>
  <dc:creator>Schmitz-Justen, Christian</dc:creator>
  <cp:keywords>Nordrhein-Westfalen Design 2007</cp:keywords>
  <dc:description>Diese Vorlage dient zur Erstellung von Präsentationen der Justiz Nordrhein-Westfalen  (c) Justizministerium Nordrhein-Westfalen</dc:description>
  <cp:lastModifiedBy>Koco Bendo</cp:lastModifiedBy>
  <cp:revision>11</cp:revision>
  <dcterms:created xsi:type="dcterms:W3CDTF">2022-09-07T09:21:57Z</dcterms:created>
  <dcterms:modified xsi:type="dcterms:W3CDTF">2023-06-11T07:30:46Z</dcterms:modified>
  <cp:category>Präsentationsvorlage</cp:category>
</cp:coreProperties>
</file>