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58" r:id="rId6"/>
    <p:sldId id="264" r:id="rId7"/>
    <p:sldId id="259" r:id="rId8"/>
    <p:sldId id="260" r:id="rId9"/>
    <p:sldId id="261" r:id="rId10"/>
    <p:sldId id="267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6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404040"/>
    <a:srgbClr val="7030A0"/>
    <a:srgbClr val="00B0F0"/>
    <a:srgbClr val="37C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8415" autoAdjust="0"/>
  </p:normalViewPr>
  <p:slideViewPr>
    <p:cSldViewPr snapToGrid="0" showGuides="1">
      <p:cViewPr varScale="1">
        <p:scale>
          <a:sx n="85" d="100"/>
          <a:sy n="85" d="100"/>
        </p:scale>
        <p:origin x="59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4" d="100"/>
        <a:sy n="114" d="100"/>
      </p:scale>
      <p:origin x="0" y="-1476"/>
    </p:cViewPr>
  </p:sorterViewPr>
  <p:notesViewPr>
    <p:cSldViewPr snapToGrid="0" showGuides="1">
      <p:cViewPr>
        <p:scale>
          <a:sx n="50" d="100"/>
          <a:sy n="50" d="100"/>
        </p:scale>
        <p:origin x="2640" y="3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FA8042-29A1-4486-A765-7552698406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8449A-A734-4B2E-9806-61303F24B6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9263-8DF9-4907-970E-1CFD040DC73A}" type="datetimeFigureOut">
              <a:rPr lang="en-US" smtClean="0"/>
              <a:t>5/28/2024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605C2A-990C-4531-8CBF-BC3BEC0AF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358FE-F7D5-4C85-B0FD-2394F7F877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AE485-B3C6-4830-BBC8-C6E008BDD6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628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0B412-7BFF-46C7-AB5E-DE35F66C9933}" type="datetimeFigureOut">
              <a:rPr lang="en-US" noProof="0" smtClean="0"/>
              <a:t>5/28/2024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CE04-E13C-4837-B6DD-B388E7CAA05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504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2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9524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833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ACE04-E13C-4837-B6DD-B388E7CAA0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40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6660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277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7251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119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5/28/2024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994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430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08430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buClr>
                <a:schemeClr val="accent1"/>
              </a:buClr>
              <a:defRPr sz="1800"/>
            </a:lvl1pPr>
            <a:lvl2pPr>
              <a:lnSpc>
                <a:spcPct val="100000"/>
              </a:lnSpc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buClr>
                <a:schemeClr val="accent1"/>
              </a:buClr>
              <a:defRPr sz="1400"/>
            </a:lvl3pPr>
            <a:lvl4pPr>
              <a:lnSpc>
                <a:spcPct val="100000"/>
              </a:lnSpc>
              <a:buClr>
                <a:schemeClr val="accent1"/>
              </a:buClr>
              <a:defRPr sz="1200"/>
            </a:lvl4pPr>
            <a:lvl5pPr>
              <a:lnSpc>
                <a:spcPct val="100000"/>
              </a:lnSpc>
              <a:buClr>
                <a:schemeClr val="accent1"/>
              </a:buCl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9045" y="0"/>
            <a:ext cx="5210175" cy="5961063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4765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hre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6441-0F1F-453B-BACF-543CEDE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1046163"/>
            <a:ext cx="5445369" cy="1114784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C9302-80D9-4A88-8591-DE2D4BA1F9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2506662"/>
            <a:ext cx="5445370" cy="345452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6AEAE6ED-58FA-4039-939A-E4032520CB3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02AABE-45EB-48A5-AD25-47BD8B79DF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9755" y="1"/>
            <a:ext cx="3430408" cy="4091942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-24055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1804745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63A2A33D-4D91-454D-A35B-6DA97069EC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2186" y="555157"/>
            <a:ext cx="2649814" cy="4298197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7EC67FB7-777C-473E-95B8-585AA8E6640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19754" y="4289110"/>
            <a:ext cx="3430407" cy="1672075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0589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806385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D9B6D-CE43-4FB1-87C0-D3565E7302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80986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73CD-EB11-4ED6-80CF-B68320D57E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80986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889B18-CC7E-47A7-B83B-45D7871D2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3639489" y="421045"/>
            <a:ext cx="0" cy="5768619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09F60F9-61AE-4464-B369-1CF86DB708D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870582" y="2426274"/>
            <a:ext cx="3008434" cy="601087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24CEF01-2C7C-4568-8A45-5F5A058ECFC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7870582" y="3097702"/>
            <a:ext cx="3008434" cy="3091961"/>
          </a:xfrm>
        </p:spPr>
        <p:txBody>
          <a:bodyPr lIns="0" tIns="0" rIns="0" bIns="0"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AF86618-E012-4E70-91E3-A72E71C63E6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80986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4FF378B9-734E-4C43-836C-CB80566DDB1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68008" y="1676296"/>
            <a:ext cx="587932" cy="587932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Icon Here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F2CCF2-293A-49CA-B2A9-134BB5DEF98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080985" y="480157"/>
            <a:ext cx="6944563" cy="823912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2190516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6488" y="0"/>
            <a:ext cx="6875511" cy="6858000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8711" y="2552611"/>
            <a:ext cx="4097778" cy="1992819"/>
          </a:xfrm>
        </p:spPr>
        <p:txBody>
          <a:bodyPr vert="horz" lIns="91440" tIns="45720" rIns="91440" bIns="45720"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800" b="0" cap="none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34A1799-63F2-4B23-A188-7BAB23FB821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3416" y="6462713"/>
            <a:ext cx="2262187" cy="249237"/>
          </a:xfrm>
        </p:spPr>
        <p:txBody>
          <a:bodyPr>
            <a:no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Your company name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174930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CABAC-B403-4354-A27F-4C38B08C1D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2885" y="2704121"/>
            <a:ext cx="6556248" cy="750278"/>
          </a:xfrm>
        </p:spPr>
        <p:txBody>
          <a:bodyPr/>
          <a:lstStyle>
            <a:lvl1pPr>
              <a:defRPr lang="en-US" sz="4800" b="1" kern="1200" cap="all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5/28/2024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3760408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0C7F772-E2DA-4B13-AC2E-28A0EE6D84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24363" cy="68580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3" name="Graphic 22" descr="Envelope">
            <a:extLst>
              <a:ext uri="{FF2B5EF4-FFF2-40B4-BE49-F238E27FC236}">
                <a16:creationId xmlns:a16="http://schemas.microsoft.com/office/drawing/2014/main" id="{3C32C7E5-809C-4E12-8962-1B868951E6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4803" y="4029040"/>
            <a:ext cx="469232" cy="469232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31AD270F-1692-4526-B979-6B5945A20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6809" y="4126311"/>
            <a:ext cx="3640478" cy="433938"/>
          </a:xfrm>
        </p:spPr>
        <p:txBody>
          <a:bodyPr>
            <a:normAutofit/>
          </a:bodyPr>
          <a:lstStyle>
            <a:lvl1pPr marL="0" indent="0" algn="l">
              <a:buNone/>
              <a:defRPr sz="1800" b="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382940E6-7963-411F-B35A-57121171A98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08614" y="4836222"/>
            <a:ext cx="3638674" cy="4539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b="0" cap="none" baseline="0" dirty="0" smtClean="0"/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IN" sz="1600" dirty="0"/>
            </a:lvl5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8FC2D7-B114-3444-8684-995FC4D6D459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EE45073-ED8E-0544-85FA-9AF5A478417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8BAF06E-A8A8-484C-8F6C-E42EDC46BBCB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86EB62D-13C7-6E43-9D98-B706D2B9ADDF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CF3453-ED5A-024D-8815-C08EFA13D1A6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Graphic 2" descr="Link">
            <a:extLst>
              <a:ext uri="{FF2B5EF4-FFF2-40B4-BE49-F238E27FC236}">
                <a16:creationId xmlns:a16="http://schemas.microsoft.com/office/drawing/2014/main" id="{16E3F5A0-978F-8D46-BBFB-19A7F7883D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7152" y="4809677"/>
            <a:ext cx="542081" cy="54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582E5-8FA2-4056-805F-EF36F70668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86300" y="2726872"/>
            <a:ext cx="7233557" cy="832077"/>
          </a:xfrm>
        </p:spPr>
        <p:txBody>
          <a:bodyPr anchor="b">
            <a:normAutofit/>
          </a:bodyPr>
          <a:lstStyle>
            <a:lvl1pPr algn="l">
              <a:defRPr sz="4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85D6F-874B-44F8-B241-51EF13CA9C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6300" y="3569380"/>
            <a:ext cx="7233557" cy="36512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E5D2F-535D-4D7C-9BE1-84BFEC7A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F93407-1483-4B80-86DE-DAE1D4D89093}" type="datetimeFigureOut">
              <a:rPr lang="en-US" noProof="0" smtClean="0"/>
              <a:t>5/28/2024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363625-95D4-4DF0-A1AA-D060728EC426}"/>
              </a:ext>
            </a:extLst>
          </p:cNvPr>
          <p:cNvCxnSpPr>
            <a:cxnSpLocks/>
          </p:cNvCxnSpPr>
          <p:nvPr userDrawn="1"/>
        </p:nvCxnSpPr>
        <p:spPr>
          <a:xfrm>
            <a:off x="4827813" y="4082142"/>
            <a:ext cx="148862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CBCF8A4-C2B4-4945-8D79-C9D46B7FBECB}"/>
              </a:ext>
            </a:extLst>
          </p:cNvPr>
          <p:cNvGrpSpPr/>
          <p:nvPr userDrawn="1"/>
        </p:nvGrpSpPr>
        <p:grpSpPr>
          <a:xfrm>
            <a:off x="4793474" y="2475187"/>
            <a:ext cx="748798" cy="134113"/>
            <a:chOff x="4827813" y="2534636"/>
            <a:chExt cx="996651" cy="1785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9C2256-8A0F-4625-86F0-FB439F3EAD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53CF488-6D31-4B63-A3C6-C4D838C23FCE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2985B6-7260-445A-A580-6993E0DEBFD9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682E1-4E5D-4006-81EA-550DD98166E4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47953C80-71A5-4AA2-AEAD-21948D1AA6DC}"/>
              </a:ext>
            </a:extLst>
          </p:cNvPr>
          <p:cNvSpPr/>
          <p:nvPr userDrawn="1"/>
        </p:nvSpPr>
        <p:spPr>
          <a:xfrm>
            <a:off x="8621485" y="4408714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4582D1-F710-4E2F-9868-CB89116D5932}"/>
              </a:ext>
            </a:extLst>
          </p:cNvPr>
          <p:cNvSpPr/>
          <p:nvPr userDrawn="1"/>
        </p:nvSpPr>
        <p:spPr>
          <a:xfrm>
            <a:off x="8303078" y="4184310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A1A8-E078-4836-ABD1-CD4E75BBF58F}"/>
              </a:ext>
            </a:extLst>
          </p:cNvPr>
          <p:cNvSpPr/>
          <p:nvPr userDrawn="1"/>
        </p:nvSpPr>
        <p:spPr>
          <a:xfrm>
            <a:off x="0" y="0"/>
            <a:ext cx="442436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6177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89B828-B338-413C-B008-0A8566F4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88A4FD-81F4-4588-9E6D-70E57577D8BF}"/>
              </a:ext>
            </a:extLst>
          </p:cNvPr>
          <p:cNvCxnSpPr>
            <a:cxnSpLocks/>
          </p:cNvCxnSpPr>
          <p:nvPr userDrawn="1"/>
        </p:nvCxnSpPr>
        <p:spPr>
          <a:xfrm>
            <a:off x="5679220" y="2286312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F1D2ED-7B25-4251-BF07-47FBAA534810}"/>
              </a:ext>
            </a:extLst>
          </p:cNvPr>
          <p:cNvGrpSpPr/>
          <p:nvPr userDrawn="1"/>
        </p:nvGrpSpPr>
        <p:grpSpPr>
          <a:xfrm>
            <a:off x="11079786" y="421045"/>
            <a:ext cx="748798" cy="134113"/>
            <a:chOff x="4827813" y="2534636"/>
            <a:chExt cx="996651" cy="17850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397537E-DF51-4990-9447-2DAE98ABC683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E99CAB5-81F4-4EA8-8B36-4A70C59861FD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6AADF9A-A507-4453-8CE3-3F78BB303FA4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33AA69F-C4B8-479C-9F0F-69C184D0611F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725921A-0ED5-431E-899C-28A6920B5029}"/>
              </a:ext>
            </a:extLst>
          </p:cNvPr>
          <p:cNvSpPr/>
          <p:nvPr userDrawn="1"/>
        </p:nvSpPr>
        <p:spPr>
          <a:xfrm>
            <a:off x="10039330" y="896815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E8B169A-8A2F-4425-A9A1-1B828428B434}"/>
              </a:ext>
            </a:extLst>
          </p:cNvPr>
          <p:cNvSpPr/>
          <p:nvPr userDrawn="1"/>
        </p:nvSpPr>
        <p:spPr>
          <a:xfrm>
            <a:off x="9720923" y="672411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B45974-F6C7-40D3-9399-E05FA19C565E}"/>
              </a:ext>
            </a:extLst>
          </p:cNvPr>
          <p:cNvCxnSpPr>
            <a:cxnSpLocks/>
          </p:cNvCxnSpPr>
          <p:nvPr userDrawn="1"/>
        </p:nvCxnSpPr>
        <p:spPr>
          <a:xfrm>
            <a:off x="7508020" y="2286312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A55704E-D515-4774-90C6-5F887DDAE55E}"/>
              </a:ext>
            </a:extLst>
          </p:cNvPr>
          <p:cNvSpPr/>
          <p:nvPr userDrawn="1"/>
        </p:nvSpPr>
        <p:spPr>
          <a:xfrm>
            <a:off x="469044" y="1"/>
            <a:ext cx="5210176" cy="5961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4878778-0299-471F-A4C9-D0C1E82ED8D2}"/>
              </a:ext>
            </a:extLst>
          </p:cNvPr>
          <p:cNvCxnSpPr>
            <a:cxnSpLocks/>
          </p:cNvCxnSpPr>
          <p:nvPr userDrawn="1"/>
        </p:nvCxnSpPr>
        <p:spPr>
          <a:xfrm>
            <a:off x="1001746" y="1290512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E39D1C78-6110-4052-8455-7E7893F7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66" y="1276857"/>
            <a:ext cx="4097778" cy="1255325"/>
          </a:xfrm>
        </p:spPr>
        <p:txBody>
          <a:bodyPr/>
          <a:lstStyle>
            <a:lvl1pPr>
              <a:defRPr lang="en-US" sz="3600" b="1" kern="1200" cap="all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3405997-7AE2-4C6E-8A7D-735F58A49D1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5467" y="2620651"/>
            <a:ext cx="4097778" cy="1933681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b="0" cap="none" baseline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153372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814D66-F00F-0D44-AD03-889FEE787EB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B990C-5D9C-4A90-AC73-5889BC9F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C85E5F-5B5E-48CC-8469-0263621D91FF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E4E300-6C8E-4262-BE1D-587C7B70E7ED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897028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E22FA8C-3243-4716-A6BD-F37D6058FB4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7381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ABE3FD8-339C-4F75-876F-8347ADE67E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3416" y="1825625"/>
            <a:ext cx="5481203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72FB389-5EA4-4084-B7A2-A4D0A43561F6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7783FE1-0115-4345-89B2-C073569FB8EE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366146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73353B-C50B-4A8A-87CF-657C1EB8940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7380" y="1681163"/>
            <a:ext cx="548120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EFF7F5E-3221-4390-9B17-D1944365BF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7379" y="2586215"/>
            <a:ext cx="5481203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506B516-77C1-431B-A8A5-68FA5D4B6D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3416" y="1681163"/>
            <a:ext cx="54812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860F1452-CAB9-4154-ADCC-9245E71D0D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63416" y="2586215"/>
            <a:ext cx="5481202" cy="360344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892DF4-5A8A-4E92-A425-210ABE570F58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AE2680-A46C-4B06-9ED9-53E617C1F174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2785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6E0573A-023B-4D1C-8224-56A5D0DDF3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4839679"/>
            <a:ext cx="10507662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n-US" b="0" cap="none" baseline="0"/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en-US" noProof="0"/>
              <a:t>Edit Master text styles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2087456-C0E8-4AA6-81E8-996CEC037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3713017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000" dirty="0"/>
            </a:lvl1pPr>
          </a:lstStyle>
          <a:p>
            <a:pPr marL="0" lvl="0" indent="0" algn="ctr">
              <a:buNone/>
            </a:pPr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119214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416" y="246186"/>
            <a:ext cx="3206261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Title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A27954-3A0E-430B-AD48-05A3F3278D70}"/>
              </a:ext>
            </a:extLst>
          </p:cNvPr>
          <p:cNvGrpSpPr/>
          <p:nvPr userDrawn="1"/>
        </p:nvGrpSpPr>
        <p:grpSpPr>
          <a:xfrm>
            <a:off x="-24056" y="1452564"/>
            <a:ext cx="3385227" cy="134113"/>
            <a:chOff x="-24055" y="1452565"/>
            <a:chExt cx="2374534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9C089FD-3BC7-434F-810A-04F78AFC84D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452565"/>
              <a:ext cx="1717831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F7AC837-D78F-424C-9FDC-C3A445A5E0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452565"/>
              <a:ext cx="545734" cy="0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F366940-FB5E-4B76-8829-80C14F137B3A}"/>
              </a:ext>
            </a:extLst>
          </p:cNvPr>
          <p:cNvSpPr/>
          <p:nvPr userDrawn="1"/>
        </p:nvSpPr>
        <p:spPr>
          <a:xfrm>
            <a:off x="10251393" y="555158"/>
            <a:ext cx="3298372" cy="3298372"/>
          </a:xfrm>
          <a:prstGeom prst="ellipse">
            <a:avLst/>
          </a:prstGeom>
          <a:noFill/>
          <a:ln w="31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486FFB-46EF-4E74-BFFF-7ED054DB0D9C}"/>
              </a:ext>
            </a:extLst>
          </p:cNvPr>
          <p:cNvSpPr/>
          <p:nvPr userDrawn="1"/>
        </p:nvSpPr>
        <p:spPr>
          <a:xfrm>
            <a:off x="9932986" y="330754"/>
            <a:ext cx="1268186" cy="1268186"/>
          </a:xfrm>
          <a:prstGeom prst="ellipse">
            <a:avLst/>
          </a:prstGeom>
          <a:noFill/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35CCD2-B73F-944C-B572-7FBFC7DE22E4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D8F78D8-558F-3540-A5F4-B1AD8942B341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F8F621A-F298-2B48-B7E0-8D9BEE8AA763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7A3A3B-82AE-0A46-AE32-9B111F975BDB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F206CE3-6B94-C340-8BA3-A2A4E407E499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1B247C0B-04BA-4D5C-A41D-AEA602172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3416" y="2057400"/>
            <a:ext cx="3206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94C619D-34F6-4A29-857A-D76007218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8084" y="246187"/>
            <a:ext cx="7467304" cy="561486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517590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37E7-A574-47D2-9624-D12F47560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037492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9C089FD-3BC7-434F-810A-04F78AFC84D2}"/>
              </a:ext>
            </a:extLst>
          </p:cNvPr>
          <p:cNvCxnSpPr>
            <a:cxnSpLocks/>
          </p:cNvCxnSpPr>
          <p:nvPr userDrawn="1"/>
        </p:nvCxnSpPr>
        <p:spPr>
          <a:xfrm>
            <a:off x="-24055" y="1452565"/>
            <a:ext cx="1717831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AC837-D78F-424C-9FDC-C3A445A5E0B6}"/>
              </a:ext>
            </a:extLst>
          </p:cNvPr>
          <p:cNvCxnSpPr>
            <a:cxnSpLocks/>
          </p:cNvCxnSpPr>
          <p:nvPr userDrawn="1"/>
        </p:nvCxnSpPr>
        <p:spPr>
          <a:xfrm>
            <a:off x="1804745" y="1452565"/>
            <a:ext cx="54573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831C4EF-58CF-4AEC-9F81-CB38D946A457}"/>
              </a:ext>
            </a:extLst>
          </p:cNvPr>
          <p:cNvCxnSpPr>
            <a:cxnSpLocks/>
          </p:cNvCxnSpPr>
          <p:nvPr userDrawn="1"/>
        </p:nvCxnSpPr>
        <p:spPr>
          <a:xfrm flipV="1">
            <a:off x="2454442" y="1429119"/>
            <a:ext cx="9737558" cy="153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7CCE55-AF4E-4245-BFBC-DEC36E1D4A4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13A9D50-C6EA-F04C-BB84-891959D759F9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90B908-BCFE-FA4B-B5E3-36C62E088DE9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96D4A9D-D054-044B-8920-BE06A68ED267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3643B7-9DFD-8C46-881C-69B3D67CA91A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2D9D565-739D-4898-97BD-79EB8C7F91EC}"/>
              </a:ext>
            </a:extLst>
          </p:cNvPr>
          <p:cNvSpPr/>
          <p:nvPr userDrawn="1"/>
        </p:nvSpPr>
        <p:spPr>
          <a:xfrm>
            <a:off x="4608159" y="4718683"/>
            <a:ext cx="3298372" cy="32983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0FADA3-E777-489C-976D-0B0C4FD31310}"/>
              </a:ext>
            </a:extLst>
          </p:cNvPr>
          <p:cNvSpPr/>
          <p:nvPr userDrawn="1"/>
        </p:nvSpPr>
        <p:spPr>
          <a:xfrm>
            <a:off x="4289752" y="4494279"/>
            <a:ext cx="1268186" cy="1268186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65147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564622-96D9-48C4-BB60-87F3F7C8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CE8039-0D05-4A75-878A-907B8D44B9E7}"/>
              </a:ext>
            </a:extLst>
          </p:cNvPr>
          <p:cNvGrpSpPr/>
          <p:nvPr userDrawn="1"/>
        </p:nvGrpSpPr>
        <p:grpSpPr>
          <a:xfrm>
            <a:off x="363416" y="421045"/>
            <a:ext cx="748798" cy="134113"/>
            <a:chOff x="4827813" y="2534636"/>
            <a:chExt cx="996651" cy="17850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1402252-45E8-45B3-BA5E-DFA33A45474E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00C883-1ACE-4AF3-9875-792A769588D5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75483D7-E612-43D2-9B0E-C69356C160DA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279C5F2-4C7F-4470-A44F-E8AD69AC9FA0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50611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0D79E1-5F46-41CA-85E7-44C2A6C6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365125"/>
            <a:ext cx="11465168" cy="91855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0B511-05FD-459E-AC79-A87540961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6" y="1825625"/>
            <a:ext cx="114651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2B635-1E22-483C-94B9-F587908DE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98321-594C-4030-A2B0-3492F77EE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5384" y="6463207"/>
            <a:ext cx="2743200" cy="2582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3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60" r:id="rId6"/>
    <p:sldLayoutId id="2147483663" r:id="rId7"/>
    <p:sldLayoutId id="2147483667" r:id="rId8"/>
    <p:sldLayoutId id="2147483668" r:id="rId9"/>
    <p:sldLayoutId id="2147483666" r:id="rId10"/>
    <p:sldLayoutId id="2147483669" r:id="rId11"/>
    <p:sldLayoutId id="2147483670" r:id="rId12"/>
    <p:sldLayoutId id="2147483671" r:id="rId13"/>
    <p:sldLayoutId id="2147483672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5.sv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hyperlink" Target="https://go.microsoft.com/fwlink/?linkid=2006808&amp;clcid=0x409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hyperlink" Target="https://go.microsoft.com/fwlink/?linkid=2006808&amp;clcid=0x409" TargetMode="Externa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hyperlink" Target="https://go.microsoft.com/fwlink/?linkid=2006808&amp;clcid=0x409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Placeholder 35" descr="aerial view bridge over water">
            <a:extLst>
              <a:ext uri="{FF2B5EF4-FFF2-40B4-BE49-F238E27FC236}">
                <a16:creationId xmlns:a16="http://schemas.microsoft.com/office/drawing/2014/main" id="{F7CD9EDC-C949-4D72-B04B-A61A034595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0359CD-8DFF-4AF2-B957-630ED2A6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9246" y="205510"/>
            <a:ext cx="6286500" cy="3618345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mënyrë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humbjen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fitimin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drejtës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pronësisë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sendet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paluajtshme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Kriteret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duhet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përmbush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kjo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garantuar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respektimin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efektiv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drejtës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kushtetuese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përcaktuar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41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Kushtetutës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RSh-së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Kufizimet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tjera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ushtrimin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drejtës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sipas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legjislacionit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shqiptar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Procedura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administrative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realizimin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humbjen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fitimin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drejtës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pronësisë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mbi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sendet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paluajtshme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regjistrimi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tyre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pranë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regjistrave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pasurive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paluajtshme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administrim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prej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Agjencia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Shtetërore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Kadastrës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F7D53-1D50-48D8-B3B4-B9632324B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437" y="4368801"/>
            <a:ext cx="4475348" cy="2004290"/>
          </a:xfrm>
        </p:spPr>
        <p:txBody>
          <a:bodyPr>
            <a:normAutofit/>
          </a:bodyPr>
          <a:lstStyle/>
          <a:p>
            <a:r>
              <a:rPr lang="en-IN" sz="2800" b="1" dirty="0" err="1" smtClean="0"/>
              <a:t>Eksperte</a:t>
            </a:r>
            <a:r>
              <a:rPr lang="en-IN" sz="2800" b="1" dirty="0" smtClean="0"/>
              <a:t>: </a:t>
            </a:r>
            <a:r>
              <a:rPr lang="en-IN" sz="2800" b="1" dirty="0" err="1" smtClean="0"/>
              <a:t>arbena</a:t>
            </a:r>
            <a:r>
              <a:rPr lang="en-IN" sz="2800" b="1" dirty="0" smtClean="0"/>
              <a:t> </a:t>
            </a:r>
            <a:r>
              <a:rPr lang="en-IN" sz="2800" b="1" dirty="0" err="1" smtClean="0"/>
              <a:t>ahmeti</a:t>
            </a:r>
            <a:endParaRPr lang="en-IN" sz="2800" b="1" dirty="0" smtClean="0"/>
          </a:p>
          <a:p>
            <a:endParaRPr lang="en-IN" sz="3200" dirty="0" smtClean="0"/>
          </a:p>
          <a:p>
            <a:endParaRPr lang="en-IN" sz="3200" dirty="0"/>
          </a:p>
          <a:p>
            <a:endParaRPr lang="en-IN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0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3"/>
    </mc:Choice>
    <mc:Fallback xmlns="">
      <p:transition spd="slow" advTm="13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erial view beack town">
            <a:extLst>
              <a:ext uri="{FF2B5EF4-FFF2-40B4-BE49-F238E27FC236}">
                <a16:creationId xmlns:a16="http://schemas.microsoft.com/office/drawing/2014/main" id="{D4E7378D-0752-482D-BA2B-045B98982F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52418"/>
            <a:ext cx="12210472" cy="3713018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68E31FD-BE74-4CB3-A5A5-652148351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978" y="-46325"/>
            <a:ext cx="10515600" cy="1015713"/>
          </a:xfrm>
        </p:spPr>
        <p:txBody>
          <a:bodyPr/>
          <a:lstStyle/>
          <a:p>
            <a:r>
              <a:rPr lang="sq-AL" sz="2400" i="1" dirty="0"/>
              <a:t>-Baza ligjore </a:t>
            </a:r>
            <a:r>
              <a:rPr lang="sq-AL" sz="2400" i="1" dirty="0" smtClean="0"/>
              <a:t>për </a:t>
            </a:r>
            <a:r>
              <a:rPr lang="sq-AL" sz="2400" i="1" dirty="0"/>
              <a:t>procedura </a:t>
            </a:r>
            <a:r>
              <a:rPr lang="sq-AL" sz="2400" i="1" dirty="0" smtClean="0"/>
              <a:t>të shpronësimit.</a:t>
            </a:r>
            <a:endParaRPr lang="en-US" sz="24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9EAE20-443B-4528-BBD6-32BD19163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88509"/>
            <a:ext cx="10515600" cy="3223491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q-AL" dirty="0" smtClean="0"/>
              <a:t>Kushtetuta </a:t>
            </a:r>
            <a:r>
              <a:rPr lang="sq-AL" dirty="0"/>
              <a:t>e RSH, viti 1998 e ndryshuar (neni 41 i lidhur me nenin 42)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q-AL" dirty="0"/>
              <a:t>Kodi Civil, viti 1994 i ndryshuar (nenet 190-196)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q-AL" dirty="0"/>
              <a:t>Ligji Nr.8561, datë 22.12.1999 “Për shpronësimet dhe marrjen në përdorim të përkohshëm të pasurisë pronë private për interes publik” n</a:t>
            </a:r>
            <a:r>
              <a:rPr lang="sq-AL" i="1" dirty="0"/>
              <a:t>dryshuar me ligjin nr. 20/2016, datë 10.3.2016, nr.11/2020</a:t>
            </a:r>
            <a:r>
              <a:rPr lang="sq-AL" i="1" dirty="0" smtClean="0"/>
              <a:t>.</a:t>
            </a: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q-AL" i="1" dirty="0"/>
              <a:t>Ligji </a:t>
            </a:r>
            <a:r>
              <a:rPr lang="sq-AL" i="1" dirty="0" smtClean="0"/>
              <a:t>118/2018</a:t>
            </a:r>
            <a:r>
              <a:rPr lang="en-US" i="1" dirty="0" smtClean="0"/>
              <a:t> “</a:t>
            </a:r>
            <a:r>
              <a:rPr lang="en-US" i="1" dirty="0" err="1" smtClean="0"/>
              <a:t>Për</a:t>
            </a:r>
            <a:r>
              <a:rPr lang="en-US" i="1" dirty="0" smtClean="0"/>
              <a:t> </a:t>
            </a:r>
            <a:r>
              <a:rPr lang="en-US" i="1" dirty="0" err="1" smtClean="0"/>
              <a:t>Kadastrën</a:t>
            </a:r>
            <a:r>
              <a:rPr lang="en-US" i="1" dirty="0" smtClean="0"/>
              <a:t>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i="1" dirty="0" err="1" smtClean="0"/>
              <a:t>Akti</a:t>
            </a:r>
            <a:r>
              <a:rPr lang="en-US" i="1" dirty="0" smtClean="0"/>
              <a:t> </a:t>
            </a:r>
            <a:r>
              <a:rPr lang="en-US" i="1" dirty="0" err="1" smtClean="0"/>
              <a:t>nënligjor</a:t>
            </a:r>
            <a:r>
              <a:rPr lang="en-US" i="1" dirty="0" smtClean="0"/>
              <a:t> individual </a:t>
            </a:r>
            <a:r>
              <a:rPr lang="en-US" i="1" dirty="0" err="1" smtClean="0"/>
              <a:t>shpronësues</a:t>
            </a:r>
            <a:r>
              <a:rPr lang="en-US" i="1" dirty="0" smtClean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341D9-3B78-467A-9828-B85D230F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52"/>
    </mc:Choice>
    <mc:Fallback xmlns="">
      <p:transition spd="slow" advTm="11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F209E-D17D-4F20-A6D0-C685853D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27712"/>
            <a:ext cx="6028148" cy="1057883"/>
          </a:xfrm>
        </p:spPr>
        <p:txBody>
          <a:bodyPr/>
          <a:lstStyle/>
          <a:p>
            <a:r>
              <a:rPr lang="en-US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Cështje</a:t>
            </a:r>
            <a:r>
              <a:rPr lang="en-US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që</a:t>
            </a:r>
            <a:r>
              <a:rPr lang="en-US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rregullon</a:t>
            </a:r>
            <a:r>
              <a:rPr lang="en-US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ligjI</a:t>
            </a:r>
            <a:endParaRPr lang="en-US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DBB6E2A-723F-48F4-9592-AC166B8A2562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63417" y="2096521"/>
            <a:ext cx="2936408" cy="383322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B14A5-E7B8-4F35-8378-DB748F6A6C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7858" y="-129308"/>
            <a:ext cx="3751451" cy="6971207"/>
          </a:xfrm>
        </p:spPr>
        <p:txBody>
          <a:bodyPr/>
          <a:lstStyle/>
          <a:p>
            <a:r>
              <a:rPr lang="en-US" sz="1200" b="0" dirty="0" err="1"/>
              <a:t>Kuptimi</a:t>
            </a:r>
            <a:r>
              <a:rPr lang="en-US" sz="1200" b="0" dirty="0"/>
              <a:t> </a:t>
            </a:r>
            <a:r>
              <a:rPr lang="en-US" sz="1200" b="0" dirty="0" err="1"/>
              <a:t>i</a:t>
            </a:r>
            <a:r>
              <a:rPr lang="en-US" sz="1200" b="0" dirty="0"/>
              <a:t> </a:t>
            </a:r>
            <a:r>
              <a:rPr lang="en-US" sz="1200" b="0" dirty="0" err="1"/>
              <a:t>shpronësimit</a:t>
            </a:r>
            <a:r>
              <a:rPr lang="en-US" sz="1200" b="0" dirty="0"/>
              <a:t> </a:t>
            </a:r>
            <a:endParaRPr lang="en-US" sz="1200" b="0" dirty="0" smtClean="0"/>
          </a:p>
          <a:p>
            <a:r>
              <a:rPr lang="en-US" sz="1200" b="0" dirty="0" err="1" smtClean="0"/>
              <a:t>Shkaku</a:t>
            </a:r>
            <a:r>
              <a:rPr lang="en-US" sz="1200" b="0" dirty="0" smtClean="0"/>
              <a:t> </a:t>
            </a:r>
            <a:r>
              <a:rPr lang="en-US" sz="1200" b="0" dirty="0" err="1"/>
              <a:t>i</a:t>
            </a:r>
            <a:r>
              <a:rPr lang="en-US" sz="1200" b="0" dirty="0"/>
              <a:t> </a:t>
            </a:r>
            <a:r>
              <a:rPr lang="en-US" sz="1200" b="0" dirty="0" err="1" smtClean="0"/>
              <a:t>shpronësimit</a:t>
            </a:r>
            <a:endParaRPr lang="en-US" sz="1200" b="0" dirty="0" smtClean="0"/>
          </a:p>
          <a:p>
            <a:r>
              <a:rPr lang="en-US" sz="1200" b="0" dirty="0" err="1" smtClean="0"/>
              <a:t>Objekte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shpronësimit</a:t>
            </a:r>
            <a:endParaRPr lang="en-US" sz="1200" b="0" dirty="0" smtClean="0"/>
          </a:p>
          <a:p>
            <a:r>
              <a:rPr lang="en-US" sz="1200" b="0" dirty="0" err="1" smtClean="0"/>
              <a:t>Subjekti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</a:t>
            </a:r>
            <a:r>
              <a:rPr lang="en-US" sz="1200" b="0" dirty="0" smtClean="0"/>
              <a:t> favor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cilit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bëhet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procedura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shpronësimit</a:t>
            </a:r>
            <a:r>
              <a:rPr lang="en-US" sz="1200" b="0" dirty="0" smtClean="0"/>
              <a:t> </a:t>
            </a:r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drejtat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dhe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privilegjet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që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kanë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pronarët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gjatë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procedurës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shpronësimit</a:t>
            </a:r>
            <a:r>
              <a:rPr lang="en-US" sz="1200" b="0" dirty="0" smtClean="0"/>
              <a:t> </a:t>
            </a:r>
          </a:p>
          <a:p>
            <a:r>
              <a:rPr lang="en-US" sz="1200" b="0" dirty="0" err="1" smtClean="0"/>
              <a:t>Procedura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hollësishme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dhe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detajuara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deri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nxjerrjen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aktit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nënligjor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shpronësues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kritere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bazë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mbi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cilat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kryhet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vlerësimi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objekteve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që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shpronësohen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drejtën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kompesimit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rast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zhvlerësimit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pronës</a:t>
            </a:r>
            <a:endParaRPr lang="en-US" sz="1200" b="0" dirty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llogaritjen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dhe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llojin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shpërblimit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kriteret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përmbajtjes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aktit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nënligjor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shpronësues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si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kryeht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regjistrimi</a:t>
            </a:r>
            <a:r>
              <a:rPr lang="en-US" sz="1200" b="0" dirty="0" smtClean="0"/>
              <a:t> I </a:t>
            </a:r>
            <a:r>
              <a:rPr lang="en-US" sz="1200" b="0" dirty="0" err="1" smtClean="0"/>
              <a:t>ri</a:t>
            </a:r>
            <a:r>
              <a:rPr lang="en-US" sz="1200" b="0" dirty="0" smtClean="0"/>
              <a:t> I </a:t>
            </a:r>
            <a:r>
              <a:rPr lang="en-US" sz="1200" b="0" dirty="0" err="1" smtClean="0"/>
              <a:t>pasurive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shpronësuara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rastet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kur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procedura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shpronësimit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është</a:t>
            </a:r>
            <a:r>
              <a:rPr lang="en-US" sz="1200" b="0" dirty="0" smtClean="0"/>
              <a:t> e </a:t>
            </a:r>
            <a:r>
              <a:rPr lang="en-US" sz="1200" b="0" dirty="0" err="1" smtClean="0"/>
              <a:t>pavlefshme</a:t>
            </a:r>
            <a:endParaRPr lang="en-US" sz="1200" b="0" dirty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modalitete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ankimit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gjyqësor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për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procedura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shpronësimit</a:t>
            </a:r>
            <a:endParaRPr lang="en-US" sz="1200" b="0" dirty="0" smtClean="0"/>
          </a:p>
          <a:p>
            <a:r>
              <a:rPr lang="en-US" sz="1200" b="0" dirty="0" err="1" smtClean="0"/>
              <a:t>Përcakton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procedura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për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marrrjen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në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përdorim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përkohshëm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të</a:t>
            </a:r>
            <a:r>
              <a:rPr lang="en-US" sz="1200" b="0" dirty="0" smtClean="0"/>
              <a:t> </a:t>
            </a:r>
            <a:r>
              <a:rPr lang="en-US" sz="1200" b="0" dirty="0" err="1" smtClean="0"/>
              <a:t>pasurisë</a:t>
            </a:r>
            <a:r>
              <a:rPr lang="en-US" b="0" dirty="0" smtClean="0"/>
              <a:t>.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 descr="Download from cloud">
            <a:extLst>
              <a:ext uri="{FF2B5EF4-FFF2-40B4-BE49-F238E27FC236}">
                <a16:creationId xmlns:a16="http://schemas.microsoft.com/office/drawing/2014/main" id="{DEA952AA-034C-46B7-999E-31F46E9F36F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868008" y="637309"/>
            <a:ext cx="1996428" cy="1626919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D8FA4C-5CEC-4227-AE41-276B750EFDF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870581" y="2264228"/>
            <a:ext cx="3619053" cy="392543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1800" b="1" dirty="0" err="1"/>
              <a:t>Objekte</a:t>
            </a:r>
            <a:r>
              <a:rPr lang="en-US" sz="1800" b="1" dirty="0"/>
              <a:t> </a:t>
            </a:r>
            <a:r>
              <a:rPr lang="en-US" sz="1800" b="1" dirty="0" err="1"/>
              <a:t>të</a:t>
            </a:r>
            <a:r>
              <a:rPr lang="en-US" sz="1800" b="1" dirty="0"/>
              <a:t> </a:t>
            </a:r>
            <a:r>
              <a:rPr lang="en-US" sz="1800" b="1" dirty="0" err="1"/>
              <a:t>shpronësimit</a:t>
            </a:r>
            <a:r>
              <a:rPr lang="en-US" sz="1800" b="1" dirty="0"/>
              <a:t> </a:t>
            </a:r>
            <a:r>
              <a:rPr lang="en-US" sz="1800" b="1" dirty="0" err="1" smtClean="0"/>
              <a:t>janë</a:t>
            </a:r>
            <a:r>
              <a:rPr lang="en-US" sz="1800" b="1" dirty="0" smtClean="0"/>
              <a:t>: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pasuritë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paluajtshme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në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formën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e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tokës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ndërtimeve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çdo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lloji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me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karakter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përhershëm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</a:t>
            </a:r>
            <a:r>
              <a:rPr lang="en-US" dirty="0"/>
              <a:t> </a:t>
            </a: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rgbClr val="00B050"/>
                </a:solidFill>
              </a:rPr>
              <a:t>pasuritë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e </a:t>
            </a:r>
            <a:r>
              <a:rPr lang="en-US" dirty="0" err="1">
                <a:solidFill>
                  <a:srgbClr val="00B050"/>
                </a:solidFill>
              </a:rPr>
              <a:t>luajtshme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të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treguara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në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shkronjat</a:t>
            </a:r>
            <a:r>
              <a:rPr lang="en-US" dirty="0">
                <a:solidFill>
                  <a:srgbClr val="00B050"/>
                </a:solidFill>
              </a:rPr>
              <a:t> “e” </a:t>
            </a:r>
            <a:r>
              <a:rPr lang="en-US" dirty="0" err="1">
                <a:solidFill>
                  <a:srgbClr val="00B050"/>
                </a:solidFill>
              </a:rPr>
              <a:t>dhe</a:t>
            </a:r>
            <a:r>
              <a:rPr lang="en-US" dirty="0">
                <a:solidFill>
                  <a:srgbClr val="00B050"/>
                </a:solidFill>
              </a:rPr>
              <a:t> “ë”, </a:t>
            </a:r>
            <a:r>
              <a:rPr lang="en-US" dirty="0" err="1">
                <a:solidFill>
                  <a:srgbClr val="00B050"/>
                </a:solidFill>
              </a:rPr>
              <a:t>të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nenit</a:t>
            </a:r>
            <a:r>
              <a:rPr lang="en-US" dirty="0">
                <a:solidFill>
                  <a:srgbClr val="00B050"/>
                </a:solidFill>
              </a:rPr>
              <a:t> 8, </a:t>
            </a:r>
            <a:r>
              <a:rPr lang="en-US" dirty="0" err="1">
                <a:solidFill>
                  <a:srgbClr val="00B050"/>
                </a:solidFill>
              </a:rPr>
              <a:t>të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këtij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ligji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dirty="0" err="1" smtClean="0">
                <a:solidFill>
                  <a:srgbClr val="00B050"/>
                </a:solidFill>
              </a:rPr>
              <a:t>që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përcakton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shkaku</a:t>
            </a:r>
            <a:r>
              <a:rPr lang="en-US" dirty="0" smtClean="0">
                <a:solidFill>
                  <a:srgbClr val="00B050"/>
                </a:solidFill>
              </a:rPr>
              <a:t> se </a:t>
            </a:r>
            <a:r>
              <a:rPr lang="en-US" dirty="0" err="1" smtClean="0">
                <a:solidFill>
                  <a:srgbClr val="00B050"/>
                </a:solidFill>
              </a:rPr>
              <a:t>përse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bëhet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shpronësimi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solidFill>
                  <a:srgbClr val="0070C0"/>
                </a:solidFill>
              </a:rPr>
              <a:t>kulturat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bujqësore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si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dhe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çdo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investim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tjetër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trupëzuar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në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tokën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bujqësore</a:t>
            </a:r>
            <a:r>
              <a:rPr lang="en-US" dirty="0">
                <a:solidFill>
                  <a:srgbClr val="0070C0"/>
                </a:solidFill>
              </a:rPr>
              <a:t>, </a:t>
            </a:r>
            <a:r>
              <a:rPr lang="en-US" dirty="0" err="1">
                <a:solidFill>
                  <a:srgbClr val="0070C0"/>
                </a:solidFill>
              </a:rPr>
              <a:t>që</a:t>
            </a:r>
            <a:r>
              <a:rPr lang="en-US" dirty="0">
                <a:solidFill>
                  <a:srgbClr val="0070C0"/>
                </a:solidFill>
              </a:rPr>
              <a:t> do </a:t>
            </a:r>
            <a:r>
              <a:rPr lang="en-US" dirty="0" err="1">
                <a:solidFill>
                  <a:srgbClr val="0070C0"/>
                </a:solidFill>
              </a:rPr>
              <a:t>të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shpronësohet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BA3DB3-A445-4949-AB8E-8B2F3C333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4" name="Picture Placeholder 16" descr="Download from cloud">
            <a:extLst>
              <a:ext uri="{FF2B5EF4-FFF2-40B4-BE49-F238E27FC236}">
                <a16:creationId xmlns:a16="http://schemas.microsoft.com/office/drawing/2014/main" id="{DEA952AA-034C-46B7-999E-31F46E9F36F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39861" y="3403277"/>
            <a:ext cx="1996428" cy="1834736"/>
          </a:xfrm>
        </p:spPr>
      </p:pic>
      <p:pic>
        <p:nvPicPr>
          <p:cNvPr id="16" name="Picture Placeholder 16" descr="Download from cloud">
            <a:extLst>
              <a:ext uri="{FF2B5EF4-FFF2-40B4-BE49-F238E27FC236}">
                <a16:creationId xmlns:a16="http://schemas.microsoft.com/office/drawing/2014/main" id="{DEA952AA-034C-46B7-999E-31F46E9F36F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6325" y="1913357"/>
            <a:ext cx="1996428" cy="1626919"/>
          </a:xfrm>
        </p:spPr>
      </p:pic>
      <p:sp>
        <p:nvSpPr>
          <p:cNvPr id="11" name="Rectangle 10"/>
          <p:cNvSpPr/>
          <p:nvPr/>
        </p:nvSpPr>
        <p:spPr>
          <a:xfrm>
            <a:off x="2808838" y="-285484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	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3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6"/>
    </mc:Choice>
    <mc:Fallback xmlns="">
      <p:transition spd="slow" advTm="4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607DA8-6843-427B-8234-C58238E1E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51" y="-332509"/>
            <a:ext cx="4468698" cy="1653309"/>
          </a:xfrm>
        </p:spPr>
        <p:txBody>
          <a:bodyPr/>
          <a:lstStyle/>
          <a:p>
            <a:r>
              <a:rPr lang="en-US" sz="2000" i="1" dirty="0" err="1" smtClean="0"/>
              <a:t>Neni</a:t>
            </a:r>
            <a:r>
              <a:rPr lang="en-US" sz="2000" i="1" dirty="0" smtClean="0"/>
              <a:t> </a:t>
            </a:r>
            <a:r>
              <a:rPr lang="en-US" sz="2000" i="1" dirty="0"/>
              <a:t>5</a:t>
            </a:r>
            <a:br>
              <a:rPr lang="en-US" sz="2000" i="1" dirty="0"/>
            </a:br>
            <a:r>
              <a:rPr lang="en-US" sz="2000" i="1" dirty="0" err="1"/>
              <a:t>Kuptimi</a:t>
            </a:r>
            <a:r>
              <a:rPr lang="en-US" sz="2000" i="1" dirty="0"/>
              <a:t>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i="1" dirty="0" err="1" smtClean="0"/>
              <a:t>shpronësimit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en-US" sz="1600" i="1" dirty="0"/>
              <a:t>(</a:t>
            </a:r>
            <a:r>
              <a:rPr lang="en-US" sz="1200" i="1" dirty="0" err="1"/>
              <a:t>ndryshuar</a:t>
            </a:r>
            <a:r>
              <a:rPr lang="en-US" sz="1200" i="1" dirty="0"/>
              <a:t> </a:t>
            </a:r>
            <a:r>
              <a:rPr lang="en-US" sz="1200" i="1" dirty="0" err="1"/>
              <a:t>fjalë</a:t>
            </a:r>
            <a:r>
              <a:rPr lang="en-US" sz="1200" i="1" dirty="0"/>
              <a:t> </a:t>
            </a:r>
            <a:r>
              <a:rPr lang="en-US" sz="1200" i="1" dirty="0" err="1"/>
              <a:t>në</a:t>
            </a:r>
            <a:r>
              <a:rPr lang="en-US" sz="1200" i="1" dirty="0"/>
              <a:t> </a:t>
            </a:r>
            <a:r>
              <a:rPr lang="en-US" sz="1200" i="1" dirty="0" err="1"/>
              <a:t>pikën</a:t>
            </a:r>
            <a:r>
              <a:rPr lang="en-US" sz="1200" i="1" dirty="0"/>
              <a:t> 1 </a:t>
            </a:r>
            <a:r>
              <a:rPr lang="en-US" sz="1200" i="1" dirty="0" err="1"/>
              <a:t>dhe</a:t>
            </a:r>
            <a:r>
              <a:rPr lang="en-US" sz="1200" i="1" dirty="0"/>
              <a:t> </a:t>
            </a:r>
            <a:r>
              <a:rPr lang="en-US" sz="1200" i="1" dirty="0" err="1"/>
              <a:t>ndryshuar</a:t>
            </a:r>
            <a:r>
              <a:rPr lang="en-US" sz="1200" i="1" dirty="0"/>
              <a:t> </a:t>
            </a:r>
            <a:r>
              <a:rPr lang="en-US" sz="1200" i="1" dirty="0" err="1"/>
              <a:t>pika</a:t>
            </a:r>
            <a:r>
              <a:rPr lang="en-US" sz="1200" i="1" dirty="0"/>
              <a:t> 2 me </a:t>
            </a:r>
            <a:r>
              <a:rPr lang="en-US" sz="1200" i="1" dirty="0" err="1"/>
              <a:t>ligjin</a:t>
            </a:r>
            <a:r>
              <a:rPr lang="en-US" sz="1200" i="1" dirty="0"/>
              <a:t> </a:t>
            </a:r>
            <a:r>
              <a:rPr lang="en-US" sz="1200" i="1" dirty="0" err="1"/>
              <a:t>nr</a:t>
            </a:r>
            <a:r>
              <a:rPr lang="en-US" sz="1200" i="1" dirty="0"/>
              <a:t>. 11/2020, </a:t>
            </a:r>
            <a:r>
              <a:rPr lang="en-US" sz="1200" i="1" dirty="0" err="1"/>
              <a:t>datë</a:t>
            </a:r>
            <a:r>
              <a:rPr lang="en-US" sz="1200" i="1" dirty="0"/>
              <a:t> 12.2.2020)</a:t>
            </a:r>
            <a:r>
              <a:rPr lang="en-US" sz="1200" dirty="0"/>
              <a:t/>
            </a:r>
            <a:br>
              <a:rPr lang="en-US" sz="1200" dirty="0"/>
            </a:br>
            <a:endParaRPr lang="en-US" sz="16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A41760-72CD-4C84-9570-EE30C5126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571" y="1320799"/>
            <a:ext cx="4097778" cy="5606473"/>
          </a:xfrm>
        </p:spPr>
        <p:txBody>
          <a:bodyPr/>
          <a:lstStyle/>
          <a:p>
            <a:pPr lvl="0"/>
            <a:endParaRPr lang="en-US" sz="1400" dirty="0" smtClean="0"/>
          </a:p>
          <a:p>
            <a:pPr lvl="0"/>
            <a:r>
              <a:rPr lang="en-US" sz="1400" dirty="0" smtClean="0"/>
              <a:t>Kur </a:t>
            </a:r>
            <a:r>
              <a:rPr lang="en-US" sz="1400" dirty="0"/>
              <a:t>realizimi ose mbrojtja e interesave publike nuk mund të arrihet pa ushtruar të drejtat e pronësisë mbi pasuritë e paluajtshme ose të luajtshme pronë private, Këshilli i Ministrave, mbi kërkesën e subjektit kërkues në favor të të cilit bëhet shpronësimi, me propozim të ministrit përgjegjës për zhvillimin urban, vendos shpronësimin e këtyre pasurive.</a:t>
            </a:r>
          </a:p>
          <a:p>
            <a:pPr lvl="0"/>
            <a:r>
              <a:rPr lang="en-US" sz="1400" dirty="0"/>
              <a:t>Kur shpronësimi është kryer me kërkesën e një subjekti juridik privat, ministri përgjegjës për zhvillimin urban i kërkon Agjencisë Shtetërore për Shpronësimin (ASHSH) që, mbi kërkesën paraprake të këtij subjekti, të bëjë kalimin e pronësisë së pasurive të shpronësuara nga shteti në favor të subjektit privat që ka kërkuar shpronësimin, me kushtin që të jetë vërtetuar sipas ligjit realizimi i ndërtimit ose i investimit për interes publik, për të cilin është kryer shpronësimi.</a:t>
            </a:r>
          </a:p>
          <a:p>
            <a:pPr lvl="0"/>
            <a:r>
              <a:rPr lang="en-US" sz="1400" dirty="0"/>
              <a:t>Kur kërkuesi privat nuk kërkon kalimin e pronësisë në favor të tij, pronësia mbetet në favor të shtetit.</a:t>
            </a:r>
          </a:p>
          <a:p>
            <a:pPr lvl="0"/>
            <a:r>
              <a:rPr lang="en-US" sz="1400" dirty="0"/>
              <a:t>Objektet e shpronësuara, për shkaqet e parashikuara në shkronjat “a”, “b”, “d”, “dh” dhe “ë” të nenit 8 të këtij ligji mbeten në çdo rast në pronësi të shtetit.</a:t>
            </a:r>
          </a:p>
          <a:p>
            <a:r>
              <a:rPr lang="sq-AL" sz="1400" dirty="0"/>
              <a:t> </a:t>
            </a:r>
            <a:endParaRPr lang="en-US" sz="1400" dirty="0"/>
          </a:p>
        </p:txBody>
      </p:sp>
      <p:pic>
        <p:nvPicPr>
          <p:cNvPr id="20" name="Picture Placeholder 19" descr="aerial view secluded beach">
            <a:extLst>
              <a:ext uri="{FF2B5EF4-FFF2-40B4-BE49-F238E27FC236}">
                <a16:creationId xmlns:a16="http://schemas.microsoft.com/office/drawing/2014/main" id="{BDA6BE98-197A-42D4-8B34-1D190FC6DD0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BA88AF-DB8A-4271-84BF-A8EFA98F9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15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"/>
    </mc:Choice>
    <mc:Fallback xmlns="">
      <p:transition spd="slow" advTm="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2C0A42-6D1B-4B6E-959B-1609A382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309" y="2946400"/>
            <a:ext cx="2466110" cy="932873"/>
          </a:xfrm>
        </p:spPr>
        <p:txBody>
          <a:bodyPr/>
          <a:lstStyle/>
          <a:p>
            <a:r>
              <a:rPr lang="en-US" sz="1600" b="0" dirty="0" smtClean="0"/>
              <a:t>		</a:t>
            </a:r>
            <a:r>
              <a:rPr lang="en-US" sz="4000" dirty="0" err="1" smtClean="0"/>
              <a:t>Neni</a:t>
            </a:r>
            <a:r>
              <a:rPr lang="en-US" sz="4000" dirty="0" smtClean="0"/>
              <a:t> 6</a:t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000" i="1" dirty="0" err="1" smtClean="0"/>
              <a:t>Të</a:t>
            </a:r>
            <a:r>
              <a:rPr lang="en-US" sz="2000" i="1" dirty="0" smtClean="0"/>
              <a:t> </a:t>
            </a:r>
            <a:r>
              <a:rPr lang="en-US" sz="2000" i="1" dirty="0" err="1"/>
              <a:t>drejta</a:t>
            </a:r>
            <a:r>
              <a:rPr lang="en-US" sz="2000" i="1" dirty="0"/>
              <a:t> </a:t>
            </a:r>
            <a:r>
              <a:rPr lang="en-US" sz="2000" i="1" dirty="0" err="1"/>
              <a:t>dhe</a:t>
            </a:r>
            <a:r>
              <a:rPr lang="en-US" sz="2000" i="1" dirty="0"/>
              <a:t> </a:t>
            </a:r>
            <a:r>
              <a:rPr lang="en-US" sz="2000" i="1" dirty="0" err="1"/>
              <a:t>privilegje</a:t>
            </a:r>
            <a:r>
              <a:rPr lang="en-US" sz="2000" i="1" dirty="0"/>
              <a:t> </a:t>
            </a:r>
            <a:r>
              <a:rPr lang="en-US" sz="2000" i="1" dirty="0" err="1"/>
              <a:t>të</a:t>
            </a:r>
            <a:r>
              <a:rPr lang="en-US" sz="2000" i="1" dirty="0"/>
              <a:t> </a:t>
            </a:r>
            <a:r>
              <a:rPr lang="en-US" sz="2000" i="1" dirty="0" err="1"/>
              <a:t>pronarit</a:t>
            </a:r>
            <a:r>
              <a:rPr lang="en-US" sz="2000" i="1" dirty="0"/>
              <a:t> </a:t>
            </a:r>
            <a:r>
              <a:rPr lang="en-US" sz="2000" i="1" dirty="0" err="1"/>
              <a:t>të</a:t>
            </a:r>
            <a:r>
              <a:rPr lang="en-US" sz="2000" i="1" dirty="0"/>
              <a:t> </a:t>
            </a:r>
            <a:r>
              <a:rPr lang="en-US" sz="2000" i="1" dirty="0" err="1"/>
              <a:t>pasurisë</a:t>
            </a:r>
            <a:r>
              <a:rPr lang="en-US" sz="2000" i="1" dirty="0"/>
              <a:t> </a:t>
            </a:r>
            <a:r>
              <a:rPr lang="en-US" sz="2000" i="1" dirty="0" err="1"/>
              <a:t>pronë</a:t>
            </a:r>
            <a:r>
              <a:rPr lang="en-US" sz="2000" i="1" dirty="0"/>
              <a:t> private </a:t>
            </a:r>
            <a:r>
              <a:rPr lang="en-US" sz="2000" i="1" dirty="0" err="1"/>
              <a:t>që</a:t>
            </a:r>
            <a:r>
              <a:rPr lang="en-US" sz="2000" i="1" dirty="0"/>
              <a:t> </a:t>
            </a:r>
            <a:r>
              <a:rPr lang="en-US" sz="2000" i="1" dirty="0" err="1"/>
              <a:t>shpronësohet</a:t>
            </a:r>
            <a:endParaRPr lang="en-US" sz="2000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E42C9A-B4DC-4A46-A073-8421E387B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6" y="103909"/>
            <a:ext cx="8946838" cy="6509328"/>
          </a:xfrm>
        </p:spPr>
        <p:txBody>
          <a:bodyPr/>
          <a:lstStyle/>
          <a:p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rastet</a:t>
            </a:r>
            <a:r>
              <a:rPr lang="en-US" sz="1600" dirty="0"/>
              <a:t> </a:t>
            </a:r>
            <a:r>
              <a:rPr lang="en-US" sz="1600" dirty="0" err="1"/>
              <a:t>kur</a:t>
            </a:r>
            <a:r>
              <a:rPr lang="en-US" sz="1600" dirty="0"/>
              <a:t> </a:t>
            </a:r>
            <a:r>
              <a:rPr lang="en-US" sz="1600" dirty="0" err="1"/>
              <a:t>pronari</a:t>
            </a:r>
            <a:r>
              <a:rPr lang="en-US" sz="1600" dirty="0"/>
              <a:t> </a:t>
            </a:r>
            <a:r>
              <a:rPr lang="en-US" sz="1600" dirty="0" err="1"/>
              <a:t>ka</a:t>
            </a:r>
            <a:r>
              <a:rPr lang="en-US" sz="1600" dirty="0"/>
              <a:t> </a:t>
            </a:r>
            <a:r>
              <a:rPr lang="en-US" sz="1600" dirty="0" err="1"/>
              <a:t>vdekur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është</a:t>
            </a:r>
            <a:r>
              <a:rPr lang="en-US" sz="1600" dirty="0"/>
              <a:t> </a:t>
            </a:r>
            <a:r>
              <a:rPr lang="en-US" sz="1600" dirty="0" err="1"/>
              <a:t>shpallur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zhdukur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nuk</a:t>
            </a:r>
            <a:r>
              <a:rPr lang="en-US" sz="1600" dirty="0"/>
              <a:t> </a:t>
            </a:r>
            <a:r>
              <a:rPr lang="en-US" sz="1600" dirty="0" err="1"/>
              <a:t>është</a:t>
            </a:r>
            <a:r>
              <a:rPr lang="en-US" sz="1600" dirty="0"/>
              <a:t> </a:t>
            </a:r>
            <a:r>
              <a:rPr lang="en-US" sz="1600" dirty="0" err="1"/>
              <a:t>lëshuar</a:t>
            </a:r>
            <a:r>
              <a:rPr lang="en-US" sz="1600" dirty="0"/>
              <a:t> </a:t>
            </a:r>
            <a:r>
              <a:rPr lang="en-US" sz="1600" dirty="0" err="1"/>
              <a:t>dëshmia</a:t>
            </a:r>
            <a:r>
              <a:rPr lang="en-US" sz="1600" dirty="0"/>
              <a:t> e </a:t>
            </a:r>
            <a:r>
              <a:rPr lang="en-US" sz="1600" dirty="0" err="1"/>
              <a:t>trashëgimisë</a:t>
            </a:r>
            <a:r>
              <a:rPr lang="en-US" sz="1600" dirty="0"/>
              <a:t>, </a:t>
            </a:r>
            <a:r>
              <a:rPr lang="en-US" sz="1600" dirty="0" err="1"/>
              <a:t>Agjencia</a:t>
            </a:r>
            <a:r>
              <a:rPr lang="en-US" sz="1600" dirty="0"/>
              <a:t> </a:t>
            </a:r>
            <a:r>
              <a:rPr lang="en-US" sz="1600" dirty="0" err="1"/>
              <a:t>Shtetërore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Shpronësimin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subjektet</a:t>
            </a:r>
            <a:r>
              <a:rPr lang="en-US" sz="1600" dirty="0"/>
              <a:t> e </a:t>
            </a:r>
            <a:r>
              <a:rPr lang="en-US" sz="1600" dirty="0" err="1"/>
              <a:t>interesuara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shpronësimin</a:t>
            </a:r>
            <a:r>
              <a:rPr lang="en-US" sz="1600" dirty="0"/>
              <a:t> </a:t>
            </a:r>
            <a:r>
              <a:rPr lang="en-US" sz="1600" dirty="0" err="1"/>
              <a:t>kanë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drejtë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paraqesin</a:t>
            </a:r>
            <a:r>
              <a:rPr lang="en-US" sz="1600" dirty="0"/>
              <a:t> </a:t>
            </a:r>
            <a:r>
              <a:rPr lang="en-US" sz="1600" dirty="0" err="1"/>
              <a:t>kërkesën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lëshimin</a:t>
            </a:r>
            <a:r>
              <a:rPr lang="en-US" sz="1600" dirty="0"/>
              <a:t> e </a:t>
            </a:r>
            <a:r>
              <a:rPr lang="en-US" sz="1600" dirty="0" err="1"/>
              <a:t>dëshmisë</a:t>
            </a:r>
            <a:r>
              <a:rPr lang="en-US" sz="1600" dirty="0"/>
              <a:t> </a:t>
            </a:r>
            <a:r>
              <a:rPr lang="en-US" sz="1600" dirty="0" err="1"/>
              <a:t>së</a:t>
            </a:r>
            <a:r>
              <a:rPr lang="en-US" sz="1600" dirty="0"/>
              <a:t> </a:t>
            </a:r>
            <a:r>
              <a:rPr lang="en-US" sz="1600" dirty="0" err="1"/>
              <a:t>trashëgimisë</a:t>
            </a:r>
            <a:r>
              <a:rPr lang="en-US" sz="1600" dirty="0"/>
              <a:t>, </a:t>
            </a:r>
            <a:r>
              <a:rPr lang="en-US" sz="1600" dirty="0" err="1"/>
              <a:t>sipas</a:t>
            </a:r>
            <a:r>
              <a:rPr lang="en-US" sz="1600" dirty="0"/>
              <a:t> </a:t>
            </a:r>
            <a:r>
              <a:rPr lang="en-US" sz="1600" dirty="0" err="1"/>
              <a:t>rregullave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përcaktuara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Kodin</a:t>
            </a:r>
            <a:r>
              <a:rPr lang="en-US" sz="1600" dirty="0"/>
              <a:t> Civil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ligjin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noterinë</a:t>
            </a:r>
            <a:r>
              <a:rPr lang="en-US" sz="1600" dirty="0"/>
              <a:t>,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rast</a:t>
            </a:r>
            <a:r>
              <a:rPr lang="en-US" sz="1600" dirty="0"/>
              <a:t> se </a:t>
            </a:r>
            <a:r>
              <a:rPr lang="en-US" sz="1600" dirty="0" err="1"/>
              <a:t>kërkesa</a:t>
            </a:r>
            <a:r>
              <a:rPr lang="en-US" sz="1600" dirty="0"/>
              <a:t> </a:t>
            </a:r>
            <a:r>
              <a:rPr lang="en-US" sz="1600" dirty="0" err="1"/>
              <a:t>nuk</a:t>
            </a:r>
            <a:r>
              <a:rPr lang="en-US" sz="1600" dirty="0"/>
              <a:t> </a:t>
            </a:r>
            <a:r>
              <a:rPr lang="en-US" sz="1600" dirty="0" err="1"/>
              <a:t>është</a:t>
            </a:r>
            <a:r>
              <a:rPr lang="en-US" sz="1600" dirty="0"/>
              <a:t> </a:t>
            </a:r>
            <a:r>
              <a:rPr lang="en-US" sz="1600" dirty="0" err="1"/>
              <a:t>paraqitur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refuzohet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paraqitet</a:t>
            </a:r>
            <a:r>
              <a:rPr lang="en-US" sz="1600" dirty="0"/>
              <a:t> </a:t>
            </a:r>
            <a:r>
              <a:rPr lang="en-US" sz="1600" dirty="0" err="1"/>
              <a:t>nga</a:t>
            </a:r>
            <a:r>
              <a:rPr lang="en-US" sz="1600" dirty="0"/>
              <a:t> </a:t>
            </a:r>
            <a:r>
              <a:rPr lang="en-US" sz="1600" dirty="0" err="1"/>
              <a:t>subjektet</a:t>
            </a:r>
            <a:r>
              <a:rPr lang="en-US" sz="1600" dirty="0"/>
              <a:t> e </a:t>
            </a:r>
            <a:r>
              <a:rPr lang="en-US" sz="1600" dirty="0" err="1"/>
              <a:t>interesuara</a:t>
            </a:r>
            <a:r>
              <a:rPr lang="en-US" sz="1600" dirty="0"/>
              <a:t>.</a:t>
            </a:r>
          </a:p>
          <a:p>
            <a:r>
              <a:rPr lang="en-US" sz="1600" dirty="0"/>
              <a:t>Kur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përfundim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procedurave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afateve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parashikuara</a:t>
            </a:r>
            <a:r>
              <a:rPr lang="en-US" sz="1600" dirty="0"/>
              <a:t> me </a:t>
            </a:r>
            <a:r>
              <a:rPr lang="en-US" sz="1600" dirty="0" err="1"/>
              <a:t>këtë</a:t>
            </a:r>
            <a:r>
              <a:rPr lang="en-US" sz="1600" dirty="0"/>
              <a:t> </a:t>
            </a:r>
            <a:r>
              <a:rPr lang="en-US" sz="1600" dirty="0" err="1"/>
              <a:t>ligj</a:t>
            </a:r>
            <a:r>
              <a:rPr lang="en-US" sz="1600" dirty="0"/>
              <a:t>, </a:t>
            </a:r>
            <a:r>
              <a:rPr lang="en-US" sz="1600" dirty="0" err="1"/>
              <a:t>lidhur</a:t>
            </a:r>
            <a:r>
              <a:rPr lang="en-US" sz="1600" dirty="0"/>
              <a:t> me </a:t>
            </a:r>
            <a:r>
              <a:rPr lang="en-US" sz="1600" dirty="0" err="1"/>
              <a:t>njoftimin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publikimin</a:t>
            </a:r>
            <a:r>
              <a:rPr lang="en-US" sz="1600" dirty="0"/>
              <a:t> e </a:t>
            </a:r>
            <a:r>
              <a:rPr lang="en-US" sz="1600" dirty="0" err="1"/>
              <a:t>kërkesës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</a:t>
            </a:r>
            <a:r>
              <a:rPr lang="en-US" sz="1600" dirty="0"/>
              <a:t>, </a:t>
            </a:r>
            <a:r>
              <a:rPr lang="en-US" sz="1600" dirty="0" err="1"/>
              <a:t>nuk</a:t>
            </a:r>
            <a:r>
              <a:rPr lang="en-US" sz="1600" dirty="0"/>
              <a:t> </a:t>
            </a:r>
            <a:r>
              <a:rPr lang="en-US" sz="1600" dirty="0" err="1"/>
              <a:t>gjendet</a:t>
            </a:r>
            <a:r>
              <a:rPr lang="en-US" sz="1600" dirty="0"/>
              <a:t> </a:t>
            </a:r>
            <a:r>
              <a:rPr lang="en-US" sz="1600" dirty="0" err="1"/>
              <a:t>pronari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pasurive</a:t>
            </a:r>
            <a:r>
              <a:rPr lang="en-US" sz="1600" dirty="0"/>
              <a:t> </a:t>
            </a:r>
            <a:r>
              <a:rPr lang="en-US" sz="1600" dirty="0" err="1"/>
              <a:t>pronë</a:t>
            </a:r>
            <a:r>
              <a:rPr lang="en-US" sz="1600" dirty="0"/>
              <a:t> private </a:t>
            </a:r>
            <a:r>
              <a:rPr lang="en-US" sz="1600" dirty="0" err="1"/>
              <a:t>që</a:t>
            </a:r>
            <a:r>
              <a:rPr lang="en-US" sz="1600" dirty="0"/>
              <a:t> </a:t>
            </a:r>
            <a:r>
              <a:rPr lang="en-US" sz="1600" dirty="0" err="1"/>
              <a:t>kërkohet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shpronësohen</a:t>
            </a:r>
            <a:r>
              <a:rPr lang="en-US" sz="1600" dirty="0"/>
              <a:t>, </a:t>
            </a:r>
            <a:r>
              <a:rPr lang="en-US" sz="1600" dirty="0" err="1"/>
              <a:t>Agjencia</a:t>
            </a:r>
            <a:r>
              <a:rPr lang="en-US" sz="1600" dirty="0"/>
              <a:t> </a:t>
            </a:r>
            <a:r>
              <a:rPr lang="en-US" sz="1600" dirty="0" err="1"/>
              <a:t>Shtetërore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Shpronësimin</a:t>
            </a:r>
            <a:r>
              <a:rPr lang="en-US" sz="1600" dirty="0"/>
              <a:t> </a:t>
            </a:r>
            <a:r>
              <a:rPr lang="en-US" sz="1600" dirty="0" err="1"/>
              <a:t>vazhdon</a:t>
            </a:r>
            <a:r>
              <a:rPr lang="en-US" sz="1600" dirty="0"/>
              <a:t> </a:t>
            </a:r>
            <a:r>
              <a:rPr lang="en-US" sz="1600" dirty="0" err="1"/>
              <a:t>procedurat</a:t>
            </a:r>
            <a:r>
              <a:rPr lang="en-US" sz="1600" dirty="0"/>
              <a:t> e </a:t>
            </a:r>
            <a:r>
              <a:rPr lang="en-US" sz="1600" dirty="0" err="1"/>
              <a:t>shpronësimit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masa e </a:t>
            </a:r>
            <a:r>
              <a:rPr lang="en-US" sz="1600" dirty="0" err="1"/>
              <a:t>shpërblimit</a:t>
            </a:r>
            <a:r>
              <a:rPr lang="en-US" sz="1600" dirty="0"/>
              <a:t>, </a:t>
            </a:r>
            <a:r>
              <a:rPr lang="en-US" sz="1600" dirty="0" err="1"/>
              <a:t>që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takon</a:t>
            </a:r>
            <a:r>
              <a:rPr lang="en-US" sz="1600" dirty="0"/>
              <a:t> </a:t>
            </a:r>
            <a:r>
              <a:rPr lang="en-US" sz="1600" dirty="0" err="1"/>
              <a:t>pronarit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shpronësuar</a:t>
            </a:r>
            <a:r>
              <a:rPr lang="en-US" sz="1600" dirty="0"/>
              <a:t>, </a:t>
            </a:r>
            <a:r>
              <a:rPr lang="en-US" sz="1600" dirty="0" err="1"/>
              <a:t>depozitohet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bankë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llogari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këtij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fundit</a:t>
            </a:r>
            <a:r>
              <a:rPr lang="en-US" sz="1600" dirty="0"/>
              <a:t>.</a:t>
            </a:r>
          </a:p>
          <a:p>
            <a:r>
              <a:rPr lang="en-US" sz="1600" dirty="0"/>
              <a:t>Kur </a:t>
            </a:r>
            <a:r>
              <a:rPr lang="en-US" sz="1600" dirty="0" err="1"/>
              <a:t>nuk</a:t>
            </a:r>
            <a:r>
              <a:rPr lang="en-US" sz="1600" dirty="0"/>
              <a:t> </a:t>
            </a:r>
            <a:r>
              <a:rPr lang="en-US" sz="1600" dirty="0" err="1"/>
              <a:t>dihet</a:t>
            </a:r>
            <a:r>
              <a:rPr lang="en-US" sz="1600" dirty="0"/>
              <a:t> </a:t>
            </a:r>
            <a:r>
              <a:rPr lang="en-US" sz="1600" dirty="0" err="1"/>
              <a:t>pronari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pasurive</a:t>
            </a:r>
            <a:r>
              <a:rPr lang="en-US" sz="1600" dirty="0"/>
              <a:t> </a:t>
            </a:r>
            <a:r>
              <a:rPr lang="en-US" sz="1600" dirty="0" err="1"/>
              <a:t>pronë</a:t>
            </a:r>
            <a:r>
              <a:rPr lang="en-US" sz="1600" dirty="0"/>
              <a:t> private </a:t>
            </a:r>
            <a:r>
              <a:rPr lang="en-US" sz="1600" dirty="0" err="1"/>
              <a:t>që</a:t>
            </a:r>
            <a:r>
              <a:rPr lang="en-US" sz="1600" dirty="0"/>
              <a:t> </a:t>
            </a:r>
            <a:r>
              <a:rPr lang="en-US" sz="1600" dirty="0" err="1"/>
              <a:t>kërkohet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shpronësohen</a:t>
            </a:r>
            <a:r>
              <a:rPr lang="en-US" sz="1600" dirty="0"/>
              <a:t>,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zbatim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nenit</a:t>
            </a:r>
            <a:r>
              <a:rPr lang="en-US" sz="1600" dirty="0"/>
              <a:t> 172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Kodit</a:t>
            </a:r>
            <a:r>
              <a:rPr lang="en-US" sz="1600" dirty="0"/>
              <a:t> Civil, </a:t>
            </a:r>
            <a:r>
              <a:rPr lang="en-US" sz="1600" dirty="0" err="1" smtClean="0"/>
              <a:t>Agjecia</a:t>
            </a:r>
            <a:r>
              <a:rPr lang="en-US" sz="1600" dirty="0" smtClean="0"/>
              <a:t> </a:t>
            </a:r>
            <a:r>
              <a:rPr lang="en-US" sz="1600" dirty="0" err="1"/>
              <a:t>Shtetërore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Shpronësimin</a:t>
            </a:r>
            <a:r>
              <a:rPr lang="en-US" sz="1600" dirty="0"/>
              <a:t> </a:t>
            </a:r>
            <a:r>
              <a:rPr lang="en-US" sz="1600" dirty="0" err="1"/>
              <a:t>është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autorizuar</a:t>
            </a:r>
            <a:r>
              <a:rPr lang="en-US" sz="1600" dirty="0"/>
              <a:t> me </a:t>
            </a:r>
            <a:r>
              <a:rPr lang="en-US" sz="1600" dirty="0" err="1"/>
              <a:t>këtë</a:t>
            </a:r>
            <a:r>
              <a:rPr lang="en-US" sz="1600" dirty="0"/>
              <a:t> </a:t>
            </a:r>
            <a:r>
              <a:rPr lang="en-US" sz="1600" dirty="0" err="1"/>
              <a:t>ligj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kërkojë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gjykatë</a:t>
            </a:r>
            <a:r>
              <a:rPr lang="en-US" sz="1600" dirty="0"/>
              <a:t> </a:t>
            </a:r>
            <a:r>
              <a:rPr lang="en-US" sz="1600" dirty="0" err="1"/>
              <a:t>kalimin</a:t>
            </a:r>
            <a:r>
              <a:rPr lang="en-US" sz="1600" dirty="0"/>
              <a:t> e </a:t>
            </a:r>
            <a:r>
              <a:rPr lang="en-US" sz="1600" dirty="0" err="1"/>
              <a:t>këtyre</a:t>
            </a:r>
            <a:r>
              <a:rPr lang="en-US" sz="1600" dirty="0"/>
              <a:t> </a:t>
            </a:r>
            <a:r>
              <a:rPr lang="en-US" sz="1600" dirty="0" err="1"/>
              <a:t>pasurive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pronësi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shtetit</a:t>
            </a:r>
            <a:r>
              <a:rPr lang="en-US" sz="1600" dirty="0"/>
              <a:t>. </a:t>
            </a:r>
            <a:r>
              <a:rPr lang="en-US" sz="1600" dirty="0" err="1"/>
              <a:t>Shpenzimet</a:t>
            </a:r>
            <a:r>
              <a:rPr lang="en-US" sz="1600" dirty="0"/>
              <a:t> </a:t>
            </a:r>
            <a:r>
              <a:rPr lang="en-US" sz="1600" dirty="0" err="1"/>
              <a:t>gjyqësore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përfaqësimit</a:t>
            </a:r>
            <a:r>
              <a:rPr lang="en-US" sz="1600" dirty="0"/>
              <a:t> </a:t>
            </a:r>
            <a:r>
              <a:rPr lang="en-US" sz="1600" dirty="0" err="1"/>
              <a:t>janë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ngarkim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parapaguhen</a:t>
            </a:r>
            <a:r>
              <a:rPr lang="en-US" sz="1600" dirty="0"/>
              <a:t> </a:t>
            </a:r>
            <a:r>
              <a:rPr lang="en-US" sz="1600" dirty="0" err="1"/>
              <a:t>nga</a:t>
            </a:r>
            <a:r>
              <a:rPr lang="en-US" sz="1600" dirty="0"/>
              <a:t> </a:t>
            </a:r>
            <a:r>
              <a:rPr lang="en-US" sz="1600" dirty="0" err="1"/>
              <a:t>kërkuesi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shpronësimit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Nuk</a:t>
            </a:r>
            <a:r>
              <a:rPr lang="en-US" sz="1600" dirty="0"/>
              <a:t> </a:t>
            </a:r>
            <a:r>
              <a:rPr lang="en-US" sz="1600" dirty="0" err="1"/>
              <a:t>lejohet</a:t>
            </a:r>
            <a:r>
              <a:rPr lang="en-US" sz="1600" dirty="0"/>
              <a:t> </a:t>
            </a:r>
            <a:r>
              <a:rPr lang="en-US" sz="1600" dirty="0" err="1"/>
              <a:t>shpronësimi</a:t>
            </a:r>
            <a:r>
              <a:rPr lang="en-US" sz="1600" dirty="0"/>
              <a:t> </a:t>
            </a:r>
            <a:r>
              <a:rPr lang="en-US" sz="1600" dirty="0" err="1"/>
              <a:t>kur</a:t>
            </a:r>
            <a:r>
              <a:rPr lang="en-US" sz="1600" dirty="0"/>
              <a:t> </a:t>
            </a:r>
            <a:r>
              <a:rPr lang="en-US" sz="1600" dirty="0" err="1"/>
              <a:t>pronari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pasurisë</a:t>
            </a:r>
            <a:r>
              <a:rPr lang="en-US" sz="1600" dirty="0"/>
              <a:t> </a:t>
            </a:r>
            <a:r>
              <a:rPr lang="en-US" sz="1600" dirty="0" err="1"/>
              <a:t>pronë</a:t>
            </a:r>
            <a:r>
              <a:rPr lang="en-US" sz="1600" dirty="0"/>
              <a:t> private </a:t>
            </a:r>
            <a:r>
              <a:rPr lang="en-US" sz="1600" dirty="0" err="1"/>
              <a:t>merr</a:t>
            </a:r>
            <a:r>
              <a:rPr lang="en-US" sz="1600" dirty="0"/>
              <a:t> </a:t>
            </a:r>
            <a:r>
              <a:rPr lang="en-US" sz="1600" dirty="0" err="1"/>
              <a:t>përsipër</a:t>
            </a:r>
            <a:r>
              <a:rPr lang="en-US" sz="1600" dirty="0"/>
              <a:t> </a:t>
            </a:r>
            <a:r>
              <a:rPr lang="en-US" sz="1600" dirty="0" err="1"/>
              <a:t>realizimin</a:t>
            </a:r>
            <a:r>
              <a:rPr lang="en-US" sz="1600" dirty="0"/>
              <a:t> e </a:t>
            </a:r>
            <a:r>
              <a:rPr lang="en-US" sz="1600" dirty="0" err="1"/>
              <a:t>interesit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qëllimit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cilin</a:t>
            </a:r>
            <a:r>
              <a:rPr lang="en-US" sz="1600" dirty="0"/>
              <a:t> </a:t>
            </a:r>
            <a:r>
              <a:rPr lang="en-US" sz="1600" dirty="0" err="1"/>
              <a:t>kërkohet</a:t>
            </a:r>
            <a:r>
              <a:rPr lang="en-US" sz="1600" dirty="0"/>
              <a:t> </a:t>
            </a:r>
            <a:r>
              <a:rPr lang="en-US" sz="1600" dirty="0" err="1"/>
              <a:t>shpronësimi</a:t>
            </a:r>
            <a:r>
              <a:rPr lang="en-US" sz="1600" dirty="0"/>
              <a:t> </a:t>
            </a:r>
            <a:r>
              <a:rPr lang="en-US" sz="1600" dirty="0" err="1"/>
              <a:t>nga</a:t>
            </a:r>
            <a:r>
              <a:rPr lang="en-US" sz="1600" dirty="0"/>
              <a:t> </a:t>
            </a:r>
            <a:r>
              <a:rPr lang="en-US" sz="1600" dirty="0" err="1"/>
              <a:t>një</a:t>
            </a:r>
            <a:r>
              <a:rPr lang="en-US" sz="1600" dirty="0"/>
              <a:t> </a:t>
            </a:r>
            <a:r>
              <a:rPr lang="en-US" sz="1600" dirty="0" err="1"/>
              <a:t>subjekt</a:t>
            </a:r>
            <a:r>
              <a:rPr lang="en-US" sz="1600" dirty="0"/>
              <a:t> </a:t>
            </a:r>
            <a:r>
              <a:rPr lang="en-US" sz="1600" dirty="0" err="1"/>
              <a:t>juridik</a:t>
            </a:r>
            <a:r>
              <a:rPr lang="en-US" sz="1600" dirty="0"/>
              <a:t> </a:t>
            </a:r>
            <a:r>
              <a:rPr lang="en-US" sz="1600" dirty="0" err="1"/>
              <a:t>privat</a:t>
            </a:r>
            <a:r>
              <a:rPr lang="en-US" sz="1600" dirty="0"/>
              <a:t>,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parashikuar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shkronjat</a:t>
            </a:r>
            <a:r>
              <a:rPr lang="en-US" sz="1600" dirty="0"/>
              <a:t> “c” </a:t>
            </a:r>
            <a:r>
              <a:rPr lang="en-US" sz="1600" dirty="0" err="1"/>
              <a:t>dhe</a:t>
            </a:r>
            <a:r>
              <a:rPr lang="en-US" sz="1600" dirty="0"/>
              <a:t> “ç”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nenit</a:t>
            </a:r>
            <a:r>
              <a:rPr lang="en-US" sz="1600" dirty="0"/>
              <a:t> 8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këtij</a:t>
            </a:r>
            <a:r>
              <a:rPr lang="en-US" sz="1600" dirty="0"/>
              <a:t> </a:t>
            </a:r>
            <a:r>
              <a:rPr lang="en-US" sz="1600" dirty="0" err="1"/>
              <a:t>ligji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duke </a:t>
            </a:r>
            <a:r>
              <a:rPr lang="en-US" sz="1600" dirty="0" err="1"/>
              <a:t>plotësuar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njëjtat</a:t>
            </a:r>
            <a:r>
              <a:rPr lang="en-US" sz="1600" dirty="0"/>
              <a:t> </a:t>
            </a:r>
            <a:r>
              <a:rPr lang="en-US" sz="1600" dirty="0" err="1"/>
              <a:t>kushte</a:t>
            </a:r>
            <a:r>
              <a:rPr lang="en-US" sz="1600" dirty="0"/>
              <a:t> </a:t>
            </a:r>
            <a:r>
              <a:rPr lang="en-US" sz="1600" dirty="0" err="1"/>
              <a:t>ligjore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garanci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respektimin</a:t>
            </a:r>
            <a:r>
              <a:rPr lang="en-US" sz="1600" dirty="0"/>
              <a:t> e </a:t>
            </a:r>
            <a:r>
              <a:rPr lang="en-US" sz="1600" dirty="0" err="1"/>
              <a:t>afateve</a:t>
            </a:r>
            <a:r>
              <a:rPr lang="en-US" sz="1600" dirty="0"/>
              <a:t> </a:t>
            </a:r>
            <a:r>
              <a:rPr lang="en-US" sz="1600" dirty="0" err="1"/>
              <a:t>përkatëse</a:t>
            </a:r>
            <a:r>
              <a:rPr lang="en-US" sz="1600" dirty="0"/>
              <a:t>.</a:t>
            </a:r>
          </a:p>
          <a:p>
            <a:r>
              <a:rPr lang="en-US" sz="1600" dirty="0"/>
              <a:t>Kur </a:t>
            </a:r>
            <a:r>
              <a:rPr lang="en-US" sz="1600" dirty="0" err="1"/>
              <a:t>pronarët</a:t>
            </a:r>
            <a:r>
              <a:rPr lang="en-US" sz="1600" dirty="0"/>
              <a:t> e </a:t>
            </a:r>
            <a:r>
              <a:rPr lang="en-US" sz="1600" dirty="0" err="1"/>
              <a:t>pasurive</a:t>
            </a:r>
            <a:r>
              <a:rPr lang="en-US" sz="1600" dirty="0"/>
              <a:t> </a:t>
            </a:r>
            <a:r>
              <a:rPr lang="en-US" sz="1600" dirty="0" err="1"/>
              <a:t>pronë</a:t>
            </a:r>
            <a:r>
              <a:rPr lang="en-US" sz="1600" dirty="0"/>
              <a:t> private, </a:t>
            </a:r>
            <a:r>
              <a:rPr lang="en-US" sz="1600" dirty="0" err="1"/>
              <a:t>nëpërmjet</a:t>
            </a:r>
            <a:r>
              <a:rPr lang="en-US" sz="1600" dirty="0"/>
              <a:t> </a:t>
            </a:r>
            <a:r>
              <a:rPr lang="en-US" sz="1600" dirty="0" err="1"/>
              <a:t>një</a:t>
            </a:r>
            <a:r>
              <a:rPr lang="en-US" sz="1600" dirty="0"/>
              <a:t> </a:t>
            </a:r>
            <a:r>
              <a:rPr lang="en-US" sz="1600" dirty="0" err="1"/>
              <a:t>deklarate</a:t>
            </a:r>
            <a:r>
              <a:rPr lang="en-US" sz="1600" dirty="0"/>
              <a:t> me </a:t>
            </a:r>
            <a:r>
              <a:rPr lang="en-US" sz="1600" dirty="0" err="1"/>
              <a:t>shkrim</a:t>
            </a:r>
            <a:r>
              <a:rPr lang="en-US" sz="1600" dirty="0"/>
              <a:t>, </a:t>
            </a:r>
            <a:r>
              <a:rPr lang="en-US" sz="1600" dirty="0" err="1"/>
              <a:t>japin</a:t>
            </a:r>
            <a:r>
              <a:rPr lang="en-US" sz="1600" dirty="0"/>
              <a:t> </a:t>
            </a:r>
            <a:r>
              <a:rPr lang="en-US" sz="1600" dirty="0" err="1"/>
              <a:t>pëlqimin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pranojnë</a:t>
            </a:r>
            <a:r>
              <a:rPr lang="en-US" sz="1600" dirty="0"/>
              <a:t> </a:t>
            </a:r>
            <a:r>
              <a:rPr lang="en-US" sz="1600" dirty="0" err="1"/>
              <a:t>kalimin</a:t>
            </a:r>
            <a:r>
              <a:rPr lang="en-US" sz="1600" dirty="0"/>
              <a:t> e </a:t>
            </a:r>
            <a:r>
              <a:rPr lang="en-US" sz="1600" dirty="0" err="1"/>
              <a:t>pronësisë</a:t>
            </a:r>
            <a:r>
              <a:rPr lang="en-US" sz="1600" dirty="0"/>
              <a:t> </a:t>
            </a:r>
            <a:r>
              <a:rPr lang="en-US" sz="1600" dirty="0" err="1"/>
              <a:t>së</a:t>
            </a:r>
            <a:r>
              <a:rPr lang="en-US" sz="1600" dirty="0"/>
              <a:t> </a:t>
            </a:r>
            <a:r>
              <a:rPr lang="en-US" sz="1600" dirty="0" err="1"/>
              <a:t>këtyre</a:t>
            </a:r>
            <a:r>
              <a:rPr lang="en-US" sz="1600" dirty="0"/>
              <a:t> </a:t>
            </a:r>
            <a:r>
              <a:rPr lang="en-US" sz="1600" dirty="0" err="1"/>
              <a:t>pasurive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favor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shtetit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përputhje</a:t>
            </a:r>
            <a:r>
              <a:rPr lang="en-US" sz="1600" dirty="0"/>
              <a:t> me </a:t>
            </a:r>
            <a:r>
              <a:rPr lang="en-US" sz="1600" dirty="0" err="1"/>
              <a:t>kushtet</a:t>
            </a:r>
            <a:r>
              <a:rPr lang="en-US" sz="1600" dirty="0"/>
              <a:t> e </a:t>
            </a:r>
            <a:r>
              <a:rPr lang="en-US" sz="1600" dirty="0" err="1"/>
              <a:t>ofruara</a:t>
            </a:r>
            <a:r>
              <a:rPr lang="en-US" sz="1600" dirty="0"/>
              <a:t> </a:t>
            </a:r>
            <a:r>
              <a:rPr lang="en-US" sz="1600" dirty="0" err="1"/>
              <a:t>nga</a:t>
            </a:r>
            <a:r>
              <a:rPr lang="en-US" sz="1600" dirty="0"/>
              <a:t> </a:t>
            </a:r>
            <a:r>
              <a:rPr lang="en-US" sz="1600" dirty="0" err="1"/>
              <a:t>Agjencia</a:t>
            </a:r>
            <a:r>
              <a:rPr lang="en-US" sz="1600" dirty="0"/>
              <a:t> </a:t>
            </a:r>
            <a:r>
              <a:rPr lang="en-US" sz="1600" dirty="0" err="1"/>
              <a:t>Shtetërore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Shpronësimin</a:t>
            </a:r>
            <a:r>
              <a:rPr lang="en-US" sz="1600" dirty="0"/>
              <a:t> </a:t>
            </a:r>
            <a:r>
              <a:rPr lang="en-US" sz="1600" dirty="0" err="1"/>
              <a:t>nëpërmjet</a:t>
            </a:r>
            <a:r>
              <a:rPr lang="en-US" sz="1600" dirty="0"/>
              <a:t> </a:t>
            </a:r>
            <a:r>
              <a:rPr lang="en-US" sz="1600" dirty="0" err="1"/>
              <a:t>njoftimit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drejtpërdrejtë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publikimit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kërkesës</a:t>
            </a:r>
            <a:r>
              <a:rPr lang="en-US" sz="1600" dirty="0"/>
              <a:t> </a:t>
            </a:r>
            <a:r>
              <a:rPr lang="en-US" sz="1600" dirty="0" err="1"/>
              <a:t>së</a:t>
            </a:r>
            <a:r>
              <a:rPr lang="en-US" sz="1600" dirty="0"/>
              <a:t> </a:t>
            </a:r>
            <a:r>
              <a:rPr lang="en-US" sz="1600" dirty="0" err="1"/>
              <a:t>shpronësimit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interes</a:t>
            </a:r>
            <a:r>
              <a:rPr lang="en-US" sz="1600" dirty="0"/>
              <a:t> </a:t>
            </a:r>
            <a:r>
              <a:rPr lang="en-US" sz="1600" dirty="0" err="1"/>
              <a:t>publik</a:t>
            </a:r>
            <a:r>
              <a:rPr lang="en-US" sz="1600" dirty="0"/>
              <a:t>, </a:t>
            </a:r>
            <a:r>
              <a:rPr lang="en-US" sz="1600" dirty="0" err="1"/>
              <a:t>procedura</a:t>
            </a:r>
            <a:r>
              <a:rPr lang="en-US" sz="1600" dirty="0"/>
              <a:t> e </a:t>
            </a:r>
            <a:r>
              <a:rPr lang="en-US" sz="1600" dirty="0" err="1"/>
              <a:t>shpronësimit</a:t>
            </a:r>
            <a:r>
              <a:rPr lang="en-US" sz="1600" dirty="0"/>
              <a:t> </a:t>
            </a:r>
            <a:r>
              <a:rPr lang="en-US" sz="1600" dirty="0" err="1"/>
              <a:t>për</a:t>
            </a:r>
            <a:r>
              <a:rPr lang="en-US" sz="1600" dirty="0"/>
              <a:t> </a:t>
            </a:r>
            <a:r>
              <a:rPr lang="en-US" sz="1600" dirty="0" err="1"/>
              <a:t>këto</a:t>
            </a:r>
            <a:r>
              <a:rPr lang="en-US" sz="1600" dirty="0"/>
              <a:t> </a:t>
            </a:r>
            <a:r>
              <a:rPr lang="en-US" sz="1600" dirty="0" err="1"/>
              <a:t>pasuri</a:t>
            </a:r>
            <a:r>
              <a:rPr lang="en-US" sz="1600" dirty="0"/>
              <a:t> </a:t>
            </a:r>
            <a:r>
              <a:rPr lang="en-US" sz="1600" dirty="0" err="1"/>
              <a:t>quhet</a:t>
            </a:r>
            <a:r>
              <a:rPr lang="en-US" sz="1600" dirty="0"/>
              <a:t> e </a:t>
            </a:r>
            <a:r>
              <a:rPr lang="en-US" sz="1600" dirty="0" err="1"/>
              <a:t>përfunduar</a:t>
            </a:r>
            <a:r>
              <a:rPr lang="en-US" sz="1600" dirty="0"/>
              <a:t>.</a:t>
            </a:r>
          </a:p>
          <a:p>
            <a:r>
              <a:rPr lang="en-US" sz="1600" dirty="0" err="1"/>
              <a:t>Pronari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shpronësuar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trashëgimtarët</a:t>
            </a:r>
            <a:r>
              <a:rPr lang="en-US" sz="1600" dirty="0"/>
              <a:t> e </a:t>
            </a:r>
            <a:r>
              <a:rPr lang="en-US" sz="1600" dirty="0" err="1"/>
              <a:t>tij</a:t>
            </a:r>
            <a:r>
              <a:rPr lang="en-US" sz="1600" dirty="0"/>
              <a:t> </a:t>
            </a:r>
            <a:r>
              <a:rPr lang="en-US" sz="1600" dirty="0" err="1"/>
              <a:t>gëzojnë</a:t>
            </a:r>
            <a:r>
              <a:rPr lang="en-US" sz="1600" dirty="0"/>
              <a:t> </a:t>
            </a:r>
            <a:r>
              <a:rPr lang="en-US" sz="1600" dirty="0" err="1"/>
              <a:t>të</a:t>
            </a:r>
            <a:r>
              <a:rPr lang="en-US" sz="1600" dirty="0"/>
              <a:t> </a:t>
            </a:r>
            <a:r>
              <a:rPr lang="en-US" sz="1600" dirty="0" err="1"/>
              <a:t>drejtën</a:t>
            </a:r>
            <a:r>
              <a:rPr lang="en-US" sz="1600" dirty="0"/>
              <a:t> e </a:t>
            </a:r>
            <a:r>
              <a:rPr lang="en-US" sz="1600" dirty="0" err="1"/>
              <a:t>parablerjes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rastin</a:t>
            </a:r>
            <a:r>
              <a:rPr lang="en-US" sz="1600" dirty="0"/>
              <a:t> </a:t>
            </a:r>
            <a:r>
              <a:rPr lang="en-US" sz="1600" dirty="0" err="1"/>
              <a:t>kur</a:t>
            </a:r>
            <a:r>
              <a:rPr lang="en-US" sz="1600" dirty="0"/>
              <a:t> </a:t>
            </a:r>
            <a:r>
              <a:rPr lang="en-US" sz="1600" dirty="0" err="1"/>
              <a:t>pasuritë</a:t>
            </a:r>
            <a:r>
              <a:rPr lang="en-US" sz="1600" dirty="0"/>
              <a:t> e </a:t>
            </a:r>
            <a:r>
              <a:rPr lang="en-US" sz="1600" dirty="0" err="1"/>
              <a:t>tyre</a:t>
            </a:r>
            <a:r>
              <a:rPr lang="en-US" sz="1600" dirty="0"/>
              <a:t>, </a:t>
            </a:r>
            <a:r>
              <a:rPr lang="en-US" sz="1600" dirty="0" err="1"/>
              <a:t>që</a:t>
            </a:r>
            <a:r>
              <a:rPr lang="en-US" sz="1600" dirty="0"/>
              <a:t> </a:t>
            </a:r>
            <a:r>
              <a:rPr lang="en-US" sz="1600" dirty="0" err="1"/>
              <a:t>kanë</a:t>
            </a:r>
            <a:r>
              <a:rPr lang="en-US" sz="1600" dirty="0"/>
              <a:t> </a:t>
            </a:r>
            <a:r>
              <a:rPr lang="en-US" sz="1600" dirty="0" err="1"/>
              <a:t>qenë</a:t>
            </a:r>
            <a:r>
              <a:rPr lang="en-US" sz="1600" dirty="0"/>
              <a:t> </a:t>
            </a:r>
            <a:r>
              <a:rPr lang="en-US" sz="1600" dirty="0" err="1"/>
              <a:t>objekt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shpronësimit</a:t>
            </a:r>
            <a:r>
              <a:rPr lang="en-US" sz="1600" dirty="0"/>
              <a:t>, </a:t>
            </a:r>
            <a:r>
              <a:rPr lang="en-US" sz="1600" dirty="0" err="1"/>
              <a:t>si</a:t>
            </a:r>
            <a:r>
              <a:rPr lang="en-US" sz="1600" dirty="0"/>
              <a:t> </a:t>
            </a:r>
            <a:r>
              <a:rPr lang="en-US" sz="1600" dirty="0" err="1"/>
              <a:t>dhe</a:t>
            </a:r>
            <a:r>
              <a:rPr lang="en-US" sz="1600" dirty="0"/>
              <a:t> </a:t>
            </a:r>
            <a:r>
              <a:rPr lang="en-US" sz="1600" dirty="0" err="1"/>
              <a:t>projektet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investimet</a:t>
            </a:r>
            <a:r>
              <a:rPr lang="en-US" sz="1600" dirty="0"/>
              <a:t> e </a:t>
            </a:r>
            <a:r>
              <a:rPr lang="en-US" sz="1600" dirty="0" err="1"/>
              <a:t>realizuara</a:t>
            </a:r>
            <a:r>
              <a:rPr lang="en-US" sz="1600" dirty="0"/>
              <a:t> </a:t>
            </a:r>
            <a:r>
              <a:rPr lang="en-US" sz="1600" dirty="0" err="1"/>
              <a:t>mbi</a:t>
            </a:r>
            <a:r>
              <a:rPr lang="en-US" sz="1600" dirty="0"/>
              <a:t> to, </a:t>
            </a:r>
            <a:r>
              <a:rPr lang="en-US" sz="1600" dirty="0" err="1"/>
              <a:t>vihen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shitje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tjetërsohen</a:t>
            </a:r>
            <a:r>
              <a:rPr lang="en-US" sz="1600" dirty="0"/>
              <a:t> </a:t>
            </a:r>
            <a:r>
              <a:rPr lang="en-US" sz="1600" dirty="0" err="1"/>
              <a:t>në</a:t>
            </a:r>
            <a:r>
              <a:rPr lang="en-US" sz="1600" dirty="0"/>
              <a:t> </a:t>
            </a:r>
            <a:r>
              <a:rPr lang="en-US" sz="1600" dirty="0" err="1"/>
              <a:t>çdo</a:t>
            </a:r>
            <a:r>
              <a:rPr lang="en-US" sz="1600" dirty="0"/>
              <a:t> </a:t>
            </a:r>
            <a:r>
              <a:rPr lang="en-US" sz="1600" dirty="0" err="1"/>
              <a:t>mënyrë</a:t>
            </a:r>
            <a:r>
              <a:rPr lang="en-US" sz="1600" dirty="0"/>
              <a:t> </a:t>
            </a:r>
            <a:r>
              <a:rPr lang="en-US" sz="1600" dirty="0" err="1"/>
              <a:t>nga</a:t>
            </a:r>
            <a:r>
              <a:rPr lang="en-US" sz="1600" dirty="0"/>
              <a:t> </a:t>
            </a:r>
            <a:r>
              <a:rPr lang="en-US" sz="1600" dirty="0" err="1"/>
              <a:t>shteti</a:t>
            </a:r>
            <a:r>
              <a:rPr lang="en-US" sz="1600" dirty="0"/>
              <a:t> </a:t>
            </a:r>
            <a:r>
              <a:rPr lang="en-US" sz="1600" dirty="0" err="1"/>
              <a:t>ose</a:t>
            </a:r>
            <a:r>
              <a:rPr lang="en-US" sz="1600" dirty="0"/>
              <a:t> </a:t>
            </a:r>
            <a:r>
              <a:rPr lang="en-US" sz="1600" dirty="0" err="1"/>
              <a:t>subjekti</a:t>
            </a:r>
            <a:r>
              <a:rPr lang="en-US" sz="1600" dirty="0"/>
              <a:t> </a:t>
            </a:r>
            <a:r>
              <a:rPr lang="en-US" sz="1600" dirty="0" err="1"/>
              <a:t>privat</a:t>
            </a:r>
            <a:r>
              <a:rPr lang="en-US" sz="1600" dirty="0"/>
              <a:t> </a:t>
            </a:r>
            <a:r>
              <a:rPr lang="en-US" sz="1600" dirty="0" err="1"/>
              <a:t>përfitues</a:t>
            </a:r>
            <a:r>
              <a:rPr lang="en-US" sz="1600" dirty="0"/>
              <a:t> </a:t>
            </a:r>
            <a:r>
              <a:rPr lang="en-US" sz="1600" dirty="0" err="1"/>
              <a:t>i</a:t>
            </a:r>
            <a:r>
              <a:rPr lang="en-US" sz="1600" dirty="0"/>
              <a:t> </a:t>
            </a:r>
            <a:r>
              <a:rPr lang="en-US" sz="1600" dirty="0" err="1"/>
              <a:t>shpronësimit</a:t>
            </a:r>
            <a:r>
              <a:rPr lang="en-US" sz="1600" dirty="0"/>
              <a:t>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888EF7-DDB5-41D0-A1B0-B012ABC9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6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5"/>
    </mc:Choice>
    <mc:Fallback xmlns="">
      <p:transition spd="slow" advTm="9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22C0-3CE1-4FA1-9604-2CFDBC95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3" y="1049571"/>
            <a:ext cx="5445369" cy="381663"/>
          </a:xfrm>
        </p:spPr>
        <p:txBody>
          <a:bodyPr/>
          <a:lstStyle/>
          <a:p>
            <a:r>
              <a:rPr lang="en-US" sz="1800" i="1" dirty="0" err="1" smtClean="0">
                <a:solidFill>
                  <a:schemeClr val="accent6">
                    <a:lumMod val="75000"/>
                  </a:schemeClr>
                </a:solidFill>
              </a:rPr>
              <a:t>Shkaku</a:t>
            </a:r>
            <a:r>
              <a:rPr lang="en-US" sz="1800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i="1" dirty="0" err="1">
                <a:solidFill>
                  <a:schemeClr val="accent6">
                    <a:lumMod val="75000"/>
                  </a:schemeClr>
                </a:solidFill>
              </a:rPr>
              <a:t>shpronësimit</a:t>
            </a:r>
            <a:endParaRPr lang="en-US" sz="1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BC3F2-B4B0-476E-B1B8-BF10CC2FF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834" y="1689364"/>
            <a:ext cx="9178770" cy="4178697"/>
          </a:xfrm>
        </p:spPr>
        <p:txBody>
          <a:bodyPr/>
          <a:lstStyle/>
          <a:p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funksion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interesit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publik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shpronësimi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mund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bëhet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këto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shkaqe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a)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detyrimeve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shtetit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rrjedhin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nga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traktatet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konventat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ndërkombëtare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shumëpalëshe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b)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programeve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investimeve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parashikuara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marrëveshje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ndërkombëtare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me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shtrirje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territorin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disa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shteteve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shteti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ynë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është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palë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c)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investimeve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paraqesin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interes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shtrirje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territoriale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kombëtare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vendore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fushën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transporteve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çdo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lloji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energjetikës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telekomunikacionit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veprave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ujore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çdo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lloji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shërbim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interes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publikut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ç)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investimeve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kombëtare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vendore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funksion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ruajtjes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mjedisit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shëndetit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kulturës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arsimit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publik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infrastrukturës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shërbim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interes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publikut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d)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programeve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investimeve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fushën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mbrojtjes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kombëtare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dh)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mbrojtjen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monumenteve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paluajtshme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karakterit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arkeologjik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historik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kulturor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shkencor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këto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qëllime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vetë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natyrën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këtyre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nuk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mund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realizohen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nga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pronari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privat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shkak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pamundësisë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objektive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apo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qëndrimit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subjektiv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tij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me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pasojë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rrezikimin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real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mosrealizimit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dëmtimit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pengimit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funksionimit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tyre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e)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mbrojtjen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luajtshme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me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vlerë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historike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arkeologjike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kulturore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shkencore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rastet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edhe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me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detyrimeve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organeve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kompetente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sipas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ligjit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këto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rrezikohen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dëmtohen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zhduken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ë)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rastet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luajtshme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paluajtshme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shkaqe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objektive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kushtet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degradimit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forcës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madhore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krijojnë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rrezik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përhershëm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sigurinë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shëndetin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publik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ose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krijojnë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rreziqe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zhvillimin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qëndrueshëm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atë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shkallë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që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me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gjithë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ndihmën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shtetit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këto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rreziqe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nuk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mund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parandalohen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nga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pronari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tyre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f)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investimeve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strategjike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sipas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legjislacionit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fuqi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g)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përballimin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pasojave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fatkeqësisë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natyrore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sipas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parashikimeve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legjislacionit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6">
                    <a:lumMod val="75000"/>
                  </a:schemeClr>
                </a:solidFill>
              </a:rPr>
              <a:t>fuqi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28" name="Picture Placeholder 27" descr="aerial view island">
            <a:extLst>
              <a:ext uri="{FF2B5EF4-FFF2-40B4-BE49-F238E27FC236}">
                <a16:creationId xmlns:a16="http://schemas.microsoft.com/office/drawing/2014/main" id="{CFBD44DA-9AD2-4888-B41E-788E00D723E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4ADE-29EB-4797-9A6F-40ABDA20E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4"/>
    </mc:Choice>
    <mc:Fallback xmlns="">
      <p:transition spd="slow" advTm="2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Subjekti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në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favor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të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cilit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bëhet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shpronësimi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1547813" y="2459504"/>
            <a:ext cx="90963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Shpronësimi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mund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bëhet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favor:</a:t>
            </a:r>
          </a:p>
          <a:p>
            <a:pPr lvl="3"/>
            <a:r>
              <a:rPr lang="en-US" dirty="0" smtClean="0"/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shtetit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endParaRPr lang="en-US" b="1" i="1" dirty="0" smtClean="0">
              <a:solidFill>
                <a:srgbClr val="FF0000"/>
              </a:solidFill>
            </a:endParaRPr>
          </a:p>
          <a:p>
            <a:pPr lvl="3"/>
            <a:r>
              <a:rPr lang="en-US" b="1" i="1" dirty="0" err="1" smtClean="0">
                <a:solidFill>
                  <a:srgbClr val="FF0000"/>
                </a:solidFill>
              </a:rPr>
              <a:t>dhe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personave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juridikë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publikë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ose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privatë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r>
              <a:rPr lang="en-US" b="1" i="1" dirty="0" err="1">
                <a:solidFill>
                  <a:srgbClr val="FF0000"/>
                </a:solidFill>
              </a:rPr>
              <a:t>vendas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ose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huaj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endParaRPr lang="en-US" b="1" i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realizimin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nga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ana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tyre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një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projekti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investimi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apo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objekti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që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çdo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rast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përputhje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me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këtë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ligj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paraqet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interes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publik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Personi</a:t>
            </a:r>
            <a:r>
              <a:rPr lang="en-US" dirty="0" smtClean="0"/>
              <a:t> </a:t>
            </a:r>
            <a:r>
              <a:rPr lang="en-US" dirty="0" err="1"/>
              <a:t>juridik</a:t>
            </a:r>
            <a:r>
              <a:rPr lang="en-US" dirty="0"/>
              <a:t> </a:t>
            </a:r>
            <a:r>
              <a:rPr lang="en-US" dirty="0" err="1"/>
              <a:t>privat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paraqesë</a:t>
            </a:r>
            <a:r>
              <a:rPr lang="en-US" dirty="0"/>
              <a:t> </a:t>
            </a:r>
            <a:r>
              <a:rPr lang="en-US" dirty="0" err="1"/>
              <a:t>kërkesë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shpronësim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interes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b="1" i="1" u="sng" dirty="0" err="1" smtClean="0">
                <a:solidFill>
                  <a:srgbClr val="FF0000"/>
                </a:solidFill>
              </a:rPr>
              <a:t>vetëm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lidhur</a:t>
            </a:r>
            <a:r>
              <a:rPr lang="en-US" b="1" i="1" u="sng" dirty="0">
                <a:solidFill>
                  <a:srgbClr val="FF0000"/>
                </a:solidFill>
              </a:rPr>
              <a:t> me </a:t>
            </a:r>
            <a:r>
              <a:rPr lang="en-US" b="1" i="1" u="sng" dirty="0" err="1">
                <a:solidFill>
                  <a:srgbClr val="FF0000"/>
                </a:solidFill>
              </a:rPr>
              <a:t>shkaqet</a:t>
            </a:r>
            <a:r>
              <a:rPr lang="en-US" b="1" i="1" u="sng" dirty="0">
                <a:solidFill>
                  <a:srgbClr val="FF0000"/>
                </a:solidFill>
              </a:rPr>
              <a:t> e </a:t>
            </a:r>
            <a:r>
              <a:rPr lang="en-US" b="1" i="1" u="sng" dirty="0" err="1">
                <a:solidFill>
                  <a:srgbClr val="FF0000"/>
                </a:solidFill>
              </a:rPr>
              <a:t>shpronësimit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të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parashikuara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në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shkronjat</a:t>
            </a:r>
            <a:r>
              <a:rPr lang="en-US" b="1" i="1" u="sng" dirty="0">
                <a:solidFill>
                  <a:srgbClr val="FF0000"/>
                </a:solidFill>
              </a:rPr>
              <a:t> “c”, “ç” </a:t>
            </a:r>
            <a:r>
              <a:rPr lang="en-US" b="1" i="1" u="sng" dirty="0" err="1">
                <a:solidFill>
                  <a:srgbClr val="FF0000"/>
                </a:solidFill>
              </a:rPr>
              <a:t>dhe</a:t>
            </a:r>
            <a:r>
              <a:rPr lang="en-US" b="1" i="1" u="sng" dirty="0">
                <a:solidFill>
                  <a:srgbClr val="FF0000"/>
                </a:solidFill>
              </a:rPr>
              <a:t> “f 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nenit</a:t>
            </a:r>
            <a:r>
              <a:rPr lang="en-US" dirty="0"/>
              <a:t> 8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ligjit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4914FD-1129-41D2-815F-A7DEDF0D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1"/>
    </mc:Choice>
    <mc:Fallback xmlns="">
      <p:transition spd="slow" advTm="2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630322"/>
          </a:xfrm>
        </p:spPr>
        <p:txBody>
          <a:bodyPr/>
          <a:lstStyle/>
          <a:p>
            <a:r>
              <a:rPr lang="en-US" i="1" dirty="0" err="1">
                <a:solidFill>
                  <a:schemeClr val="accent4">
                    <a:lumMod val="75000"/>
                  </a:schemeClr>
                </a:solidFill>
              </a:rPr>
              <a:t>Kërkesa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4">
                    <a:lumMod val="75000"/>
                  </a:schemeClr>
                </a:solidFill>
              </a:rPr>
              <a:t>dhe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4">
                    <a:lumMod val="75000"/>
                  </a:schemeClr>
                </a:solidFill>
              </a:rPr>
              <a:t>dokumentet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4">
                    <a:lumMod val="75000"/>
                  </a:schemeClr>
                </a:solidFill>
              </a:rPr>
              <a:t>shoqëruese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për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4">
                    <a:lumMod val="75000"/>
                  </a:schemeClr>
                </a:solidFill>
              </a:rPr>
              <a:t>shpronësim</a:t>
            </a:r>
            <a:r>
              <a:rPr lang="en-US" i="1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i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b="0" dirty="0"/>
              <a:t> </a:t>
            </a:r>
          </a:p>
        </p:txBody>
      </p:sp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887855" y="1990377"/>
            <a:ext cx="90963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 err="1" smtClean="0">
                <a:solidFill>
                  <a:srgbClr val="FF0000"/>
                </a:solidFill>
              </a:rPr>
              <a:t>Kërkesa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paraqitet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pranë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Agjencisë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Shtetërore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për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Shpronësimin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nga</a:t>
            </a:r>
            <a:r>
              <a:rPr lang="en-US" b="1" i="1" u="sng" dirty="0" smtClean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ana</a:t>
            </a:r>
            <a:r>
              <a:rPr lang="en-US" b="1" i="1" u="sng" dirty="0" smtClean="0">
                <a:solidFill>
                  <a:srgbClr val="FF0000"/>
                </a:solidFill>
              </a:rPr>
              <a:t> e </a:t>
            </a:r>
            <a:r>
              <a:rPr lang="en-US" b="1" i="1" u="sng" dirty="0" err="1" smtClean="0">
                <a:solidFill>
                  <a:srgbClr val="FF0000"/>
                </a:solidFill>
              </a:rPr>
              <a:t>subjektit</a:t>
            </a:r>
            <a:r>
              <a:rPr lang="en-US" b="1" i="1" u="sng" dirty="0" smtClean="0">
                <a:solidFill>
                  <a:srgbClr val="FF0000"/>
                </a:solidFill>
              </a:rPr>
              <a:t>, </a:t>
            </a:r>
            <a:r>
              <a:rPr lang="en-US" b="1" i="1" u="sng" dirty="0" err="1">
                <a:solidFill>
                  <a:srgbClr val="FF0000"/>
                </a:solidFill>
              </a:rPr>
              <a:t>në</a:t>
            </a:r>
            <a:r>
              <a:rPr lang="en-US" b="1" i="1" u="sng" dirty="0">
                <a:solidFill>
                  <a:srgbClr val="FF0000"/>
                </a:solidFill>
              </a:rPr>
              <a:t> favor </a:t>
            </a:r>
            <a:r>
              <a:rPr lang="en-US" b="1" i="1" u="sng" dirty="0" err="1">
                <a:solidFill>
                  <a:srgbClr val="FF0000"/>
                </a:solidFill>
              </a:rPr>
              <a:t>të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të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cilit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>
                <a:solidFill>
                  <a:srgbClr val="FF0000"/>
                </a:solidFill>
              </a:rPr>
              <a:t>bëhet</a:t>
            </a:r>
            <a:r>
              <a:rPr lang="en-US" b="1" i="1" u="sng" dirty="0">
                <a:solidFill>
                  <a:srgbClr val="FF0000"/>
                </a:solidFill>
              </a:rPr>
              <a:t> </a:t>
            </a:r>
            <a:r>
              <a:rPr lang="en-US" b="1" i="1" u="sng" dirty="0" err="1" smtClean="0">
                <a:solidFill>
                  <a:srgbClr val="FF0000"/>
                </a:solidFill>
              </a:rPr>
              <a:t>shpronësimi</a:t>
            </a:r>
            <a:r>
              <a:rPr lang="en-US" b="1" i="1" u="sng" dirty="0" smtClean="0">
                <a:solidFill>
                  <a:srgbClr val="FF0000"/>
                </a:solidFill>
              </a:rPr>
              <a:t>.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b="1" i="1" dirty="0" smtClean="0">
              <a:solidFill>
                <a:srgbClr val="FF0000"/>
              </a:solidFill>
            </a:endParaRPr>
          </a:p>
          <a:p>
            <a:r>
              <a:rPr lang="en-US" b="1" i="1" dirty="0" err="1" smtClean="0">
                <a:solidFill>
                  <a:srgbClr val="FF0000"/>
                </a:solidFill>
              </a:rPr>
              <a:t>Kërkesa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duhet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shoqërohet</a:t>
            </a:r>
            <a:r>
              <a:rPr lang="en-US" b="1" i="1" dirty="0">
                <a:solidFill>
                  <a:srgbClr val="FF0000"/>
                </a:solidFill>
              </a:rPr>
              <a:t> me </a:t>
            </a:r>
            <a:r>
              <a:rPr lang="en-US" b="1" i="1" dirty="0" err="1">
                <a:solidFill>
                  <a:srgbClr val="FF0000"/>
                </a:solidFill>
              </a:rPr>
              <a:t>këtë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dokumentacion</a:t>
            </a:r>
            <a:r>
              <a:rPr lang="en-US" b="1" i="1" dirty="0" smtClean="0">
                <a:solidFill>
                  <a:srgbClr val="FF0000"/>
                </a:solidFill>
              </a:rPr>
              <a:t>:</a:t>
            </a:r>
          </a:p>
          <a:p>
            <a:endParaRPr lang="en-US" b="1" i="1" dirty="0">
              <a:solidFill>
                <a:srgbClr val="FF0000"/>
              </a:solidFill>
            </a:endParaRPr>
          </a:p>
          <a:p>
            <a:endParaRPr lang="en-US" b="1" i="1" dirty="0" smtClean="0">
              <a:solidFill>
                <a:srgbClr val="FF0000"/>
              </a:solidFill>
            </a:endParaRPr>
          </a:p>
          <a:p>
            <a:r>
              <a:rPr lang="en-US" b="1" i="1" dirty="0" smtClean="0">
                <a:solidFill>
                  <a:srgbClr val="FF0000"/>
                </a:solidFill>
              </a:rPr>
              <a:t>…</a:t>
            </a:r>
            <a:r>
              <a:rPr lang="en-US" b="1" i="1" dirty="0" err="1" smtClean="0">
                <a:solidFill>
                  <a:srgbClr val="FF0000"/>
                </a:solidFill>
              </a:rPr>
              <a:t>ligji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liston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dokumentacionin</a:t>
            </a:r>
            <a:r>
              <a:rPr lang="en-US" b="1" i="1" dirty="0" smtClean="0">
                <a:solidFill>
                  <a:srgbClr val="FF0000"/>
                </a:solidFill>
              </a:rPr>
              <a:t> e </a:t>
            </a:r>
            <a:r>
              <a:rPr lang="en-US" b="1" i="1" dirty="0" err="1" smtClean="0">
                <a:solidFill>
                  <a:srgbClr val="FF0000"/>
                </a:solidFill>
              </a:rPr>
              <a:t>nevojshëm</a:t>
            </a:r>
            <a:r>
              <a:rPr lang="en-US" b="1" i="1" dirty="0" smtClean="0">
                <a:solidFill>
                  <a:srgbClr val="FF0000"/>
                </a:solidFill>
              </a:rPr>
              <a:t>, </a:t>
            </a:r>
            <a:r>
              <a:rPr lang="en-US" b="1" i="1" dirty="0" err="1" smtClean="0">
                <a:solidFill>
                  <a:srgbClr val="FF0000"/>
                </a:solidFill>
              </a:rPr>
              <a:t>që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nuk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është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një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listë</a:t>
            </a:r>
            <a:r>
              <a:rPr lang="en-US" b="1" i="1" dirty="0" smtClean="0">
                <a:solidFill>
                  <a:srgbClr val="FF0000"/>
                </a:solidFill>
              </a:rPr>
              <a:t> e </a:t>
            </a:r>
            <a:r>
              <a:rPr lang="en-US" b="1" i="1" dirty="0" err="1" smtClean="0">
                <a:solidFill>
                  <a:srgbClr val="FF0000"/>
                </a:solidFill>
              </a:rPr>
              <a:t>mbyllur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pasi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rregullat</a:t>
            </a:r>
            <a:r>
              <a:rPr lang="en-US" b="1" i="1" dirty="0">
                <a:solidFill>
                  <a:srgbClr val="FF0000"/>
                </a:solidFill>
              </a:rPr>
              <a:t> e </a:t>
            </a:r>
            <a:r>
              <a:rPr lang="en-US" b="1" i="1" dirty="0" err="1">
                <a:solidFill>
                  <a:srgbClr val="FF0000"/>
                </a:solidFill>
              </a:rPr>
              <a:t>hollësishme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r>
              <a:rPr lang="en-US" b="1" i="1" dirty="0" err="1">
                <a:solidFill>
                  <a:srgbClr val="FF0000"/>
                </a:solidFill>
              </a:rPr>
              <a:t>lidhur</a:t>
            </a:r>
            <a:r>
              <a:rPr lang="en-US" b="1" i="1" dirty="0">
                <a:solidFill>
                  <a:srgbClr val="FF0000"/>
                </a:solidFill>
              </a:rPr>
              <a:t> me </a:t>
            </a:r>
            <a:r>
              <a:rPr lang="en-US" b="1" i="1" dirty="0" err="1">
                <a:solidFill>
                  <a:srgbClr val="FF0000"/>
                </a:solidFill>
              </a:rPr>
              <a:t>përmbajtjen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dhe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standardet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që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duhen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respektuar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në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hartimin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dhe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paraqitjen</a:t>
            </a:r>
            <a:r>
              <a:rPr lang="en-US" b="1" i="1" dirty="0">
                <a:solidFill>
                  <a:srgbClr val="FF0000"/>
                </a:solidFill>
              </a:rPr>
              <a:t> e </a:t>
            </a:r>
            <a:r>
              <a:rPr lang="en-US" b="1" i="1" dirty="0" err="1">
                <a:solidFill>
                  <a:srgbClr val="FF0000"/>
                </a:solidFill>
              </a:rPr>
              <a:t>dokumentacionit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që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shoqëron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kërkesën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për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shpronësim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për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interes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publik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r>
              <a:rPr lang="en-US" b="1" i="1" dirty="0" err="1">
                <a:solidFill>
                  <a:srgbClr val="FF0000"/>
                </a:solidFill>
              </a:rPr>
              <a:t>caktohen</a:t>
            </a:r>
            <a:r>
              <a:rPr lang="en-US" b="1" i="1" dirty="0">
                <a:solidFill>
                  <a:srgbClr val="FF0000"/>
                </a:solidFill>
              </a:rPr>
              <a:t> me </a:t>
            </a:r>
            <a:r>
              <a:rPr lang="en-US" b="1" i="1" dirty="0" err="1">
                <a:solidFill>
                  <a:srgbClr val="FF0000"/>
                </a:solidFill>
              </a:rPr>
              <a:t>akt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normativ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Këshillit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të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Ministrave</a:t>
            </a:r>
            <a:r>
              <a:rPr lang="en-US" b="1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4914FD-1129-41D2-815F-A7DEDF0D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1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4"/>
    </mc:Choice>
    <mc:Fallback xmlns="">
      <p:transition spd="slow" advTm="10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DCA46-603B-4178-8707-30E192CE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6" y="246186"/>
            <a:ext cx="11465168" cy="1431539"/>
          </a:xfrm>
        </p:spPr>
        <p:txBody>
          <a:bodyPr/>
          <a:lstStyle/>
          <a:p>
            <a:r>
              <a:rPr lang="en-US" sz="2800" dirty="0" err="1">
                <a:solidFill>
                  <a:srgbClr val="FF0000"/>
                </a:solidFill>
              </a:rPr>
              <a:t>Agjencia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Shtetërore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për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Shpronësimin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është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institucion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në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varësi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të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ministrit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përgjegjës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për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zhvillimin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urban </a:t>
            </a:r>
            <a:r>
              <a:rPr lang="en-US" sz="2800" dirty="0" err="1" smtClean="0">
                <a:solidFill>
                  <a:srgbClr val="FF0000"/>
                </a:solidFill>
              </a:rPr>
              <a:t>dhe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detyra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të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përcaktura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në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ligj</a:t>
            </a:r>
            <a:r>
              <a:rPr lang="en-US" sz="2800" i="1" dirty="0">
                <a:solidFill>
                  <a:srgbClr val="FF0000"/>
                </a:solidFill>
              </a:rPr>
              <a:t/>
            </a:r>
            <a:br>
              <a:rPr lang="en-US" sz="2800" i="1" dirty="0">
                <a:solidFill>
                  <a:srgbClr val="FF0000"/>
                </a:solidFill>
              </a:rPr>
            </a:br>
            <a:r>
              <a:rPr lang="en-US" b="0" dirty="0"/>
              <a:t> </a:t>
            </a:r>
          </a:p>
        </p:txBody>
      </p:sp>
      <p:sp>
        <p:nvSpPr>
          <p:cNvPr id="8" name="TextBox 7">
            <a:hlinkClick r:id="rId5"/>
            <a:extLst>
              <a:ext uri="{FF2B5EF4-FFF2-40B4-BE49-F238E27FC236}">
                <a16:creationId xmlns:a16="http://schemas.microsoft.com/office/drawing/2014/main" id="{5FC6C278-4035-446A-A94B-030E792FDDF5}"/>
              </a:ext>
            </a:extLst>
          </p:cNvPr>
          <p:cNvSpPr txBox="1"/>
          <p:nvPr/>
        </p:nvSpPr>
        <p:spPr>
          <a:xfrm>
            <a:off x="429370" y="2083241"/>
            <a:ext cx="11399213" cy="5355312"/>
          </a:xfrm>
          <a:prstGeom prst="rect">
            <a:avLst/>
          </a:prstGeom>
          <a:solidFill>
            <a:srgbClr val="FFFF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ërveç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detyrave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tjera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përcaktuara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në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këtë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ligj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kryen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edhe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detyrat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mëposhtme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a)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planifikon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trajton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kërkesat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shpronësim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nga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institucionet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përkatëse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r>
              <a:rPr lang="en-US" b="1" dirty="0">
                <a:solidFill>
                  <a:srgbClr val="FF0000"/>
                </a:solidFill>
              </a:rPr>
              <a:t>b) </a:t>
            </a:r>
            <a:r>
              <a:rPr lang="en-US" b="1" dirty="0" err="1">
                <a:solidFill>
                  <a:srgbClr val="FF0000"/>
                </a:solidFill>
              </a:rPr>
              <a:t>përllogarit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masën</a:t>
            </a:r>
            <a:r>
              <a:rPr lang="en-US" b="1" dirty="0">
                <a:solidFill>
                  <a:srgbClr val="FF0000"/>
                </a:solidFill>
              </a:rPr>
              <a:t> e </a:t>
            </a:r>
            <a:r>
              <a:rPr lang="en-US" b="1" dirty="0" err="1">
                <a:solidFill>
                  <a:srgbClr val="FF0000"/>
                </a:solidFill>
              </a:rPr>
              <a:t>shpronësimit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për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çdo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pronë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prekur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nga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shpronësimi</a:t>
            </a:r>
            <a:r>
              <a:rPr lang="en-US" b="1" dirty="0">
                <a:solidFill>
                  <a:srgbClr val="FF0000"/>
                </a:solidFill>
              </a:rPr>
              <a:t>;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c)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mbikëqyr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ecurinë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procesit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shpronësimeve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ç)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krijon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bazën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dhënave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të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gjitha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shpronësimet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dhe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likuidimet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çdo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shpronësimi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r>
              <a:rPr lang="en-US" b="1" dirty="0">
                <a:solidFill>
                  <a:srgbClr val="FF0000"/>
                </a:solidFill>
              </a:rPr>
              <a:t>d) </a:t>
            </a:r>
            <a:r>
              <a:rPr lang="en-US" b="1" dirty="0" err="1">
                <a:solidFill>
                  <a:srgbClr val="FF0000"/>
                </a:solidFill>
              </a:rPr>
              <a:t>ka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drejtë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hyjë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negociata</a:t>
            </a:r>
            <a:r>
              <a:rPr lang="en-US" b="1" dirty="0">
                <a:solidFill>
                  <a:srgbClr val="FF0000"/>
                </a:solidFill>
              </a:rPr>
              <a:t> me </a:t>
            </a:r>
            <a:r>
              <a:rPr lang="en-US" b="1" dirty="0" err="1">
                <a:solidFill>
                  <a:srgbClr val="FF0000"/>
                </a:solidFill>
              </a:rPr>
              <a:t>subjektet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që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shpronësohen</a:t>
            </a:r>
            <a:r>
              <a:rPr lang="en-US" b="1" dirty="0">
                <a:solidFill>
                  <a:srgbClr val="FF0000"/>
                </a:solidFill>
              </a:rPr>
              <a:t>, </a:t>
            </a:r>
            <a:r>
              <a:rPr lang="en-US" b="1" dirty="0" err="1">
                <a:solidFill>
                  <a:srgbClr val="FF0000"/>
                </a:solidFill>
              </a:rPr>
              <a:t>për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përket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vlerës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shpronësimit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dhe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afatit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shlyerjes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kësaj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vlere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Rregullat</a:t>
            </a:r>
            <a:r>
              <a:rPr lang="en-US" b="1" dirty="0">
                <a:solidFill>
                  <a:srgbClr val="FF0000"/>
                </a:solidFill>
              </a:rPr>
              <a:t> e </a:t>
            </a:r>
            <a:r>
              <a:rPr lang="en-US" b="1" dirty="0" err="1">
                <a:solidFill>
                  <a:srgbClr val="FF0000"/>
                </a:solidFill>
              </a:rPr>
              <a:t>hollësishme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për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mënyrën</a:t>
            </a:r>
            <a:r>
              <a:rPr lang="en-US" b="1" dirty="0">
                <a:solidFill>
                  <a:srgbClr val="FF0000"/>
                </a:solidFill>
              </a:rPr>
              <a:t> e </a:t>
            </a:r>
            <a:r>
              <a:rPr lang="en-US" b="1" dirty="0" err="1">
                <a:solidFill>
                  <a:srgbClr val="FF0000"/>
                </a:solidFill>
              </a:rPr>
              <a:t>negocimit</a:t>
            </a:r>
            <a:r>
              <a:rPr lang="en-US" b="1" dirty="0">
                <a:solidFill>
                  <a:srgbClr val="FF0000"/>
                </a:solidFill>
              </a:rPr>
              <a:t> me </a:t>
            </a:r>
            <a:r>
              <a:rPr lang="en-US" b="1" dirty="0" err="1">
                <a:solidFill>
                  <a:srgbClr val="FF0000"/>
                </a:solidFill>
              </a:rPr>
              <a:t>subjektet</a:t>
            </a:r>
            <a:r>
              <a:rPr lang="en-US" b="1" dirty="0">
                <a:solidFill>
                  <a:srgbClr val="FF0000"/>
                </a:solidFill>
              </a:rPr>
              <a:t> e </a:t>
            </a:r>
            <a:r>
              <a:rPr lang="en-US" b="1" dirty="0" err="1">
                <a:solidFill>
                  <a:srgbClr val="FF0000"/>
                </a:solidFill>
              </a:rPr>
              <a:t>shpronësuara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përcaktohen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nga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Këshilli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Ministrave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me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propozimin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ministrit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përgjegjës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për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zhvillimin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urban.</a:t>
            </a:r>
          </a:p>
          <a:p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Vendos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kthimin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veprim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refuzimi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kërkesës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sipas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rastit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përcaktuar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nenin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ligjit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Kur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kërkesa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dokumentacioni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shoqërues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nuk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paraqiten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plotësuar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afatin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caktuar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gjenden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pambështetur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mungesë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shkakut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kushteve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sipas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këtij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ligji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kërkesa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refuzohet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Agjencia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Shtetërore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njoftohet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menjëherë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kërkuesit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shpronësimit.Kërkuesi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drejtën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ankimit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gjykatë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brenda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ditëve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 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marrjes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njoftimit.Shqyrtimi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gjyqësor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bëhet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përputhje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dispozitat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ligjore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gjykimin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mosmarrëveshjeve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administrative </a:t>
            </a:r>
          </a:p>
          <a:p>
            <a:endParaRPr lang="en-US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4914FD-1129-41D2-815F-A7DEDF0D8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52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34"/>
    </mc:Choice>
    <mc:Fallback xmlns="">
      <p:transition spd="slow" advTm="98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Njoftimi</a:t>
            </a:r>
            <a:r>
              <a:rPr lang="en-US" b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i</a:t>
            </a:r>
            <a:r>
              <a:rPr lang="en-US" b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kërkesës</a:t>
            </a:r>
            <a:r>
              <a:rPr lang="en-US" b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për</a:t>
            </a:r>
            <a:r>
              <a:rPr lang="en-US" b="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b="0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shpronësim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962108" y="1685677"/>
            <a:ext cx="10670650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Agjencia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Shtetërore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në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rastin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kur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ka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pranuar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kërkesën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subjekt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në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favor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cilit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do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bëhet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shpronësimi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lidh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një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marrëveshje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subjektin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kërkues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shpronësimit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dhe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nis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përmbushjen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procedurave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njoftimit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drejtpërdrejtë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secilit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pronar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bashkëpronar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pasurive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pronë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private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që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kërkohet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ose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zhvlerësohen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dhe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personave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tretë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lidhur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kompensimin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tyre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.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latin typeface="-apple-system"/>
            </a:endParaRPr>
          </a:p>
          <a:p>
            <a:pPr>
              <a:buFont typeface="+mj-lt"/>
              <a:buAutoNum type="arabicPeriod"/>
            </a:pP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Së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bashku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procedurat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njoftimit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ministri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kompetent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realizon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edhe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ato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publikimit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kërkesës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shpronësim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interes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publik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Rregullat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hollësishme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mënyrën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njoftimit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përmbajtjen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tij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dhe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procedurat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përkatëse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caktohen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akt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normativ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Këshillit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Ministrave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.</a:t>
            </a:r>
            <a:endParaRPr lang="en-US" b="0" i="0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0805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/>
              <a:t>Publikimi</a:t>
            </a:r>
            <a:r>
              <a:rPr lang="en-US" b="0" dirty="0"/>
              <a:t> </a:t>
            </a:r>
            <a:r>
              <a:rPr lang="en-US" b="0" dirty="0" err="1"/>
              <a:t>i</a:t>
            </a:r>
            <a:r>
              <a:rPr lang="en-US" b="0" dirty="0"/>
              <a:t> </a:t>
            </a:r>
            <a:r>
              <a:rPr lang="en-US" b="0" dirty="0" err="1"/>
              <a:t>kërkesës</a:t>
            </a:r>
            <a:r>
              <a:rPr lang="en-US" b="0" dirty="0"/>
              <a:t> </a:t>
            </a:r>
            <a:r>
              <a:rPr lang="en-US" b="0" dirty="0" err="1"/>
              <a:t>për</a:t>
            </a:r>
            <a:r>
              <a:rPr lang="en-US" b="0" dirty="0"/>
              <a:t> </a:t>
            </a:r>
            <a:r>
              <a:rPr lang="en-US" b="0" dirty="0" err="1"/>
              <a:t>shpronësim</a:t>
            </a:r>
            <a:r>
              <a:rPr lang="en-US" b="0" dirty="0"/>
              <a:t> </a:t>
            </a:r>
            <a:r>
              <a:rPr lang="en-US" b="0" dirty="0" err="1"/>
              <a:t>për</a:t>
            </a:r>
            <a:r>
              <a:rPr lang="en-US" b="0" dirty="0"/>
              <a:t> </a:t>
            </a:r>
            <a:r>
              <a:rPr lang="en-US" b="0" dirty="0" err="1"/>
              <a:t>interes</a:t>
            </a:r>
            <a:r>
              <a:rPr lang="en-US" b="0" dirty="0"/>
              <a:t> </a:t>
            </a:r>
            <a:r>
              <a:rPr lang="en-US" b="0" dirty="0" err="1"/>
              <a:t>publik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657308" y="2303782"/>
            <a:ext cx="10877383" cy="34163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n-US" dirty="0" err="1">
                <a:solidFill>
                  <a:srgbClr val="212529"/>
                </a:solidFill>
                <a:latin typeface="-apple-system"/>
              </a:rPr>
              <a:t>Agjencia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njëkohësisht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njoftimin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kërkesës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interes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publik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pra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secili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pronar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krijuar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mundësinë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mbrojtjen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drejtave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interesave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personave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ndaj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private,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kërkohet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shpronësohet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bën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publikimin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kërkesës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Fletoren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Zyrtare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faqen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internetit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ASHSH-</a:t>
            </a:r>
            <a:r>
              <a:rPr lang="en-US" b="1" i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b="1" i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Personat</a:t>
            </a:r>
            <a:r>
              <a:rPr lang="en-US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tretë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jo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më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vonë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se 15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ditë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data e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plotësimit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afateve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publikimit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këtij</a:t>
            </a:r>
            <a:r>
              <a:rPr lang="en-US" b="1" i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neni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kanë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drejtë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paraqesin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pretendimet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tyre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shoqëruara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dokumentet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përkatëse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Agjencinë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rastin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kur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pretendimet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personave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mbi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pronësinë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kushtet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ofruara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vërtetohen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se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janë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të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mbështetura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në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ligj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,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Agjencia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Shtetërore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për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Shpronësimin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procedon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me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shpronësimin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, duke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respektuar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edhe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këto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të</a:t>
            </a:r>
            <a:r>
              <a:rPr lang="en-US" b="1" dirty="0">
                <a:solidFill>
                  <a:schemeClr val="accent6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6"/>
                </a:solidFill>
                <a:latin typeface="-apple-system"/>
              </a:rPr>
              <a:t>drejta</a:t>
            </a:r>
            <a:r>
              <a:rPr lang="en-US" b="1" dirty="0" smtClean="0">
                <a:solidFill>
                  <a:schemeClr val="accent6"/>
                </a:solidFill>
                <a:latin typeface="-apple-system"/>
              </a:rPr>
              <a:t>.</a:t>
            </a:r>
          </a:p>
          <a:p>
            <a:endParaRPr lang="en-US" b="1" dirty="0" smtClean="0">
              <a:solidFill>
                <a:schemeClr val="accent6"/>
              </a:solidFill>
              <a:latin typeface="-apple-system"/>
            </a:endParaRPr>
          </a:p>
          <a:p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Pyetje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: Si do e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kuptojme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shprehjen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vërtetohen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se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janë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mbështetura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</a:t>
            </a:r>
            <a:r>
              <a:rPr lang="en-US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?</a:t>
            </a:r>
            <a:endParaRPr lang="en-US" b="1" i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625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Konfliktet</a:t>
            </a:r>
            <a:r>
              <a:rPr lang="en-US" b="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gjyqësore</a:t>
            </a:r>
            <a:r>
              <a:rPr lang="en-US" b="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b="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paraqitja</a:t>
            </a:r>
            <a:r>
              <a:rPr lang="en-US" b="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pretendimeve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108362" y="3095340"/>
            <a:ext cx="11720222" cy="39703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Ngritja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padive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shqyrtimi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gjyqësor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çështjeje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civile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lidhur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pasurinë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private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kërkohet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shpronësohet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përbën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shkak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ligjor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kërkuar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vendosur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gjykata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ndërprerjen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pezullimin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procedurave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këtij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ligji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 </a:t>
            </a:r>
            <a:endParaRPr lang="en-US" b="1" dirty="0" smtClean="0">
              <a:solidFill>
                <a:srgbClr val="212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endParaRPr lang="en-US" b="1" i="1" dirty="0" smtClean="0">
              <a:solidFill>
                <a:srgbClr val="FF0000"/>
              </a:solidFill>
              <a:latin typeface="-apple-system"/>
            </a:endParaRPr>
          </a:p>
          <a:p>
            <a:r>
              <a:rPr lang="en-US" b="1" i="1" dirty="0" err="1" smtClean="0">
                <a:solidFill>
                  <a:srgbClr val="FF0000"/>
                </a:solidFill>
                <a:latin typeface="-apple-system"/>
              </a:rPr>
              <a:t>Gjykata</a:t>
            </a:r>
            <a:r>
              <a:rPr lang="en-US" b="1" i="1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ose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ministria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kompetente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duhet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të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njoftojnë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menjëherë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njëra-tjetrën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për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këto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-apple-system"/>
              </a:rPr>
              <a:t>raste</a:t>
            </a:r>
            <a:r>
              <a:rPr lang="en-US" b="1" i="1" dirty="0">
                <a:solidFill>
                  <a:srgbClr val="FF0000"/>
                </a:solidFill>
                <a:latin typeface="-apple-system"/>
              </a:rPr>
              <a:t>. </a:t>
            </a: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Agjencia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detyruar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me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përfundimin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procedurës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vendosë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masën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kompensimit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shpronësuar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apo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zhvlerësuar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një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llogari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posaçme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bankare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 </a:t>
            </a:r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Masa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kompensimit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paguhet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vendoset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dispozicion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personit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rezulton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formës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prerë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gjykatës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jetë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vënë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dijeni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ministria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kompetente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024712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16" y="246185"/>
            <a:ext cx="11465168" cy="1550809"/>
          </a:xfrm>
        </p:spPr>
        <p:txBody>
          <a:bodyPr/>
          <a:lstStyle/>
          <a:p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Rënia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dakord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vlerën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shpronësimit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derisa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këshilli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ministrave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nuk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vendos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</a:t>
            </a:r>
            <a:r>
              <a:rPr lang="en-US" sz="20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shpronësim</a:t>
            </a:r>
            <a:endParaRPr lang="en-US" sz="2000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477078" y="2079775"/>
            <a:ext cx="1141012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600" dirty="0" smtClean="0">
                <a:solidFill>
                  <a:srgbClr val="212529"/>
                </a:solidFill>
                <a:latin typeface="-apple-system"/>
              </a:rPr>
              <a:t>Brenda 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15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ditëve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data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njoftimit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këtij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ligji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afatit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publikimit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kërkesës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pronari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bashkëpronarët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apo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personat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duhet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vënë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dijeni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smtClean="0">
                <a:solidFill>
                  <a:srgbClr val="212529"/>
                </a:solidFill>
                <a:latin typeface="-apple-system"/>
              </a:rPr>
              <a:t>ASHSH, 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duke u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shprehur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edhe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nëse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pranojnë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kalimin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vullnetar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pronësisë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kushtet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ofruara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prej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saj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endParaRPr lang="en-US" sz="16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600" dirty="0" err="1" smtClean="0">
                <a:solidFill>
                  <a:srgbClr val="212529"/>
                </a:solidFill>
                <a:latin typeface="-apple-system"/>
              </a:rPr>
              <a:t>Agjencia</a:t>
            </a:r>
            <a:r>
              <a:rPr lang="en-US" sz="16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brenda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15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ditëve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marrja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përgjigjes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njoftuari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por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çdo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rast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jo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përpara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se 1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muaj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data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fundit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afatit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publikimit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kërkesës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interes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publik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njoftuarit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kanë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pranuar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kushtet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ofruara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prej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saj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apo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gjetur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drejta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edhe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pretendimet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paraqitura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prej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tyre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kuadrin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autoritetin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organit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kryen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njoftuarit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rastit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veprimet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kalimin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pronësisë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favor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shtetit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kundrejt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pagesës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masës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kompensimit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zhvlerësimin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pasurive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private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drejtave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tretëve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shkak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6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 </a:t>
            </a:r>
            <a:endParaRPr lang="en-US" sz="1600" dirty="0" smtClean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endParaRPr lang="en-US" sz="1600" dirty="0">
              <a:solidFill>
                <a:srgbClr val="212529"/>
              </a:solidFill>
              <a:latin typeface="-apple-system"/>
            </a:endParaRPr>
          </a:p>
          <a:p>
            <a:r>
              <a:rPr lang="en-US" sz="1600" dirty="0" smtClean="0">
                <a:solidFill>
                  <a:srgbClr val="212529"/>
                </a:solidFill>
                <a:latin typeface="-apple-system"/>
              </a:rPr>
              <a:t>Me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përmbushjen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detyrimeve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ndërsjella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procedura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këtyre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private,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quhet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përfunduar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endParaRPr lang="en-US" sz="16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600" dirty="0" smtClean="0">
                <a:solidFill>
                  <a:srgbClr val="212529"/>
                </a:solidFill>
                <a:latin typeface="-apple-system"/>
              </a:rPr>
              <a:t>Me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pëlqimin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Agjencisë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veprimet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mësipërme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mund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kryhen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edhe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tej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afateve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lartpërmendura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edhe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sikur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propozimi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jetë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paraqitur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Këshillin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përderisa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ky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fundit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nuk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vendosur</a:t>
            </a:r>
            <a:r>
              <a:rPr lang="en-US" sz="16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600" dirty="0" err="1">
                <a:solidFill>
                  <a:srgbClr val="212529"/>
                </a:solidFill>
                <a:latin typeface="-apple-system"/>
              </a:rPr>
              <a:t>shpronësimi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6932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b="0" dirty="0" err="1"/>
              <a:t>Vlerësimi</a:t>
            </a:r>
            <a:r>
              <a:rPr lang="en-US" b="0" dirty="0"/>
              <a:t> </a:t>
            </a:r>
            <a:r>
              <a:rPr lang="en-US" b="0" dirty="0" err="1"/>
              <a:t>i</a:t>
            </a:r>
            <a:r>
              <a:rPr lang="en-US" b="0" dirty="0"/>
              <a:t> </a:t>
            </a:r>
            <a:r>
              <a:rPr lang="en-US" b="0" dirty="0" err="1"/>
              <a:t>objekteve</a:t>
            </a:r>
            <a:r>
              <a:rPr lang="en-US" b="0" dirty="0"/>
              <a:t> </a:t>
            </a:r>
            <a:r>
              <a:rPr lang="en-US" b="0" dirty="0" err="1"/>
              <a:t>që</a:t>
            </a:r>
            <a:r>
              <a:rPr lang="en-US" b="0" dirty="0"/>
              <a:t> </a:t>
            </a:r>
            <a:r>
              <a:rPr lang="en-US" b="0" dirty="0" err="1"/>
              <a:t>shpronësohen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914400" y="1888283"/>
            <a:ext cx="107422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Komisioni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posaçëm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ngrihet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Agjencia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kryen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veprimet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identifikimin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përfundimtar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llogaritjen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masës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objektet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llojin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tjera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zhvlerësohen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apo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drejtave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tretëve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duhet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kompensohen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natyrës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tyre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b="1" i="1" u="sng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merren</a:t>
            </a:r>
            <a:r>
              <a:rPr lang="en-US" b="1" i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parasysh</a:t>
            </a:r>
            <a:r>
              <a:rPr lang="en-US" b="1" i="1" u="sng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i="1" u="sng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:</a:t>
            </a:r>
          </a:p>
          <a:p>
            <a:pPr lvl="6"/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vlera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fillestare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tyre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, </a:t>
            </a:r>
            <a:endParaRPr lang="en-US" dirty="0" smtClean="0">
              <a:solidFill>
                <a:srgbClr val="FF0000"/>
              </a:solidFill>
              <a:latin typeface="-apple-system"/>
            </a:endParaRPr>
          </a:p>
          <a:p>
            <a:pPr lvl="6"/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amortizimi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, </a:t>
            </a:r>
            <a:endParaRPr lang="en-US" dirty="0" smtClean="0">
              <a:solidFill>
                <a:srgbClr val="FF0000"/>
              </a:solidFill>
              <a:latin typeface="-apple-system"/>
            </a:endParaRPr>
          </a:p>
          <a:p>
            <a:pPr lvl="6"/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destinacioni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, </a:t>
            </a:r>
            <a:endParaRPr lang="en-US" dirty="0" smtClean="0">
              <a:solidFill>
                <a:srgbClr val="FF0000"/>
              </a:solidFill>
              <a:latin typeface="-apple-system"/>
            </a:endParaRPr>
          </a:p>
          <a:p>
            <a:pPr lvl="6"/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vendndodhja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e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objektit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, </a:t>
            </a:r>
            <a:endParaRPr lang="en-US" dirty="0" smtClean="0">
              <a:solidFill>
                <a:srgbClr val="FF0000"/>
              </a:solidFill>
              <a:latin typeface="-apple-system"/>
            </a:endParaRPr>
          </a:p>
          <a:p>
            <a:pPr lvl="6"/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indekset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e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ndryshimit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çmimeve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tregut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monedhës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.</a:t>
            </a: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Kriteret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tjera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teknike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vlerësimit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përllogaritjes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zhvlerësohen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drejtave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tjera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personave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këtij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ligji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caktohen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Këshilli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Ministrave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060716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Shpronësimi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zbatim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marrëveshje</a:t>
            </a:r>
            <a:r>
              <a:rPr lang="en-US" dirty="0" smtClean="0"/>
              <a:t> </a:t>
            </a:r>
            <a:r>
              <a:rPr lang="en-US" dirty="0" err="1" smtClean="0"/>
              <a:t>ndërkombëtare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ratifikuar</a:t>
            </a:r>
            <a:r>
              <a:rPr lang="en-US" dirty="0" smtClean="0"/>
              <a:t> me </a:t>
            </a:r>
            <a:r>
              <a:rPr lang="en-US" dirty="0" err="1" smtClean="0"/>
              <a:t>ligj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1367624" y="2413337"/>
            <a:ext cx="8571506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Masa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shpërblimit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pasuritë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pronë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private,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që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interes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publik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realizimin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projekteve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dhe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investimeve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bazë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një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marrëveshjeje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ndërkombëtare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të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ratifikuar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ligj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llogaritet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përputhje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parashikimet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marrëveshjes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në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rastet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kur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atje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përcaktohet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edhe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mënyra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e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përllogaritjes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masës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së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shpërblimit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-apple-syste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377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16" y="821848"/>
            <a:ext cx="11465168" cy="1037492"/>
          </a:xfrm>
        </p:spPr>
        <p:txBody>
          <a:bodyPr/>
          <a:lstStyle/>
          <a:p>
            <a:r>
              <a:rPr lang="en-US" dirty="0" smtClean="0">
                <a:solidFill>
                  <a:srgbClr val="212529"/>
                </a:solidFill>
                <a:latin typeface="-apple-system"/>
              </a:rPr>
              <a:t/>
            </a:r>
            <a:br>
              <a:rPr lang="en-US" dirty="0" smtClean="0">
                <a:solidFill>
                  <a:srgbClr val="212529"/>
                </a:solidFill>
                <a:latin typeface="-apple-system"/>
              </a:rPr>
            </a:br>
            <a:r>
              <a:rPr lang="en-US" dirty="0">
                <a:solidFill>
                  <a:srgbClr val="212529"/>
                </a:solidFill>
                <a:latin typeface="-apple-system"/>
              </a:rPr>
              <a:t/>
            </a:r>
            <a:br>
              <a:rPr lang="en-US" dirty="0">
                <a:solidFill>
                  <a:srgbClr val="212529"/>
                </a:solidFill>
                <a:latin typeface="-apple-system"/>
              </a:rPr>
            </a:b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Kompensimi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zhvlerësimit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/>
            </a:r>
            <a:br>
              <a:rPr lang="en-US" dirty="0">
                <a:solidFill>
                  <a:srgbClr val="212529"/>
                </a:solidFill>
                <a:latin typeface="-apple-system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3048000" y="1859340"/>
            <a:ext cx="8926664" cy="286232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Jepet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kompensim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zhvlerësimit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rastet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interes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shoqërohet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zhvlerësimin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pjesës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është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shpronësuar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pronës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ndodhet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pranë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asaj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shpronësohet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endParaRPr lang="en-US" dirty="0">
              <a:solidFill>
                <a:srgbClr val="212529"/>
              </a:solidFill>
              <a:latin typeface="-apple-system"/>
            </a:endParaRP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mënyrat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llogaritjet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shumës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kompensimit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caktohen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udhëzim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Këshillit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Ministrave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9418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6" y="691459"/>
            <a:ext cx="11465168" cy="1037492"/>
          </a:xfrm>
        </p:spPr>
        <p:txBody>
          <a:bodyPr/>
          <a:lstStyle/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Llogaritja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lloji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/>
            </a:r>
            <a:br>
              <a:rPr lang="en-US" dirty="0">
                <a:solidFill>
                  <a:srgbClr val="212529"/>
                </a:solidFill>
                <a:latin typeface="-apple-system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427026" y="1859340"/>
            <a:ext cx="6371339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 </a:t>
            </a:r>
          </a:p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Mbi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bazën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rezulton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vlerësimi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përfundimtar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objekteve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përllogaritet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masa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përkatës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njëjtë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vlerën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plotë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tij</a:t>
            </a:r>
            <a:r>
              <a:rPr lang="en-US" b="1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endParaRPr lang="en-US" dirty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Përjashtimisht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kompensimit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vlerë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parashikimeve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ligj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mund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bëhet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natyrë</a:t>
            </a:r>
            <a:r>
              <a:rPr lang="en-US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rregullave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përcaktohen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vendim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Këshillit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</a:t>
            </a:r>
            <a:endParaRPr lang="en-US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585225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416" y="556286"/>
            <a:ext cx="11465168" cy="1037492"/>
          </a:xfrm>
        </p:spPr>
        <p:txBody>
          <a:bodyPr/>
          <a:lstStyle/>
          <a:p>
            <a:r>
              <a:rPr lang="en-US" sz="1800" dirty="0" err="1">
                <a:solidFill>
                  <a:srgbClr val="212529"/>
                </a:solidFill>
                <a:latin typeface="-apple-system"/>
              </a:rPr>
              <a:t>Vendimi</a:t>
            </a:r>
            <a:r>
              <a:rPr lang="en-US" sz="18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8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8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/>
            </a:r>
            <a:br>
              <a:rPr lang="en-US" sz="1800" dirty="0" smtClean="0">
                <a:solidFill>
                  <a:srgbClr val="212529"/>
                </a:solidFill>
                <a:latin typeface="-apple-system"/>
              </a:rPr>
            </a:b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/>
            </a:r>
            <a:br>
              <a:rPr lang="en-US" sz="1800" dirty="0" smtClean="0">
                <a:solidFill>
                  <a:srgbClr val="212529"/>
                </a:solidFill>
                <a:latin typeface="-apple-system"/>
              </a:rPr>
            </a:b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akti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administrativ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 individual 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humbjen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/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fitimin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800" dirty="0" err="1" smtClean="0">
                <a:solidFill>
                  <a:srgbClr val="212529"/>
                </a:solidFill>
                <a:latin typeface="-apple-system"/>
              </a:rPr>
              <a:t>pronësisë</a:t>
            </a:r>
            <a:r>
              <a:rPr lang="en-US" sz="18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800" dirty="0">
                <a:solidFill>
                  <a:srgbClr val="212529"/>
                </a:solidFill>
                <a:latin typeface="-apple-system"/>
              </a:rPr>
              <a:t/>
            </a:r>
            <a:br>
              <a:rPr lang="en-US" sz="1800" dirty="0">
                <a:solidFill>
                  <a:srgbClr val="212529"/>
                </a:solidFill>
                <a:latin typeface="-apple-system"/>
              </a:rPr>
            </a:b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18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474734" y="2089586"/>
            <a:ext cx="1163275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  <a:latin typeface="-apple-system"/>
              </a:rPr>
              <a:t>Këshilli</a:t>
            </a:r>
            <a:r>
              <a:rPr lang="en-US" sz="1400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Ministrave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vendos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shpronësimin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rastet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kur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propozimi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shpronësim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gjendet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bazuar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ligj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-apple-system"/>
              </a:rPr>
              <a:t>fakt</a:t>
            </a:r>
            <a:r>
              <a:rPr lang="en-US" sz="1400" dirty="0" smtClean="0">
                <a:solidFill>
                  <a:srgbClr val="FF0000"/>
                </a:solidFill>
                <a:latin typeface="-apple-system"/>
              </a:rPr>
              <a:t>.</a:t>
            </a:r>
          </a:p>
          <a:p>
            <a:endParaRPr lang="en-US" sz="1400" dirty="0">
              <a:solidFill>
                <a:srgbClr val="FF0000"/>
              </a:solidFill>
              <a:latin typeface="-apple-system"/>
            </a:endParaRPr>
          </a:p>
          <a:p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Vendimi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duhet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përmbajë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: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Qëllimin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shkakun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ligjor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;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pasuritë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përkatës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;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masën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shpronësohen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zhvlerësohen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personat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kompensohen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drejtat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tyre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afatin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mënyrën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pagimit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tyre</a:t>
            </a:r>
            <a:r>
              <a:rPr lang="en-US" sz="1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;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afatin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fillimit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mbarimit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organin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subjektin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merr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përdorim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pasuritë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shpronësuara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;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afatin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fillimit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përfundimit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punimeve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projektin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investimin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realizimin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qëllimit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;</a:t>
            </a:r>
          </a:p>
          <a:p>
            <a:pPr lvl="3"/>
            <a:r>
              <a:rPr lang="en-US" sz="1400" i="1" dirty="0" err="1" smtClean="0">
                <a:solidFill>
                  <a:srgbClr val="212529"/>
                </a:solidFill>
                <a:latin typeface="-apple-system"/>
              </a:rPr>
              <a:t>vlerën</a:t>
            </a:r>
            <a:r>
              <a:rPr lang="en-US" sz="1400" i="1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e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shpenzimeve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procedurës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ngarkim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kërkuesit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i="1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i="1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endParaRPr lang="en-US" sz="14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400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sz="1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rastet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kur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është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kërkuar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subjekt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privat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pasuritë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shpronësuara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kalojnë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pronësi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shtetit</a:t>
            </a:r>
            <a:r>
              <a:rPr lang="en-US" sz="140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 </a:t>
            </a:r>
            <a:endParaRPr lang="en-US" sz="1400" i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endParaRPr lang="en-US" sz="14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sz="1400" b="1" i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Kalimi</a:t>
            </a:r>
            <a:r>
              <a:rPr lang="en-US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pronësisë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këtyre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pasurive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favor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subjektit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privat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kërkuar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shpronësimin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bëhet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vetëm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kur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ky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fundit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ketë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realizuar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ligjit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qëllimin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shkakun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interes</a:t>
            </a:r>
            <a:r>
              <a:rPr lang="en-US" sz="1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b="1" i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</a:t>
            </a:r>
            <a:r>
              <a:rPr lang="en-US" sz="1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sz="1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sz="1400" dirty="0">
                <a:solidFill>
                  <a:srgbClr val="212529"/>
                </a:solidFill>
                <a:latin typeface="-apple-system"/>
              </a:rPr>
              <a:t>Me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cilësinë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një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akti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nënligjor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zbatues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vendimi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Këshillit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hyn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fuqi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menjëherë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.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Gjithashtu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ky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vendim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botohet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Fletoren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Zyrtare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r>
              <a:rPr lang="en-US" sz="1400" dirty="0">
                <a:solidFill>
                  <a:srgbClr val="212529"/>
                </a:solidFill>
                <a:latin typeface="-apple-system"/>
              </a:rPr>
              <a:t> </a:t>
            </a:r>
            <a:endParaRPr lang="en-US" sz="1400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307946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/>
              <a:t>Ankimi</a:t>
            </a:r>
            <a:r>
              <a:rPr lang="en-US" b="0" dirty="0"/>
              <a:t> </a:t>
            </a:r>
            <a:r>
              <a:rPr lang="en-US" b="0" dirty="0" err="1"/>
              <a:t>i</a:t>
            </a:r>
            <a:r>
              <a:rPr lang="en-US" b="0" dirty="0"/>
              <a:t> </a:t>
            </a:r>
            <a:r>
              <a:rPr lang="en-US" b="0" dirty="0" err="1"/>
              <a:t>vendimit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19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636105" y="2564242"/>
            <a:ext cx="11311749" cy="369331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Këshillit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Ministrave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u </a:t>
            </a:r>
            <a:r>
              <a:rPr lang="en-US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njoftohet</a:t>
            </a:r>
            <a:r>
              <a:rPr lang="en-US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u="sng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ASHSH </a:t>
            </a:r>
            <a:r>
              <a:rPr lang="en-US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drejtpërdrejt</a:t>
            </a:r>
            <a:r>
              <a:rPr lang="en-US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pronarëve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shpronësuar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pronarëve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zhvlerësohen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personave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tretë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drejtat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cilëve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kompensohen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shkak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cilët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vetëm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lidhur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caktuar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drejtën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ankimit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brenda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30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ditëve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marrja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dijeni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Ankimi</a:t>
            </a:r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kundër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Këshillit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Ministrave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pezullon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zbatimin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këtij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procedurën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përkatëse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regjistrimit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pasurisë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shpronësuar</a:t>
            </a:r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Lidhur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nëse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bëhet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ankimi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brenda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afatit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tridhjetëditor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këtij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Këshillit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Ministrave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përbën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titull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ekzekutiv</a:t>
            </a:r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Shqyrtimi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gjyqësor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bëhet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përputhje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dispozitat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ligjore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lidhur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gjykimin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mosmarrëveshjeve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administrative.</a:t>
            </a:r>
            <a:r>
              <a:rPr lang="en-US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 </a:t>
            </a:r>
            <a:endParaRPr lang="en-US" b="0" i="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300052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Regjistrimi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shpronësuara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20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2729948" y="1980640"/>
            <a:ext cx="6096000" cy="230832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/>
            <a:endParaRPr lang="en-US" dirty="0">
              <a:solidFill>
                <a:srgbClr val="212529"/>
              </a:solidFill>
              <a:latin typeface="-apple-system"/>
            </a:endParaRPr>
          </a:p>
          <a:p>
            <a:pPr algn="ctr"/>
            <a:endParaRPr lang="en-US" dirty="0">
              <a:solidFill>
                <a:srgbClr val="212529"/>
              </a:solidFill>
              <a:latin typeface="-apple-system"/>
            </a:endParaRP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 </a:t>
            </a:r>
          </a:p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Pasuritë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private,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shpronësuara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duhet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regjistrohen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ligjit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Ky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regjistrim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duhet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kryhet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Agjencia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Shtetërore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Kadastrës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brenda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30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ditëve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data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marrjes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vendimit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Këshillit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shpronësimin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.</a:t>
            </a:r>
            <a:endParaRPr lang="en-US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873585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Shpronësimi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212529"/>
                </a:solidFill>
                <a:latin typeface="-apple-system"/>
              </a:rPr>
              <a:t>pavlefshëm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:</a:t>
            </a:r>
            <a:br>
              <a:rPr lang="en-US" dirty="0">
                <a:solidFill>
                  <a:srgbClr val="212529"/>
                </a:solidFill>
                <a:latin typeface="-apple-system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21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637430" y="1222723"/>
            <a:ext cx="1091714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 </a:t>
            </a:r>
          </a:p>
          <a:p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kur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subjekti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favor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cilit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bëhet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brenda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3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muajve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data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mbarimit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afateve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përkatëse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caktuara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Këshillit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nuk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fillon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apo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përfundon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punimet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projektet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investimet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realizimin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qëllimit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cilit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kryer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procedura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shpronësuese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. </a:t>
            </a:r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endParaRPr lang="en-US" sz="14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kur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subjekti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favor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cilit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bëhet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përdor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pasuritë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kryen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veprime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kundërshtim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shkakun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qëllimin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kur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ndryshon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destinacionin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këtyre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pasurive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projekteve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investimeve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realizuara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mbi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to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përpara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përfundimit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periudhës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ruajtjes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destinacionit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caktuar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Këshilli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Ministrave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brenda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një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afati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tremujor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nuk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vendos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marrjen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përsipër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shteti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realizimit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qëllimit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shkakut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interes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publik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. </a:t>
            </a:r>
          </a:p>
          <a:p>
            <a:endParaRPr lang="en-US" sz="14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rast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se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brenda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afateve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parashikuara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nenin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23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ligjit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nuk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kryer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pagesa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vënia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dispozicion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masës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sipas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këtij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ligji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llogari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pronarëve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pronarëve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personave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dëmtuar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endParaRPr lang="en-US" sz="1400" dirty="0" smtClean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rregullohen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pasojat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krijuara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prej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pavlefshmërisë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shpronësimit</a:t>
            </a:r>
            <a:r>
              <a:rPr lang="en-US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rastet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pavlefshmërisë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me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kërkesën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pronarëve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përkatës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pasuritë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private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u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kthehen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atyre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drejta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plota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çastin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ana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tjetër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detyrohen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kthejnë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paraprakisht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masën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shpërblimit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që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u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paguar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vlerë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duke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kompensuar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vlerë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me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pasuri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natyrë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endParaRPr lang="en-US" sz="1400" dirty="0">
              <a:solidFill>
                <a:srgbClr val="212529"/>
              </a:solidFill>
              <a:latin typeface="-apple-system"/>
            </a:endParaRPr>
          </a:p>
          <a:p>
            <a:r>
              <a:rPr lang="en-US" sz="1400" dirty="0" err="1" smtClean="0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pronarët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personat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tretë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dëmtuar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kanë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drejtën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kërkojnë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nga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subjekti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favor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cilit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është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bërë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shpërblimin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dëmeve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shkaktuara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shkak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sz="1400" dirty="0" err="1">
                <a:solidFill>
                  <a:srgbClr val="212529"/>
                </a:solidFill>
                <a:latin typeface="-apple-system"/>
              </a:rPr>
              <a:t>shpronësimit</a:t>
            </a:r>
            <a:r>
              <a:rPr lang="en-US" sz="1400" dirty="0">
                <a:solidFill>
                  <a:srgbClr val="212529"/>
                </a:solidFill>
                <a:latin typeface="-apple-system"/>
              </a:rPr>
              <a:t>.</a:t>
            </a:r>
            <a:endParaRPr lang="en-US" sz="1400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053568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MARRJA NË PËRDORIM TË PËRKOHSHËM TË PASURISË</a:t>
            </a:r>
            <a:br>
              <a:rPr lang="en-US" dirty="0">
                <a:solidFill>
                  <a:srgbClr val="212529"/>
                </a:solidFill>
                <a:latin typeface="-apple-system"/>
              </a:rPr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22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498765" y="1481769"/>
            <a:ext cx="108157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rgbClr val="212529"/>
              </a:solidFill>
              <a:latin typeface="-apple-system"/>
            </a:endParaRPr>
          </a:p>
          <a:p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Marrja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përdorim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përkohshëm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pasurisë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personave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juridikë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fizikë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smtClean="0">
                <a:solidFill>
                  <a:srgbClr val="212529"/>
                </a:solidFill>
                <a:latin typeface="-apple-system"/>
              </a:rPr>
              <a:t>private </a:t>
            </a:r>
            <a:r>
              <a:rPr lang="en-US" b="1" i="1" u="sng" dirty="0" err="1" smtClean="0">
                <a:solidFill>
                  <a:srgbClr val="212529"/>
                </a:solidFill>
                <a:latin typeface="-apple-system"/>
              </a:rPr>
              <a:t>bëhet</a:t>
            </a:r>
            <a:r>
              <a:rPr lang="en-US" b="1" i="1" u="sng" dirty="0" smtClean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b="1" i="1" u="sng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b="1" i="1" u="sng" dirty="0" smtClean="0">
                <a:solidFill>
                  <a:srgbClr val="212529"/>
                </a:solidFill>
                <a:latin typeface="-apple-system"/>
              </a:rPr>
              <a:t>:</a:t>
            </a:r>
          </a:p>
          <a:p>
            <a:endParaRPr lang="en-US" dirty="0">
              <a:solidFill>
                <a:srgbClr val="212529"/>
              </a:solidFill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nevoja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punimeve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shërbimeve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funksion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interesit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përputhje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me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kushtet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rastet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përcaktohen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shprehimisht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endParaRPr lang="en-US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 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përballimin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nevojave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urgjencave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shkak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ngjarjeve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forcave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madhore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gjendjes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jashtëzakonshme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luftës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solidFill>
                <a:srgbClr val="212529"/>
              </a:solidFill>
              <a:latin typeface="-apple-system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realizimit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projekteve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investimeve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interes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cilat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është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një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shpronësimi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siguruar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rrugët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nevojshme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përkohshme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transportit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ngritjen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kantiereve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magazinave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hapjen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kanaleve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devijimit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ujërave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instalimet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rrjeteve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nevojshme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inxhinierike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nevoja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tjera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domosdoshme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funksion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këtyre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projekteve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investimeve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interes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publik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pPr algn="ctr"/>
            <a:endParaRPr lang="en-US" dirty="0">
              <a:solidFill>
                <a:srgbClr val="212529"/>
              </a:solidFill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63814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Kritere</a:t>
            </a:r>
            <a:r>
              <a:rPr lang="en-US" sz="2800" dirty="0" smtClean="0"/>
              <a:t> </a:t>
            </a:r>
            <a:r>
              <a:rPr lang="en-US" sz="2800" dirty="0" err="1" smtClean="0"/>
              <a:t>te</a:t>
            </a:r>
            <a:r>
              <a:rPr lang="en-US" sz="2800" dirty="0" smtClean="0"/>
              <a:t> </a:t>
            </a:r>
            <a:r>
              <a:rPr lang="en-US" sz="2800" dirty="0" err="1" smtClean="0"/>
              <a:t>tjera</a:t>
            </a:r>
            <a:r>
              <a:rPr lang="en-US" sz="2800" dirty="0" smtClean="0"/>
              <a:t> </a:t>
            </a:r>
            <a:r>
              <a:rPr lang="en-US" sz="2800" dirty="0" err="1" smtClean="0"/>
              <a:t>ligjore</a:t>
            </a:r>
            <a:r>
              <a:rPr lang="en-US" sz="2800" dirty="0" smtClean="0"/>
              <a:t> per </a:t>
            </a:r>
            <a:r>
              <a:rPr lang="en-US" sz="2800" dirty="0" err="1" smtClean="0"/>
              <a:t>marrje</a:t>
            </a:r>
            <a:r>
              <a:rPr lang="en-US" sz="2800" dirty="0" smtClean="0"/>
              <a:t> </a:t>
            </a:r>
            <a:r>
              <a:rPr lang="en-US" sz="2800" dirty="0" err="1" smtClean="0"/>
              <a:t>në</a:t>
            </a:r>
            <a:r>
              <a:rPr lang="en-US" sz="2800" dirty="0" smtClean="0"/>
              <a:t> </a:t>
            </a:r>
            <a:r>
              <a:rPr lang="en-US" sz="2800" dirty="0" err="1" smtClean="0"/>
              <a:t>përdorim</a:t>
            </a:r>
            <a:r>
              <a:rPr lang="en-US" sz="2800" dirty="0" smtClean="0"/>
              <a:t> </a:t>
            </a:r>
            <a:r>
              <a:rPr lang="en-US" sz="2800" dirty="0" err="1" smtClean="0"/>
              <a:t>të</a:t>
            </a:r>
            <a:r>
              <a:rPr lang="en-US" sz="2800" dirty="0" smtClean="0"/>
              <a:t> </a:t>
            </a:r>
            <a:r>
              <a:rPr lang="en-US" sz="2800" dirty="0" err="1" smtClean="0"/>
              <a:t>përkohshëm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363416" y="1720839"/>
            <a:ext cx="8780584" cy="403187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ngjarjet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e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forcës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madhore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gjendjes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jashtëzakonshme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ose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luftës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marrja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përdorim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përkohshëm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bëhet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vetëm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kur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përballimi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tyre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garantohet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koha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rrethanat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nuk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lejojnë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përdorimin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janë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pamjaftueshme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mjetet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dispozicion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shteti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apo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organi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kompetent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ose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subjekti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juridik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përkatës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cilët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janë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ngarkuar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sipas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ligjit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pPr algn="ctr"/>
            <a:endParaRPr lang="en-US" dirty="0">
              <a:solidFill>
                <a:srgbClr val="212529"/>
              </a:solidFill>
              <a:latin typeface="-apple-system"/>
            </a:endParaRPr>
          </a:p>
          <a:p>
            <a:r>
              <a:rPr lang="en-US" dirty="0" err="1">
                <a:solidFill>
                  <a:srgbClr val="212529"/>
                </a:solidFill>
                <a:latin typeface="-apple-system"/>
              </a:rPr>
              <a:t>Marrja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përdorim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përkohshëm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pasurisë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bëhet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ato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objekte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atë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masë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për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aq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kohë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sa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vazhdon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shkaku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i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ligjshëm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212529"/>
                </a:solidFill>
                <a:latin typeface="-apple-system"/>
              </a:rPr>
              <a:t>dhe</a:t>
            </a:r>
            <a:r>
              <a:rPr lang="en-US" dirty="0">
                <a:solidFill>
                  <a:srgbClr val="212529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në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çdo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rast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kundrejt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një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shpërblimi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të</a:t>
            </a:r>
            <a:r>
              <a:rPr lang="en-US" dirty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-apple-system"/>
              </a:rPr>
              <a:t>caktuar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.</a:t>
            </a:r>
          </a:p>
          <a:p>
            <a:endParaRPr lang="en-US" dirty="0">
              <a:solidFill>
                <a:srgbClr val="FF0000"/>
              </a:solidFill>
              <a:latin typeface="-apple-system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Realizohet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vetëm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sipas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procedurës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së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përcaktuar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në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këtë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-apple-system"/>
              </a:rPr>
              <a:t>ligj</a:t>
            </a:r>
            <a:r>
              <a:rPr lang="en-US" dirty="0" smtClean="0">
                <a:solidFill>
                  <a:srgbClr val="FF0000"/>
                </a:solidFill>
                <a:latin typeface="-apple-system"/>
              </a:rPr>
              <a:t>.</a:t>
            </a:r>
          </a:p>
          <a:p>
            <a:endParaRPr lang="en-US" dirty="0">
              <a:solidFill>
                <a:srgbClr val="FF0000"/>
              </a:solidFill>
              <a:latin typeface="-apple-system"/>
            </a:endParaRPr>
          </a:p>
          <a:p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</a:t>
            </a:r>
            <a:r>
              <a:rPr lang="en-US" sz="20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</a:t>
            </a:r>
            <a:r>
              <a:rPr lang="en-US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mund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zgjasë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pas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rënies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shkakut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ligjshëm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çdo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jo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shumë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 2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vjet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 e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marrjes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përdorim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përkohshëm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të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objekteve</a:t>
            </a:r>
            <a:r>
              <a:rPr lang="en-US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957430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Ankimi</a:t>
            </a:r>
            <a:r>
              <a:rPr lang="en-US" sz="2800" dirty="0" smtClean="0"/>
              <a:t> </a:t>
            </a:r>
            <a:r>
              <a:rPr lang="en-US" sz="2800" dirty="0" err="1" smtClean="0"/>
              <a:t>gjyqësor</a:t>
            </a:r>
            <a:r>
              <a:rPr lang="en-US" sz="2800" dirty="0" smtClean="0"/>
              <a:t> </a:t>
            </a:r>
            <a:r>
              <a:rPr lang="en-US" sz="2800" dirty="0" err="1" smtClean="0"/>
              <a:t>ndaj</a:t>
            </a:r>
            <a:r>
              <a:rPr lang="en-US" sz="2800" dirty="0" smtClean="0"/>
              <a:t> </a:t>
            </a:r>
            <a:r>
              <a:rPr lang="en-US" sz="2800" dirty="0" err="1" smtClean="0"/>
              <a:t>marrjes</a:t>
            </a:r>
            <a:r>
              <a:rPr lang="en-US" sz="2800" dirty="0" smtClean="0"/>
              <a:t> </a:t>
            </a:r>
            <a:r>
              <a:rPr lang="en-US" sz="2800" dirty="0" err="1" smtClean="0"/>
              <a:t>së</a:t>
            </a:r>
            <a:r>
              <a:rPr lang="en-US" sz="2800" dirty="0" smtClean="0"/>
              <a:t> </a:t>
            </a:r>
            <a:r>
              <a:rPr lang="en-US" sz="2800" dirty="0" err="1" smtClean="0"/>
              <a:t>përkohshme</a:t>
            </a:r>
            <a:r>
              <a:rPr lang="en-US" sz="2800" dirty="0" smtClean="0"/>
              <a:t> </a:t>
            </a:r>
            <a:r>
              <a:rPr lang="en-US" sz="2800" dirty="0" err="1" smtClean="0"/>
              <a:t>të</a:t>
            </a:r>
            <a:r>
              <a:rPr lang="en-US" sz="2800" dirty="0" smtClean="0"/>
              <a:t> </a:t>
            </a:r>
            <a:r>
              <a:rPr lang="en-US" sz="2800" dirty="0" err="1" smtClean="0"/>
              <a:t>pasurisë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B047D-A6CD-43AB-96F0-683C726B586B}" type="slidenum">
              <a:rPr lang="en-US" noProof="0" smtClean="0"/>
              <a:pPr/>
              <a:t>24</a:t>
            </a:fld>
            <a:endParaRPr lang="en-US" noProof="0" dirty="0"/>
          </a:p>
        </p:txBody>
      </p:sp>
      <p:sp>
        <p:nvSpPr>
          <p:cNvPr id="4" name="Rectangle 3"/>
          <p:cNvSpPr/>
          <p:nvPr/>
        </p:nvSpPr>
        <p:spPr>
          <a:xfrm>
            <a:off x="3048000" y="1859340"/>
            <a:ext cx="8229600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Kundër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vendimit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organit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kompetent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marrjen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menjëhershme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përdorim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përkohshëm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pasurisë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masën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shpërblimit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dhe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mënyrën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gjendjen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kthimit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objektit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,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pronari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tij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drejtën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padisë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brenda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30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ditëve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marrja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dijeni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mosmarrëveshjet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e </a:t>
            </a:r>
            <a:r>
              <a:rPr lang="en-US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tjera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që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lindin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marrja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përdorim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përkohshëm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pasurive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private,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pronari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ka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drejtë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t’i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drejtohet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gjykatës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brenda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30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ditëve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nga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marrja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</a:t>
            </a:r>
            <a:r>
              <a:rPr lang="en-US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dijeni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.</a:t>
            </a:r>
          </a:p>
          <a:p>
            <a:r>
              <a:rPr lang="en-US" dirty="0">
                <a:solidFill>
                  <a:srgbClr val="212529"/>
                </a:solidFill>
                <a:latin typeface="-apple-system"/>
              </a:rPr>
              <a:t> </a:t>
            </a:r>
            <a:endParaRPr lang="en-US" b="0" i="0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792971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erial view bridge over water">
            <a:extLst>
              <a:ext uri="{FF2B5EF4-FFF2-40B4-BE49-F238E27FC236}">
                <a16:creationId xmlns:a16="http://schemas.microsoft.com/office/drawing/2014/main" id="{A02A293F-91B7-40E6-B378-A5EED474FF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DD519AC-7392-4C53-9E3F-08F1208BC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Faleminderit</a:t>
            </a:r>
            <a:r>
              <a:rPr lang="en-US" sz="3200" dirty="0" smtClean="0"/>
              <a:t> </a:t>
            </a:r>
            <a:r>
              <a:rPr lang="en-US" sz="3200" dirty="0" err="1" smtClean="0"/>
              <a:t>për</a:t>
            </a:r>
            <a:r>
              <a:rPr lang="en-US" sz="3200" dirty="0" smtClean="0"/>
              <a:t> </a:t>
            </a:r>
            <a:r>
              <a:rPr lang="en-US" sz="3200" dirty="0" err="1" smtClean="0"/>
              <a:t>vëmendjen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A294210-0A3A-40B7-8019-FDFD9DA759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ArbenaAhmeti@gjykataelarte.gov.al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04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030A0"/>
      </a:accent1>
      <a:accent2>
        <a:srgbClr val="404040"/>
      </a:accent2>
      <a:accent3>
        <a:srgbClr val="7F7F7F"/>
      </a:accent3>
      <a:accent4>
        <a:srgbClr val="C7A2E3"/>
      </a:accent4>
      <a:accent5>
        <a:srgbClr val="48A1FA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468121_Coastal presentation_RVA_v5" id="{5B652A6C-03CB-4457-ADFC-1C5BB6605FEF}" vid="{F00112C4-F9F0-4BD0-BC95-5242C8B0F7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2949B46-24C4-420B-AB49-DDC88FEB99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46D58D-B27D-4B23-AEA1-AE974AB622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CE401-796E-4493-905E-4DDA5AF62AB4}">
  <ds:schemaRefs>
    <ds:schemaRef ds:uri="http://schemas.microsoft.com/office/2006/metadata/properties"/>
    <ds:schemaRef ds:uri="http://purl.org/dc/dcmitype/"/>
    <ds:schemaRef ds:uri="16c05727-aa75-4e4a-9b5f-8a80a1165891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71af3243-3dd4-4a8d-8c0d-dd76da1f02a5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Coastal presentation</Template>
  <TotalTime>0</TotalTime>
  <Words>3303</Words>
  <Application>Microsoft Office PowerPoint</Application>
  <PresentationFormat>Widescreen</PresentationFormat>
  <Paragraphs>243</Paragraphs>
  <Slides>25</Slides>
  <Notes>10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-apple-system</vt:lpstr>
      <vt:lpstr>Arial</vt:lpstr>
      <vt:lpstr>Calibri</vt:lpstr>
      <vt:lpstr>Office Theme</vt:lpstr>
      <vt:lpstr>Shpronësimi si mënyrë për humbjen/fitimin e së drejtës së pronësisë mbi sendet e paluajtshme.  Kriteret që duhet të përmbush kjo procedurë për të garantuar respektimin efektiv të së drejtës kushtetuese të përcaktuar në nenin 41 të Kushtetutës së RSh-së. Kufizimet e tjera në ushtrimin e së drejtës së pronës sipas legjislacionit shqiptar. Procedura administrative për realizimin humbjen/fitimin e së drejtës së pronësisë mbi sendet e paluajtshme dhe regjistrimi i tyre pranë regjistrave të pasurive të paluajtshme në administrim prej Agjencia Shtetërore e Kadastrës.</vt:lpstr>
      <vt:lpstr>-Baza ligjore për procedura të shpronësimit.</vt:lpstr>
      <vt:lpstr>Cështje që rregullon ligjI</vt:lpstr>
      <vt:lpstr>Neni 5 Kuptimi i shpronësimit  (ndryshuar fjalë në pikën 1 dhe ndryshuar pika 2 me ligjin nr. 11/2020, datë 12.2.2020) </vt:lpstr>
      <vt:lpstr>  Neni 6   Të drejta dhe privilegje të pronarit të pasurisë pronë private që shpronësohet</vt:lpstr>
      <vt:lpstr>Shkaku i shpronësimit</vt:lpstr>
      <vt:lpstr>Subjekti në favor të të cilit bëhet shpronësimi</vt:lpstr>
      <vt:lpstr>Kërkesa dhe dokumentet shoqëruese për shpronësim  </vt:lpstr>
      <vt:lpstr>Agjencia Shtetërore për Shpronësimin është institucion në varësi të ministrit përgjegjës për zhvillimin urban dhe ka detyra të përcaktura në ligj  </vt:lpstr>
      <vt:lpstr>Njoftimi i kërkesës për shpronësim</vt:lpstr>
      <vt:lpstr>Publikimi i kërkesës për shpronësim për interes publik</vt:lpstr>
      <vt:lpstr>Konfliktet gjyqësore dhe paraqitja e pretendimeve</vt:lpstr>
      <vt:lpstr>Rënia dakord për vlerën e shpronësimit  derisa këshilli I ministrave nuk ka vendos për shpronësim</vt:lpstr>
      <vt:lpstr>Vlerësimi i objekteve që shpronësohen</vt:lpstr>
      <vt:lpstr>Shpronësimi për zbatim të një marrëveshje ndërkombëtare të ratifikuar me ligj</vt:lpstr>
      <vt:lpstr>  Kompensimi për vlerën e zhvlerësimit të pronës </vt:lpstr>
      <vt:lpstr>Llogaritja dhe lloji i shpërblimit </vt:lpstr>
      <vt:lpstr>Vendimi i shpronësimit  akti administrativ individual për humbjen/fitimin e pronësisë  </vt:lpstr>
      <vt:lpstr>Ankimi i vendimit</vt:lpstr>
      <vt:lpstr>Regjistrimi i ri i pasurive të shpronësuara</vt:lpstr>
      <vt:lpstr>Shpronësimi është i pavlefshëm: </vt:lpstr>
      <vt:lpstr>MARRJA NË PËRDORIM TË PËRKOHSHËM TË PASURISË </vt:lpstr>
      <vt:lpstr>Kritere te tjera ligjore per marrje në përdorim të përkohshëm </vt:lpstr>
      <vt:lpstr>Ankimi gjyqësor ndaj marrjes së përkohshme të pasurisë</vt:lpstr>
      <vt:lpstr>Faleminderit për vëmendjen!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2024-03-01T22:04:44Z</dcterms:created>
  <dcterms:modified xsi:type="dcterms:W3CDTF">2024-05-28T07:25:22Z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