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0" r:id="rId9"/>
  </p:sldIdLst>
  <p:sldSz cx="12192000" cy="6858000"/>
  <p:notesSz cx="6805613" cy="9944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61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-108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4939" y="0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D87E20-CEF0-4A84-87F5-6C6B33FCAAB6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5169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4939" y="9445169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048313-B857-4A7C-9B79-EA23D3D28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7774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000204-F48F-4689-AF79-DED0031B4B8C}" type="datetimeFigureOut">
              <a:rPr lang="en-GB" smtClean="0"/>
              <a:t>26/01/2023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562" y="4785598"/>
            <a:ext cx="5444490" cy="391548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4939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6C4C16-745E-490D-ACBE-B1C8B174D5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46719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D1ABF8E-A702-4507-8E8B-4D536A3E2A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15203"/>
            <a:ext cx="9144000" cy="1563034"/>
          </a:xfrm>
        </p:spPr>
        <p:txBody>
          <a:bodyPr anchor="b">
            <a:noAutofit/>
          </a:bodyPr>
          <a:lstStyle>
            <a:lvl1pPr algn="ctr">
              <a:defRPr sz="54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340FD255-D9F1-4B88-BB87-32CADC85E9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45988"/>
            <a:ext cx="9144000" cy="1043609"/>
          </a:xfrm>
        </p:spPr>
        <p:txBody>
          <a:bodyPr/>
          <a:lstStyle>
            <a:lvl1pPr marL="0" indent="0" algn="ctr">
              <a:buNone/>
              <a:defRPr sz="2000"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12D1535-1637-4B36-989D-D52BEC5EC8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197" y="6470631"/>
            <a:ext cx="2743200" cy="365125"/>
          </a:xfrm>
        </p:spPr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en-GB"/>
              <a:t>www.coe.int/cybercrime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681BB2A-144C-4EA4-8B5F-766A10352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3" y="6470630"/>
            <a:ext cx="2743200" cy="365125"/>
          </a:xfrm>
        </p:spPr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fld id="{B1D9BA23-6223-4617-9598-728E7A9462B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72479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1C887A0-FF8C-4BA2-B239-1287D46F64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59A82B0-300A-44E9-9F5A-878AF7BC77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8BF13A3-ECB4-4B60-B785-FA9CEE2AF2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www.coe.int/cybercrime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81B403D-24B3-4374-8BBA-1B32CBE69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9BA23-6223-4617-9598-728E7A9462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5519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B512F1B-BD14-443A-8D0B-F2E860477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302F08A-E1DE-4570-9355-50DC3F5DDC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C8B6C54-E857-4688-8BED-6C07EE2DCC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www.coe.int/cybercrime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DE5DA1A-A5B8-4920-A9CF-39AFCC625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9BA23-6223-4617-9598-728E7A9462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03912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7E761A8-7BCE-4578-A52D-3D0AB4AD5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EA9E2AF-983F-4FF5-9D75-A7977C90F6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575775"/>
            <a:ext cx="5181600" cy="3601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9D96853E-678C-44C3-BFE7-3526360D25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575775"/>
            <a:ext cx="5181600" cy="3601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EC826CB5-DC3F-4C95-A8A8-5914BF46D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www.coe.int/cybercrime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033B7A1-BDE6-4E3D-A5AC-55F538D03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9BA23-6223-4617-9598-728E7A9462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4994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EC709F5-C56C-4F7D-8F29-31C9FE412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C878D743-D25B-45A6-ACEC-70E1F32831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www.coe.int/cybercrime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EFB3A7A0-6868-4B48-895F-D2BB6C091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9BA23-6223-4617-9598-728E7A9462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45712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73BE15E5-49F2-4C9B-BEB8-E06A1BA0DC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www.coe.int/cybercrime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9A512758-8157-4415-A225-9F639F064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9BA23-6223-4617-9598-728E7A9462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09554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F062BF7-9AB1-45A0-99CA-40D83E31A5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429559"/>
            <a:ext cx="3932237" cy="1030309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1192B6E-BC7F-4266-B9A1-6AA0C46512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429556"/>
            <a:ext cx="6172200" cy="443149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B7527B0D-F5CC-419C-938D-CD9FB7376D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459868"/>
            <a:ext cx="3932237" cy="3409123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69486430-719A-422F-876B-43513CDFE5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www.coe.int/cybercrime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057F7B5-3BC4-4ABA-968D-B7A6A0BC2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9BA23-6223-4617-9598-728E7A9462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3528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9C37F18-4598-47BE-A080-E256B96A3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571224"/>
            <a:ext cx="3932237" cy="98147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F2E9E2B2-7150-415E-9FF8-EA65FD8813E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571224"/>
            <a:ext cx="6172200" cy="4289827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26F216A4-F985-4119-A46A-4F34B3E9B2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552700"/>
            <a:ext cx="3932237" cy="33162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42FBAD67-0A21-4572-A95C-65885B41D1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www.coe.int/cybercrime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1317742-1C64-4E92-A9CC-B3630CE83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9BA23-6223-4617-9598-728E7A9462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8859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EA6623E4-09F6-44A1-8EC3-B0714BDDC971}"/>
              </a:ext>
            </a:extLst>
          </p:cNvPr>
          <p:cNvSpPr/>
          <p:nvPr userDrawn="1"/>
        </p:nvSpPr>
        <p:spPr>
          <a:xfrm>
            <a:off x="0" y="6419919"/>
            <a:ext cx="12191998" cy="438081"/>
          </a:xfrm>
          <a:prstGeom prst="rect">
            <a:avLst/>
          </a:prstGeom>
          <a:gradFill flip="none" rotWithShape="1">
            <a:gsLst>
              <a:gs pos="0">
                <a:srgbClr val="2F618F">
                  <a:shade val="30000"/>
                  <a:satMod val="115000"/>
                </a:srgbClr>
              </a:gs>
              <a:gs pos="50000">
                <a:srgbClr val="2F618F">
                  <a:shade val="67500"/>
                  <a:satMod val="115000"/>
                </a:srgbClr>
              </a:gs>
              <a:gs pos="100000">
                <a:srgbClr val="2F618F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71F6F09A-5FB2-4BD4-B0D2-B85F1A6D5E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41439"/>
            <a:ext cx="10515600" cy="9072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7FA3B5B-7A8A-4CA8-A2E7-30D5A77BCC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691685"/>
            <a:ext cx="10515600" cy="34852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7813316-9A1D-482B-A304-A853204A63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199" y="646870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en-GB"/>
              <a:t>www.coe.int/cybercrime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0B60CAE-468A-4E7E-B51B-6224456560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3" y="646870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fld id="{B1D9BA23-6223-4617-9598-728E7A9462B0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E66A88AE-FBCF-44BD-A1A0-A72E47EF78AC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8" cy="1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543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4" r:id="rId5"/>
    <p:sldLayoutId id="2147483655" r:id="rId6"/>
    <p:sldLayoutId id="2147483656" r:id="rId7"/>
    <p:sldLayoutId id="2147483657" r:id="rId8"/>
  </p:sldLayoutIdLst>
  <p:hf hdr="0" ftr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5A24BEE-F080-4497-B183-2AA4059121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90327"/>
            <a:ext cx="8845118" cy="1944826"/>
          </a:xfrm>
        </p:spPr>
        <p:txBody>
          <a:bodyPr/>
          <a:lstStyle/>
          <a:p>
            <a:r>
              <a:rPr lang="en-GB" sz="3000" b="1" i="0" dirty="0" err="1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Shfrytëzimi</a:t>
            </a:r>
            <a:r>
              <a:rPr lang="en-GB" sz="3000" b="1" i="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3000" b="1" i="0" dirty="0" err="1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seksual</a:t>
            </a:r>
            <a:r>
              <a:rPr lang="en-GB" sz="3000" b="1" i="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online </a:t>
            </a:r>
            <a:r>
              <a:rPr lang="en-GB" sz="3000" b="1" i="0" dirty="0" err="1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sz="3000" b="1" i="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3000" b="1" i="0" dirty="0" err="1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3000" b="1" i="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3000" b="1" i="0" dirty="0" err="1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miturve</a:t>
            </a:r>
            <a:r>
              <a:rPr lang="en-GB" sz="3000" b="1" i="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3000" b="1" i="0" dirty="0" err="1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sz="3000" b="1" i="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3000" b="1" i="0" dirty="0" err="1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metodat</a:t>
            </a:r>
            <a:r>
              <a:rPr lang="en-GB" sz="3000" b="1" i="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sz="3000" b="1" i="0" dirty="0" err="1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hetimit</a:t>
            </a:r>
            <a:r>
              <a:rPr lang="en-GB" sz="3000" b="1" i="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GB" sz="3000" b="1" i="0" dirty="0" err="1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Raste</a:t>
            </a:r>
            <a:r>
              <a:rPr lang="en-GB" sz="3000" b="1" i="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3000" b="1" i="0" dirty="0" err="1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3000" b="1" i="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3000" b="1" i="0" dirty="0" err="1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praktikës</a:t>
            </a:r>
            <a:r>
              <a:rPr lang="en-GB" sz="3000" b="1" i="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3000" b="1" i="0" dirty="0" err="1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gjyqësore</a:t>
            </a:r>
            <a:r>
              <a:rPr lang="en-GB" sz="3000" b="1" i="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GB" sz="3000" b="1" i="0" dirty="0" err="1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Problematikat</a:t>
            </a:r>
            <a:r>
              <a:rPr lang="en-GB" sz="3000" b="1" i="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3000" b="1" i="0" dirty="0" err="1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sz="3000" b="1" i="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3000" b="1" i="0" dirty="0" err="1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sfidat</a:t>
            </a:r>
            <a:r>
              <a:rPr lang="en-GB" sz="3000" b="1" i="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3000" b="1" i="0" dirty="0" err="1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sz="3000" b="1" i="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3000" b="1" i="0" dirty="0" err="1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luftën</a:t>
            </a:r>
            <a:r>
              <a:rPr lang="en-GB" sz="3000" b="1" i="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3000" b="1" i="0" dirty="0" err="1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kundër</a:t>
            </a:r>
            <a:r>
              <a:rPr lang="en-GB" sz="3000" b="1" i="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3000" b="1" i="0" dirty="0" err="1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shfrytëzimit</a:t>
            </a:r>
            <a:r>
              <a:rPr lang="en-GB" sz="3000" b="1" i="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3000" b="1" i="0" dirty="0" err="1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seksual</a:t>
            </a:r>
            <a:r>
              <a:rPr lang="en-GB" sz="3000" b="1" i="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3000" b="1" i="0" dirty="0" err="1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3000" b="1" i="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3000" b="1" i="0" dirty="0" err="1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3000" b="1" i="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3000" b="1" i="0" dirty="0" err="1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miturve</a:t>
            </a:r>
            <a:r>
              <a:rPr lang="en-GB" sz="3000" b="1" i="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GB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4DA3C767-8F6C-4238-A52C-53F1945DEC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86074"/>
            <a:ext cx="9144000" cy="1944826"/>
          </a:xfrm>
        </p:spPr>
        <p:txBody>
          <a:bodyPr>
            <a:normAutofit/>
          </a:bodyPr>
          <a:lstStyle/>
          <a:p>
            <a:r>
              <a:rPr lang="en-GB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DENISA ASKO, </a:t>
            </a:r>
            <a:r>
              <a:rPr lang="en-GB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Prokuror</a:t>
            </a:r>
            <a:endParaRPr lang="en-GB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Prokuroria</a:t>
            </a:r>
            <a:r>
              <a:rPr lang="en-GB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pranë</a:t>
            </a:r>
            <a:r>
              <a:rPr lang="en-GB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Gjykatës</a:t>
            </a:r>
            <a:r>
              <a:rPr lang="en-GB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së</a:t>
            </a:r>
            <a:r>
              <a:rPr lang="en-GB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Shkallës</a:t>
            </a:r>
            <a:r>
              <a:rPr lang="en-GB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së</a:t>
            </a:r>
            <a:r>
              <a:rPr lang="en-GB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Parë</a:t>
            </a:r>
            <a:r>
              <a:rPr lang="en-GB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Tiranë</a:t>
            </a:r>
            <a:endParaRPr lang="en-GB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Tiranë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26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Janar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90D77E1A-6E83-4ECF-810B-CE5090C0F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9BA23-6223-4617-9598-728E7A9462B0}" type="slidenum">
              <a:rPr lang="en-GB" smtClean="0"/>
              <a:t>1</a:t>
            </a:fld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A8FF612B-21F4-C088-0581-43008ED643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0950" y="207624"/>
            <a:ext cx="4841243" cy="839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0294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A8B4B34-4EBF-46A2-B5F2-CE5462CC80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229" y="1535837"/>
            <a:ext cx="11007571" cy="4641126"/>
          </a:xfrm>
        </p:spPr>
        <p:txBody>
          <a:bodyPr>
            <a:normAutofit fontScale="77500" lnSpcReduction="20000"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GB" sz="2400" i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1989: Neni 1 </a:t>
            </a:r>
            <a:r>
              <a:rPr lang="en-GB" sz="2400" i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GB" sz="2400" i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KDF-</a:t>
            </a:r>
            <a:r>
              <a:rPr lang="en-GB" sz="2400" i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së</a:t>
            </a:r>
            <a:r>
              <a:rPr lang="en-GB" sz="2400" i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përcakton</a:t>
            </a:r>
            <a:r>
              <a:rPr lang="en-GB" sz="2400" i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se, “[</a:t>
            </a:r>
            <a:r>
              <a:rPr lang="en-GB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n-GB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 </a:t>
            </a:r>
            <a:r>
              <a:rPr lang="en-GB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qëllimet</a:t>
            </a:r>
            <a:r>
              <a:rPr lang="en-GB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GB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kësaj</a:t>
            </a:r>
            <a:r>
              <a:rPr lang="en-GB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Konvente</a:t>
            </a:r>
            <a:r>
              <a:rPr lang="en-GB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një</a:t>
            </a:r>
            <a:r>
              <a:rPr lang="en-GB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fëmijë</a:t>
            </a:r>
            <a:r>
              <a:rPr lang="en-GB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nënkupton</a:t>
            </a:r>
            <a:r>
              <a:rPr lang="en-GB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çdo</a:t>
            </a:r>
            <a:r>
              <a:rPr lang="en-GB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qenie</a:t>
            </a:r>
            <a:r>
              <a:rPr lang="en-GB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njerëzore</a:t>
            </a:r>
            <a:r>
              <a:rPr lang="en-GB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nën</a:t>
            </a:r>
            <a:r>
              <a:rPr lang="en-GB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moshën</a:t>
            </a:r>
            <a:r>
              <a:rPr lang="en-GB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tetëmbëdhjetë</a:t>
            </a:r>
            <a:r>
              <a:rPr lang="en-GB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vjeç</a:t>
            </a:r>
            <a:r>
              <a:rPr lang="en-GB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përveç</a:t>
            </a:r>
            <a:r>
              <a:rPr lang="en-GB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nëse</a:t>
            </a:r>
            <a:r>
              <a:rPr lang="en-GB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sipas</a:t>
            </a:r>
            <a:r>
              <a:rPr lang="en-GB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ligjit</a:t>
            </a:r>
            <a:r>
              <a:rPr lang="en-GB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GB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fuqi</a:t>
            </a:r>
            <a:r>
              <a:rPr lang="en-GB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fëmija</a:t>
            </a:r>
            <a:r>
              <a:rPr lang="en-GB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pjekuria</a:t>
            </a:r>
            <a:r>
              <a:rPr lang="en-GB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arrihet</a:t>
            </a:r>
            <a:r>
              <a:rPr lang="en-GB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më</a:t>
            </a:r>
            <a:r>
              <a:rPr lang="en-GB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herët</a:t>
            </a:r>
            <a:r>
              <a:rPr lang="en-GB" sz="2400" i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”.</a:t>
            </a:r>
            <a:endParaRPr lang="en-GB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GB" sz="2400" i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1999: Neni 2 </a:t>
            </a:r>
            <a:r>
              <a:rPr lang="en-GB" sz="2400" i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GB" sz="2400" i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Konventës</a:t>
            </a:r>
            <a:r>
              <a:rPr lang="en-GB" sz="2400" i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nr. 182 </a:t>
            </a:r>
            <a:r>
              <a:rPr lang="en-GB" sz="2400" i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GB" sz="2400" i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Organizatës</a:t>
            </a:r>
            <a:r>
              <a:rPr lang="en-GB" sz="2400" i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Ndërkombëtare</a:t>
            </a:r>
            <a:r>
              <a:rPr lang="en-GB" sz="2400" i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GB" sz="2400" i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Punës</a:t>
            </a:r>
            <a:r>
              <a:rPr lang="en-GB" sz="2400" i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(ILO) </a:t>
            </a:r>
            <a:r>
              <a:rPr lang="en-GB" sz="2400" i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mbi</a:t>
            </a:r>
            <a:r>
              <a:rPr lang="en-GB" sz="2400" i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format </a:t>
            </a:r>
            <a:r>
              <a:rPr lang="en-GB" sz="2400" i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më</a:t>
            </a:r>
            <a:r>
              <a:rPr lang="en-GB" sz="2400" i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GB" sz="2400" i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këqija</a:t>
            </a:r>
            <a:r>
              <a:rPr lang="en-GB" sz="2400" i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GB" sz="2400" i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punës</a:t>
            </a:r>
            <a:r>
              <a:rPr lang="en-GB" sz="2400" i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së</a:t>
            </a:r>
            <a:r>
              <a:rPr lang="en-GB" sz="2400" i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fëmijëve</a:t>
            </a:r>
            <a:r>
              <a:rPr lang="en-GB" sz="2400" i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(WFCL) (ILO C182) </a:t>
            </a:r>
            <a:r>
              <a:rPr lang="en-GB" sz="2400" i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përcakton</a:t>
            </a:r>
            <a:r>
              <a:rPr lang="en-GB" sz="2400" i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GB" sz="2400" i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termi</a:t>
            </a:r>
            <a:r>
              <a:rPr lang="en-GB" sz="2400" i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"</a:t>
            </a:r>
            <a:r>
              <a:rPr lang="en-GB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fëmijë</a:t>
            </a:r>
            <a:r>
              <a:rPr lang="en-GB" sz="2400" i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" do </a:t>
            </a:r>
            <a:r>
              <a:rPr lang="en-GB" sz="2400" i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GB" sz="2400" i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zbatohet</a:t>
            </a:r>
            <a:r>
              <a:rPr lang="en-GB" sz="2400" i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n-GB" sz="2400" i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"</a:t>
            </a:r>
            <a:r>
              <a:rPr lang="en-GB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GB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gjithë</a:t>
            </a:r>
            <a:r>
              <a:rPr lang="en-GB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personat</a:t>
            </a:r>
            <a:r>
              <a:rPr lang="en-GB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nën</a:t>
            </a:r>
            <a:r>
              <a:rPr lang="en-GB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moshën</a:t>
            </a:r>
            <a:r>
              <a:rPr lang="en-GB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18 </a:t>
            </a:r>
            <a:r>
              <a:rPr lang="en-GB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vjeç</a:t>
            </a:r>
            <a:r>
              <a:rPr lang="en-GB" sz="2400" i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  <a:endParaRPr lang="en-GB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GB" sz="2400" i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2000: Neni 3(d) </a:t>
            </a:r>
            <a:r>
              <a:rPr lang="en-GB" sz="2400" i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GB" sz="2400" i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Protokollit</a:t>
            </a:r>
            <a:r>
              <a:rPr lang="en-GB" sz="2400" i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n-GB" sz="2400" i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Parandalimin</a:t>
            </a:r>
            <a:r>
              <a:rPr lang="en-GB" sz="2400" i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2400" i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Shtypjen</a:t>
            </a:r>
            <a:r>
              <a:rPr lang="en-GB" sz="2400" i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GB" sz="2400" i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Ndëshkimin</a:t>
            </a:r>
            <a:r>
              <a:rPr lang="en-GB" sz="2400" i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GB" sz="2400" i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Trafikimit</a:t>
            </a:r>
            <a:r>
              <a:rPr lang="en-GB" sz="2400" i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GB" sz="2400" i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Njerëzve</a:t>
            </a:r>
            <a:r>
              <a:rPr lang="en-GB" sz="2400" i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2400" i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veçanërisht</a:t>
            </a:r>
            <a:r>
              <a:rPr lang="en-GB" sz="2400" i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Gratë</a:t>
            </a:r>
            <a:r>
              <a:rPr lang="en-GB" sz="2400" i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GB" sz="2400" i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Fëmijët</a:t>
            </a:r>
            <a:r>
              <a:rPr lang="en-GB" sz="2400" i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duke </a:t>
            </a:r>
            <a:r>
              <a:rPr lang="en-GB" sz="2400" i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plotësuar</a:t>
            </a:r>
            <a:r>
              <a:rPr lang="en-GB" sz="2400" i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Konventën</a:t>
            </a:r>
            <a:r>
              <a:rPr lang="en-GB" sz="2400" i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OKB-</a:t>
            </a:r>
            <a:r>
              <a:rPr lang="en-GB" sz="2400" i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së</a:t>
            </a:r>
            <a:r>
              <a:rPr lang="en-GB" sz="2400" i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kundër</a:t>
            </a:r>
            <a:r>
              <a:rPr lang="en-GB" sz="2400" i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Krimit</a:t>
            </a:r>
            <a:r>
              <a:rPr lang="en-GB" sz="2400" i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GB" sz="2400" i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Organizuar</a:t>
            </a:r>
            <a:r>
              <a:rPr lang="en-GB" sz="2400" i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Transnacional</a:t>
            </a:r>
            <a:r>
              <a:rPr lang="en-GB" sz="2400" i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(“</a:t>
            </a:r>
            <a:r>
              <a:rPr lang="en-GB" sz="2400" i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Protokolli</a:t>
            </a:r>
            <a:r>
              <a:rPr lang="en-GB" sz="2400" i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GB" sz="2400" i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Palermos</a:t>
            </a:r>
            <a:r>
              <a:rPr lang="en-GB" sz="2400" i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”), e </a:t>
            </a:r>
            <a:r>
              <a:rPr lang="en-GB" sz="2400" i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përkufizon</a:t>
            </a:r>
            <a:r>
              <a:rPr lang="en-GB" sz="2400" i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fëmijën</a:t>
            </a:r>
            <a:r>
              <a:rPr lang="en-GB" sz="2400" i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</a:t>
            </a:r>
            <a:r>
              <a:rPr lang="en-GB" sz="2400" i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“</a:t>
            </a:r>
            <a:r>
              <a:rPr lang="en-GB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çdo</a:t>
            </a:r>
            <a:r>
              <a:rPr lang="en-GB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person </a:t>
            </a:r>
            <a:r>
              <a:rPr lang="en-GB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nën</a:t>
            </a:r>
            <a:r>
              <a:rPr lang="en-GB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18 </a:t>
            </a:r>
            <a:r>
              <a:rPr lang="en-GB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vjeç</a:t>
            </a:r>
            <a:r>
              <a:rPr lang="en-GB" sz="2400" i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  <a:endParaRPr lang="en-GB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GB" sz="2400" i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2001: </a:t>
            </a:r>
            <a:r>
              <a:rPr lang="en-GB" sz="2400" i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Konventa</a:t>
            </a:r>
            <a:r>
              <a:rPr lang="en-GB" sz="2400" i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GB" sz="2400" i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Këshillit</a:t>
            </a:r>
            <a:r>
              <a:rPr lang="en-GB" sz="2400" i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GB" sz="2400" i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Evropës</a:t>
            </a:r>
            <a:r>
              <a:rPr lang="en-GB" sz="2400" i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n-GB" sz="2400" i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krimin</a:t>
            </a:r>
            <a:r>
              <a:rPr lang="en-GB" sz="2400" i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kibernetik</a:t>
            </a:r>
            <a:r>
              <a:rPr lang="en-GB" sz="2400" i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(“</a:t>
            </a:r>
            <a:r>
              <a:rPr lang="en-GB" sz="2400" i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Konventa</a:t>
            </a:r>
            <a:r>
              <a:rPr lang="en-GB" sz="2400" i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GB" sz="2400" i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Budapestit</a:t>
            </a:r>
            <a:r>
              <a:rPr lang="en-GB" sz="2400" i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”) </a:t>
            </a:r>
            <a:r>
              <a:rPr lang="en-GB" sz="2400" i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përdor</a:t>
            </a:r>
            <a:r>
              <a:rPr lang="en-GB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termin</a:t>
            </a:r>
            <a:r>
              <a:rPr lang="en-GB" sz="2400" i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“</a:t>
            </a:r>
            <a:r>
              <a:rPr lang="en-GB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fëmijë</a:t>
            </a:r>
            <a:r>
              <a:rPr lang="en-GB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  <a:r>
              <a:rPr lang="en-GB" sz="2400" i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GB" sz="2400" i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nenin</a:t>
            </a:r>
            <a:r>
              <a:rPr lang="en-GB" sz="2400" i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9 </a:t>
            </a:r>
            <a:r>
              <a:rPr lang="en-GB" sz="2400" i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</a:t>
            </a:r>
            <a:r>
              <a:rPr lang="en-GB" sz="2400" i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ka </a:t>
            </a:r>
            <a:r>
              <a:rPr lang="en-GB" sz="2400" i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GB" sz="2400" i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bëjë</a:t>
            </a:r>
            <a:r>
              <a:rPr lang="en-GB" sz="2400" i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me </a:t>
            </a:r>
            <a:r>
              <a:rPr lang="en-GB" sz="2400" i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pornografinë</a:t>
            </a:r>
            <a:r>
              <a:rPr lang="en-GB" sz="2400" i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GB" sz="2400" i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fëmijëve</a:t>
            </a:r>
            <a:r>
              <a:rPr lang="en-GB" sz="2400" i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GB" sz="2400" i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thekson</a:t>
            </a:r>
            <a:r>
              <a:rPr lang="en-GB" sz="2400" i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ai </a:t>
            </a:r>
            <a:r>
              <a:rPr lang="en-GB" sz="2400" i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përfshin</a:t>
            </a:r>
            <a:r>
              <a:rPr lang="en-GB" sz="2400" i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GB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gjithë</a:t>
            </a:r>
            <a:r>
              <a:rPr lang="en-GB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personat</a:t>
            </a:r>
            <a:r>
              <a:rPr lang="en-GB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nën</a:t>
            </a:r>
            <a:r>
              <a:rPr lang="en-GB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18 </a:t>
            </a:r>
            <a:r>
              <a:rPr lang="en-GB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vjeç</a:t>
            </a:r>
            <a:r>
              <a:rPr lang="en-GB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GB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Megjithatë</a:t>
            </a:r>
            <a:r>
              <a:rPr lang="en-GB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një</a:t>
            </a:r>
            <a:r>
              <a:rPr lang="en-GB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shtet</a:t>
            </a:r>
            <a:r>
              <a:rPr lang="en-GB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palë</a:t>
            </a:r>
            <a:r>
              <a:rPr lang="en-GB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mund</a:t>
            </a:r>
            <a:r>
              <a:rPr lang="en-GB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GB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kërkojë</a:t>
            </a:r>
            <a:r>
              <a:rPr lang="en-GB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një</a:t>
            </a:r>
            <a:r>
              <a:rPr lang="en-GB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kufi </a:t>
            </a:r>
            <a:r>
              <a:rPr lang="en-GB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moshe</a:t>
            </a:r>
            <a:r>
              <a:rPr lang="en-GB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më</a:t>
            </a:r>
            <a:r>
              <a:rPr lang="en-GB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GB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ulët</a:t>
            </a:r>
            <a:r>
              <a:rPr lang="en-GB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GB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cili</a:t>
            </a:r>
            <a:r>
              <a:rPr lang="en-GB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nuk</a:t>
            </a:r>
            <a:r>
              <a:rPr lang="en-GB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do </a:t>
            </a:r>
            <a:r>
              <a:rPr lang="en-GB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GB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jetë</a:t>
            </a:r>
            <a:r>
              <a:rPr lang="en-GB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më</a:t>
            </a:r>
            <a:r>
              <a:rPr lang="en-GB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pak</a:t>
            </a:r>
            <a:r>
              <a:rPr lang="en-GB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16 </a:t>
            </a:r>
            <a:r>
              <a:rPr lang="en-GB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vjet</a:t>
            </a:r>
            <a:r>
              <a:rPr lang="en-GB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GB" sz="2400" i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2007: </a:t>
            </a:r>
            <a:r>
              <a:rPr lang="en-GB" sz="2400" i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Konventa</a:t>
            </a:r>
            <a:r>
              <a:rPr lang="en-GB" sz="2400" i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Lanzarote </a:t>
            </a:r>
            <a:r>
              <a:rPr lang="en-GB" sz="2400" i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përcakton</a:t>
            </a:r>
            <a:r>
              <a:rPr lang="en-GB" sz="2400" i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GB" sz="2400" i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nenin</a:t>
            </a:r>
            <a:r>
              <a:rPr lang="en-GB" sz="2400" i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3(a) se </a:t>
            </a:r>
            <a:r>
              <a:rPr lang="en-GB" sz="2400" i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një</a:t>
            </a:r>
            <a:r>
              <a:rPr lang="en-GB" sz="2400" i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fëmijë</a:t>
            </a:r>
            <a:r>
              <a:rPr lang="en-GB" sz="2400" i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është</a:t>
            </a:r>
            <a:r>
              <a:rPr lang="en-GB" sz="2400" i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“</a:t>
            </a:r>
            <a:r>
              <a:rPr lang="en-GB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çdo</a:t>
            </a:r>
            <a:r>
              <a:rPr lang="en-GB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person </a:t>
            </a:r>
            <a:r>
              <a:rPr lang="en-GB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nën</a:t>
            </a:r>
            <a:r>
              <a:rPr lang="en-GB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moshen</a:t>
            </a:r>
            <a:r>
              <a:rPr lang="en-GB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18 </a:t>
            </a:r>
            <a:r>
              <a:rPr lang="en-GB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vjeç</a:t>
            </a:r>
            <a:r>
              <a:rPr lang="en-GB" sz="2400" i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”.</a:t>
            </a:r>
            <a:endParaRPr lang="en-GB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AF6B0F37-B3A6-457D-90CA-5F7048786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9BA23-6223-4617-9598-728E7A9462B0}" type="slidenum">
              <a:rPr lang="en-GB" smtClean="0"/>
              <a:t>2</a:t>
            </a:fld>
            <a:endParaRPr lang="en-GB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D8C93CF0-6BAA-2FCD-466C-288B051BEFD1}"/>
              </a:ext>
            </a:extLst>
          </p:cNvPr>
          <p:cNvSpPr txBox="1"/>
          <p:nvPr/>
        </p:nvSpPr>
        <p:spPr>
          <a:xfrm>
            <a:off x="1305018" y="198629"/>
            <a:ext cx="10813001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Terminologjia</a:t>
            </a:r>
            <a:r>
              <a:rPr kumimoji="0" lang="en-GB" sz="3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: </a:t>
            </a:r>
            <a:r>
              <a:rPr kumimoji="0" lang="en-GB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Fëmijë</a:t>
            </a:r>
            <a:r>
              <a:rPr kumimoji="0" lang="en-GB" sz="3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/ I </a:t>
            </a:r>
            <a:r>
              <a:rPr kumimoji="0" lang="en-GB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mitur</a:t>
            </a:r>
            <a:r>
              <a:rPr kumimoji="0" lang="en-GB" sz="3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36077248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27FDBCF-89D7-4F46-92AF-3CDFA2BFB2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107" y="1438183"/>
            <a:ext cx="11202881" cy="5157925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1989: KDF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referohet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gjitha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formave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shfrytëzimit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seksual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abuzimit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seksual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nenin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34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tij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cili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parashikon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masat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shtetet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pale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duhet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marrin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mbrojtur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fëmijët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shfrytëzimi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seksual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abuzimi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seksual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 “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këto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qëllime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Shtetet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Palë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veçanti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marrin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gjitha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masat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përshtatshme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dypalëshe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shumëpalëshe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parandaluar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(a)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Nxitja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ose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shtrëngimi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fëmije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përfshirja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çdo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aktivitet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seksual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paligjshëm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(b)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Përdorimi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shfrytëzues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fëmijëve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prostitucion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ose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praktika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tjera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paligjshme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seksuale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(c)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Përdorimi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shfrytëzues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fëmijëve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shfaqje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materiale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pornografike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2001: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Konventa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Budapestit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nenin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9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parashikon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Veprat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penale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lidhura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pornografinë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mitur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penalizon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aspekte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ndryshme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prodhimit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elektronik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posedimit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shpërndarjes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pornografisë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fëmijë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duke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forcuar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instrumentat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ligjore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luftuar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fenomenin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përhapjes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nëpërmjet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internetit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raportin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shpjegues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Konventës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synohet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mbrojtja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fëmijëve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abuzimi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seksual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shfrytëzimi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seksual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2007: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Konventa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Lanzarote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referohet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shfrytëzimit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seksual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abuzimit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seksual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fëmijëve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preambulë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parashikohet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“[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gjitha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format e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abuzimit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seksual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fëmijëve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përfshirë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aktet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janë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kryera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jashtë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vendit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janë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shkatërruese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shëndetin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zhvillimin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psiko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-social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fëmijëve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”.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tej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nenin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3(b) se “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shfrytëzimi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seksual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abuzimi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seksual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fëmijëv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përfshijë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sjelljen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përmendur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nenet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18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deri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23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kësaj</a:t>
            </a: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Konvente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.”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2011: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Direktiva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BE-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2011/93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parashtron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nenin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saj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përkufizim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plotë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veprave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penale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lidhje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abuzimin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seksual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D873FBF6-9B08-4F6A-8DA8-A6C505E4C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9BA23-6223-4617-9598-728E7A9462B0}" type="slidenum">
              <a:rPr lang="en-GB" smtClean="0"/>
              <a:t>3</a:t>
            </a:fld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C3038DF6-FD0F-7990-0ABB-8BCD10318CE0}"/>
              </a:ext>
            </a:extLst>
          </p:cNvPr>
          <p:cNvSpPr txBox="1"/>
          <p:nvPr/>
        </p:nvSpPr>
        <p:spPr>
          <a:xfrm>
            <a:off x="1162976" y="404038"/>
            <a:ext cx="10395012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3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Terminologjia</a:t>
            </a:r>
            <a:r>
              <a:rPr lang="en-GB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GB" sz="3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dhuna</a:t>
            </a:r>
            <a:r>
              <a:rPr lang="en-GB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 </a:t>
            </a:r>
            <a:r>
              <a:rPr lang="en-GB" sz="3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shfrytëzimi</a:t>
            </a:r>
            <a:r>
              <a:rPr lang="en-GB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 </a:t>
            </a:r>
            <a:r>
              <a:rPr lang="en-GB" sz="3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abuzimi</a:t>
            </a:r>
            <a:r>
              <a:rPr lang="en-GB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en-GB" sz="3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pornografia</a:t>
            </a:r>
            <a:r>
              <a:rPr lang="en-GB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3797631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xmlns="" id="{469C25B6-EB6C-B355-CAA3-1FCAD1A8B8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72863" y="1411550"/>
            <a:ext cx="6773662" cy="4765413"/>
          </a:xfrm>
        </p:spPr>
        <p:txBody>
          <a:bodyPr>
            <a:normAutofit fontScale="25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Çdo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Palë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adaptojë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legjislacion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tillë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masa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tjera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mund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jenë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nevojshme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përcaktojnë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vepra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penale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sipas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ligjit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brendshëm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kur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kryhet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qëllim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drejtë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drejtimet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mëposhtme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prodhimin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pornografisë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fëmijë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me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qëllimin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shpërndarjes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tij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nëpërmjet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sistemi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kompjuterik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ofrimi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apo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vënia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disponim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pornografisë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fëmijë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nëpërmjet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sistemi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kompjuterik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c)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shpërndarja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apo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transmetimi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pornografisë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fëmijë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nëpërmjet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sistemi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kompjuterik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d)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prokurimi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pornografisë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fëmijë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nëpërmjet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sistemi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kompjuterik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vete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apo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tjetër</a:t>
            </a:r>
            <a:endParaRPr lang="en-GB" sz="5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e)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zotërimi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pornografisë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fëmijë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nëpërmjet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sistemi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kompjuterik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apo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mjet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memorizimit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dhënave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kompjuterike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qëllimin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paragrafit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mësipërm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pornografi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fëmijë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do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përfshijë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material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pornografik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dallon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ana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pamore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minoren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cili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angazhohet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drejtime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qarta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seksuale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person,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cili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duket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është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minoren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angazhuar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drejtime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qarta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seksuale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c)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imazhe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realiste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prezantojnë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minoren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angazhuar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drejtime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qarta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seksuale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qëllimin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paragrafit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mësipërm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termi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minoren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do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përfshijë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gjithëpersonat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nën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moshën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18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vjeç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Palë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mundet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megjithatë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kërkojë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limit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moshe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vogël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cila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duhet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jetë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pak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16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vjeç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Çdo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Palë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mund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rezervojë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drejtën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mos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aplikojë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tërësi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apo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pjesërisht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paragrafin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1(d)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1(e)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d </a:t>
            </a:r>
            <a:r>
              <a:rPr lang="en-GB" sz="5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(c). </a:t>
            </a:r>
          </a:p>
          <a:p>
            <a:pPr marL="0" indent="0">
              <a:buNone/>
            </a:pPr>
            <a:endParaRPr lang="en-GB" dirty="0"/>
          </a:p>
          <a:p>
            <a:pPr>
              <a:buFont typeface="Wingdings" panose="05000000000000000000" pitchFamily="2" charset="2"/>
              <a:buChar char="Ø"/>
            </a:pPr>
            <a:endParaRPr lang="en-GB" dirty="0"/>
          </a:p>
          <a:p>
            <a:pPr>
              <a:buFont typeface="Wingdings" panose="05000000000000000000" pitchFamily="2" charset="2"/>
              <a:buChar char="Ø"/>
            </a:pPr>
            <a:endParaRPr lang="en-GB" dirty="0"/>
          </a:p>
          <a:p>
            <a:pPr>
              <a:buFont typeface="Wingdings" panose="05000000000000000000" pitchFamily="2" charset="2"/>
              <a:buChar char="Ø"/>
            </a:pP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xmlns="" id="{D56C6BA0-1444-C638-D0EB-E3C5FF6696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146524" y="1411550"/>
            <a:ext cx="4758430" cy="4765413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Prodhimi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shpërndarja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reklamimi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importimi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shitja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botimi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materialeve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pornografike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mjediset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ka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fëmijë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me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çdo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mjet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formë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përbëjnë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kundërvajtje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penale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dënohen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burgim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deri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dy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vjet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Prodhimi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importimi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ofrimi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vënia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dispozicion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shpërndarja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transmetimi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përdorimi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posedimi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 </a:t>
            </a:r>
            <a:r>
              <a:rPr lang="en-GB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pornografisë</a:t>
            </a:r>
            <a:r>
              <a:rPr lang="en-GB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GB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fëmijëve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krijimi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aksesit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mënyrë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vetëdijshme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 </a:t>
            </a:r>
            <a:r>
              <a:rPr lang="en-GB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çdo</a:t>
            </a:r>
            <a:r>
              <a:rPr lang="en-GB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mjet</a:t>
            </a:r>
            <a:r>
              <a:rPr lang="en-GB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ose</a:t>
            </a:r>
            <a:r>
              <a:rPr lang="en-GB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formë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dënohet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burgim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deri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dhjetë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vjet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Rekrutimi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përdorimi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shtrëngimi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bindja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fëmije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marrë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pjesë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shfaqje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pornografike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marrja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pjesë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shfaqje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pornografike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përfshijnë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fëmijët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dënohet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burgim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pesë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deri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dhjetë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vjet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AC7F5464-3464-4CF9-B58E-73337C2C97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9BA23-6223-4617-9598-728E7A9462B0}" type="slidenum">
              <a:rPr lang="en-GB" smtClean="0"/>
              <a:t>4</a:t>
            </a:fld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BDC69F6F-6406-B6E3-153E-8852E17E9816}"/>
              </a:ext>
            </a:extLst>
          </p:cNvPr>
          <p:cNvSpPr txBox="1"/>
          <p:nvPr/>
        </p:nvSpPr>
        <p:spPr>
          <a:xfrm>
            <a:off x="1908699" y="127039"/>
            <a:ext cx="880664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Konventa</a:t>
            </a:r>
            <a:r>
              <a:rPr kumimoji="0" lang="en-GB" sz="3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e </a:t>
            </a:r>
            <a:r>
              <a:rPr lang="en-GB" sz="30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Budapestit</a:t>
            </a:r>
            <a:r>
              <a:rPr lang="en-GB" sz="30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GB" sz="30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neni</a:t>
            </a:r>
            <a:r>
              <a:rPr lang="en-GB" sz="30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9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Kodi </a:t>
            </a:r>
            <a:r>
              <a:rPr lang="en-GB" sz="30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kumimoji="0" lang="en-GB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enal</a:t>
            </a:r>
            <a:r>
              <a:rPr kumimoji="0" lang="en-GB" sz="3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RSH– </a:t>
            </a:r>
            <a:r>
              <a:rPr kumimoji="0" lang="en-GB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neni</a:t>
            </a:r>
            <a:r>
              <a:rPr kumimoji="0" lang="en-GB" sz="3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117 “</a:t>
            </a:r>
            <a:r>
              <a:rPr kumimoji="0" lang="en-GB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Pornografia</a:t>
            </a:r>
            <a:r>
              <a:rPr kumimoji="0" lang="en-GB" sz="3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33678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7CED498-FD95-7CAA-C376-993728D4C5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571348"/>
            <a:ext cx="10667260" cy="4605615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Mungesa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përkufizimit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termit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pornografi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”-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paragrafi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dytë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nenit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9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Mungesa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përkufizimit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termit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fëmijë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”-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paragrafi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nenit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9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objektive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kryerjes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veprës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penale</a:t>
            </a:r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Specifikimi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përdorimit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sistemit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kompjuterik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 term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përgjithshëm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buNone/>
            </a:pP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Raporti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shpjegues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buFontTx/>
              <a:buChar char="-"/>
            </a:pP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Termi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"material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pornografik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</a:p>
          <a:p>
            <a:pPr>
              <a:buFontTx/>
              <a:buChar char="-"/>
            </a:pP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Termi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sjellje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qartë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seksuale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  <a:p>
            <a:pPr>
              <a:buFontTx/>
              <a:buChar char="-"/>
            </a:pP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Imazhe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GB" sz="2000" i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i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nuk</a:t>
            </a:r>
            <a:r>
              <a:rPr lang="en-GB" sz="2000" i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000" i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përfshijnë</a:t>
            </a:r>
            <a:r>
              <a:rPr lang="en-GB" sz="2000" i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000" i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fëmijë</a:t>
            </a:r>
            <a:r>
              <a:rPr lang="en-GB" sz="2000" i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000" i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GB" sz="2000" i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000" i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vërtetë</a:t>
            </a:r>
            <a:r>
              <a:rPr lang="en-GB" sz="2000" i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Imazhe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modifikuara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personave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fizikë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apo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edhe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krijuara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tërësisht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kompjuteri</a:t>
            </a:r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295B89B-CC58-7A7A-2E65-EFBFE3D246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9BA23-6223-4617-9598-728E7A9462B0}" type="slidenum">
              <a:rPr lang="en-GB" smtClean="0"/>
              <a:t>5</a:t>
            </a:fld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53F9D18E-0243-F0EF-729C-251133F705FB}"/>
              </a:ext>
            </a:extLst>
          </p:cNvPr>
          <p:cNvSpPr txBox="1"/>
          <p:nvPr/>
        </p:nvSpPr>
        <p:spPr>
          <a:xfrm>
            <a:off x="2972539" y="213911"/>
            <a:ext cx="7165759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Ndryshimet</a:t>
            </a:r>
            <a:r>
              <a:rPr kumimoji="0" lang="en-GB" sz="3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3024007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7CED498-FD95-7CAA-C376-993728D4C5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571348"/>
            <a:ext cx="10667260" cy="4605615"/>
          </a:xfrm>
        </p:spPr>
        <p:txBody>
          <a:bodyPr>
            <a:norm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sq-AL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Shkalla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GB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ërhapjes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automatizimi</a:t>
            </a:r>
            <a:endParaRPr lang="en-GB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Leht</a:t>
            </a:r>
            <a:r>
              <a:rPr lang="sq-AL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ësia 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 </a:t>
            </a:r>
            <a:r>
              <a:rPr lang="en-GB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aksesit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zhvillimi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teknologjik</a:t>
            </a:r>
            <a:endParaRPr lang="en-GB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sq-AL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Anonimiteti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GB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darknet </a:t>
            </a:r>
            <a:r>
              <a:rPr lang="en-GB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GB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Deepweb</a:t>
            </a:r>
            <a:r>
              <a:rPr lang="en-GB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en-GB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Transportueshmëria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transferueshmëria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riviktimizimi</a:t>
            </a:r>
            <a:endParaRPr lang="en-GB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Juridiksioni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kompleksiteti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hetimit</a:t>
            </a:r>
            <a:endParaRPr lang="en-GB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Infrastruktura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private,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bashkëpunimi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efektet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financiare</a:t>
            </a:r>
            <a:endParaRPr lang="en-GB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en-GB" sz="1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Natyra</a:t>
            </a:r>
            <a:r>
              <a:rPr lang="en-GB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 e t</a:t>
            </a:r>
            <a:r>
              <a:rPr lang="sq-AL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ë dhëna</a:t>
            </a:r>
            <a:r>
              <a:rPr lang="en-GB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ve</a:t>
            </a:r>
            <a:r>
              <a:rPr lang="sq-AL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elektronike</a:t>
            </a:r>
            <a:endParaRPr lang="en-GB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en-GB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Identifikimi</a:t>
            </a:r>
            <a:r>
              <a:rPr lang="en-GB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viktimave</a:t>
            </a:r>
            <a:endParaRPr lang="en-GB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Ø"/>
            </a:pPr>
            <a:endParaRPr lang="en-GB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Ø"/>
            </a:pP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295B89B-CC58-7A7A-2E65-EFBFE3D246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9BA23-6223-4617-9598-728E7A9462B0}" type="slidenum">
              <a:rPr lang="en-GB" smtClean="0"/>
              <a:t>6</a:t>
            </a:fld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53F9D18E-0243-F0EF-729C-251133F705FB}"/>
              </a:ext>
            </a:extLst>
          </p:cNvPr>
          <p:cNvSpPr txBox="1"/>
          <p:nvPr/>
        </p:nvSpPr>
        <p:spPr>
          <a:xfrm>
            <a:off x="2655902" y="404038"/>
            <a:ext cx="648957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0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Problematikat</a:t>
            </a:r>
            <a:r>
              <a:rPr lang="en-GB" sz="30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sz="30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hetimit</a:t>
            </a:r>
            <a:endParaRPr kumimoji="0" lang="en-GB" sz="3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68271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C3F236B-411C-030D-AABE-281D2D721B3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757779"/>
            <a:ext cx="9912658" cy="4419184"/>
          </a:xfrm>
        </p:spPr>
        <p:txBody>
          <a:bodyPr>
            <a:normAutofit/>
          </a:bodyPr>
          <a:lstStyle/>
          <a:p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Prej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viteve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1980: </a:t>
            </a:r>
            <a:r>
              <a:rPr lang="en-GB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 </a:t>
            </a:r>
            <a:r>
              <a:rPr lang="en-GB" sz="20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GB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Y v. </a:t>
            </a:r>
            <a:r>
              <a:rPr lang="en-GB" sz="20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Hollandës</a:t>
            </a:r>
            <a:r>
              <a:rPr lang="en-GB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GB" sz="20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Subbings</a:t>
            </a:r>
            <a:r>
              <a:rPr lang="en-GB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0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v.Mbretërisë</a:t>
            </a:r>
            <a:r>
              <a:rPr lang="en-GB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0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së</a:t>
            </a:r>
            <a:r>
              <a:rPr lang="en-GB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0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Bashkuar</a:t>
            </a:r>
            <a:r>
              <a:rPr lang="en-GB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MC </a:t>
            </a:r>
            <a:r>
              <a:rPr lang="en-GB" sz="20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v.Bullgarisë</a:t>
            </a:r>
            <a:r>
              <a:rPr lang="en-GB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Y </a:t>
            </a:r>
            <a:r>
              <a:rPr lang="en-GB" sz="20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v.Sllovenisë</a:t>
            </a:r>
            <a:r>
              <a:rPr lang="en-GB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0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etj</a:t>
            </a:r>
            <a:r>
              <a:rPr lang="en-GB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Fillimisht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shkelje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nenit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8, mw pas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rastet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GB" sz="20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ë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nda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shkelje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nenit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GB" sz="20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ë</a:t>
            </a:r>
            <a:r>
              <a:rPr lang="en-GB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KEDNJ</a:t>
            </a:r>
          </a:p>
          <a:p>
            <a:r>
              <a:rPr lang="en-GB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en-GB" sz="20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GB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B </a:t>
            </a:r>
            <a:r>
              <a:rPr lang="en-GB" sz="20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kundër</a:t>
            </a:r>
            <a:r>
              <a:rPr lang="en-GB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0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Kroacisë</a:t>
            </a:r>
            <a:endParaRPr lang="en-GB" sz="2000" i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 </a:t>
            </a:r>
            <a:r>
              <a:rPr lang="en-GB" sz="20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GB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0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GB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0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tjerët</a:t>
            </a:r>
            <a:r>
              <a:rPr lang="en-GB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0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kundër</a:t>
            </a:r>
            <a:r>
              <a:rPr lang="en-GB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0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Bullgarisë</a:t>
            </a:r>
            <a:endParaRPr lang="en-GB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A993E69-3713-0D4E-6DA6-660B0F8A57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9BA23-6223-4617-9598-728E7A9462B0}" type="slidenum">
              <a:rPr lang="en-GB" smtClean="0"/>
              <a:t>7</a:t>
            </a:fld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A8996C89-429D-D5A4-541E-41F71D50E516}"/>
              </a:ext>
            </a:extLst>
          </p:cNvPr>
          <p:cNvSpPr txBox="1"/>
          <p:nvPr/>
        </p:nvSpPr>
        <p:spPr>
          <a:xfrm>
            <a:off x="2592278" y="293810"/>
            <a:ext cx="648957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Jurisprudenca</a:t>
            </a:r>
            <a:r>
              <a:rPr kumimoji="0" lang="en-GB" sz="3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e GJEDNJ</a:t>
            </a:r>
          </a:p>
        </p:txBody>
      </p:sp>
    </p:spTree>
    <p:extLst>
      <p:ext uri="{BB962C8B-B14F-4D97-AF65-F5344CB8AC3E}">
        <p14:creationId xmlns:p14="http://schemas.microsoft.com/office/powerpoint/2010/main" val="18769351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8A534F22-7BF5-0307-8FB9-7EB5C4878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9BA23-6223-4617-9598-728E7A9462B0}" type="slidenum">
              <a:rPr lang="en-GB" smtClean="0"/>
              <a:t>8</a:t>
            </a:fld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7B91E122-5837-0B7F-F12F-72E90D43E520}"/>
              </a:ext>
            </a:extLst>
          </p:cNvPr>
          <p:cNvSpPr txBox="1"/>
          <p:nvPr/>
        </p:nvSpPr>
        <p:spPr>
          <a:xfrm>
            <a:off x="3048740" y="3242114"/>
            <a:ext cx="609452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Faleminderit</a:t>
            </a:r>
            <a:r>
              <a:rPr lang="en-GB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GB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vëmëndjen</a:t>
            </a:r>
            <a:r>
              <a:rPr lang="en-GB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0569190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303</TotalTime>
  <Words>1214</Words>
  <Application>Microsoft Office PowerPoint</Application>
  <PresentationFormat>Custom</PresentationFormat>
  <Paragraphs>67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Shfrytëzimi seksual online i të miturve dhe metodat e hetimit. Raste të praktikës gjyqësore. Problematikat dhe sfidat në luftën kundër shfrytëzimit seksual të të miturve.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ELEFTERESCU Ana</dc:creator>
  <cp:lastModifiedBy>admin</cp:lastModifiedBy>
  <cp:revision>26</cp:revision>
  <cp:lastPrinted>2023-01-26T09:55:03Z</cp:lastPrinted>
  <dcterms:created xsi:type="dcterms:W3CDTF">2019-11-14T14:27:48Z</dcterms:created>
  <dcterms:modified xsi:type="dcterms:W3CDTF">2023-01-26T09:55:32Z</dcterms:modified>
</cp:coreProperties>
</file>