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7" r:id="rId1"/>
  </p:sldMasterIdLst>
  <p:notesMasterIdLst>
    <p:notesMasterId r:id="rId34"/>
  </p:notesMasterIdLst>
  <p:sldIdLst>
    <p:sldId id="256" r:id="rId2"/>
    <p:sldId id="257" r:id="rId3"/>
    <p:sldId id="292" r:id="rId4"/>
    <p:sldId id="293" r:id="rId5"/>
    <p:sldId id="294" r:id="rId6"/>
    <p:sldId id="295" r:id="rId7"/>
    <p:sldId id="296" r:id="rId8"/>
    <p:sldId id="282" r:id="rId9"/>
    <p:sldId id="283" r:id="rId10"/>
    <p:sldId id="284" r:id="rId11"/>
    <p:sldId id="285" r:id="rId12"/>
    <p:sldId id="286" r:id="rId13"/>
    <p:sldId id="298" r:id="rId14"/>
    <p:sldId id="299" r:id="rId15"/>
    <p:sldId id="300" r:id="rId16"/>
    <p:sldId id="301" r:id="rId17"/>
    <p:sldId id="302" r:id="rId18"/>
    <p:sldId id="303" r:id="rId19"/>
    <p:sldId id="304" r:id="rId20"/>
    <p:sldId id="287" r:id="rId21"/>
    <p:sldId id="288" r:id="rId22"/>
    <p:sldId id="289" r:id="rId23"/>
    <p:sldId id="290" r:id="rId24"/>
    <p:sldId id="291" r:id="rId25"/>
    <p:sldId id="278" r:id="rId26"/>
    <p:sldId id="261" r:id="rId27"/>
    <p:sldId id="258" r:id="rId28"/>
    <p:sldId id="259" r:id="rId29"/>
    <p:sldId id="277" r:id="rId30"/>
    <p:sldId id="262" r:id="rId31"/>
    <p:sldId id="263" r:id="rId32"/>
    <p:sldId id="281" r:id="rId33"/>
  </p:sldIdLst>
  <p:sldSz cx="12192000" cy="6858000"/>
  <p:notesSz cx="7010400" cy="9296400"/>
  <p:defaultTextStyle>
    <a:defPPr>
      <a:defRPr lang="sq-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AL"/>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1EC7611-A354-AA4D-BE6F-CD235CE514D8}" type="datetimeFigureOut">
              <a:rPr lang="en-AL" smtClean="0"/>
              <a:t>02/23/2023</a:t>
            </a:fld>
            <a:endParaRPr lang="en-AL"/>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AL"/>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AL"/>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21A91E5-F29D-F746-A86C-567D6460CA6D}" type="slidenum">
              <a:rPr lang="en-AL" smtClean="0"/>
              <a:t>‹#›</a:t>
            </a:fld>
            <a:endParaRPr lang="en-AL"/>
          </a:p>
        </p:txBody>
      </p:sp>
    </p:spTree>
    <p:extLst>
      <p:ext uri="{BB962C8B-B14F-4D97-AF65-F5344CB8AC3E}">
        <p14:creationId xmlns:p14="http://schemas.microsoft.com/office/powerpoint/2010/main" val="2021369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L" dirty="0"/>
          </a:p>
        </p:txBody>
      </p:sp>
      <p:sp>
        <p:nvSpPr>
          <p:cNvPr id="4" name="Slide Number Placeholder 3"/>
          <p:cNvSpPr>
            <a:spLocks noGrp="1"/>
          </p:cNvSpPr>
          <p:nvPr>
            <p:ph type="sldNum" sz="quarter" idx="5"/>
          </p:nvPr>
        </p:nvSpPr>
        <p:spPr/>
        <p:txBody>
          <a:bodyPr/>
          <a:lstStyle/>
          <a:p>
            <a:fld id="{721A91E5-F29D-F746-A86C-567D6460CA6D}" type="slidenum">
              <a:rPr lang="en-AL" smtClean="0"/>
              <a:t>25</a:t>
            </a:fld>
            <a:endParaRPr lang="en-AL"/>
          </a:p>
        </p:txBody>
      </p:sp>
    </p:spTree>
    <p:extLst>
      <p:ext uri="{BB962C8B-B14F-4D97-AF65-F5344CB8AC3E}">
        <p14:creationId xmlns:p14="http://schemas.microsoft.com/office/powerpoint/2010/main" val="3663291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BC57F5-30A8-4298-B286-CFB091CB5970}" type="datetimeFigureOut">
              <a:rPr lang="sq-AL" smtClean="0"/>
              <a:t>23.2.2023</a:t>
            </a:fld>
            <a:endParaRPr lang="sq-AL"/>
          </a:p>
        </p:txBody>
      </p:sp>
      <p:sp>
        <p:nvSpPr>
          <p:cNvPr id="5" name="Footer Placeholder 4"/>
          <p:cNvSpPr>
            <a:spLocks noGrp="1"/>
          </p:cNvSpPr>
          <p:nvPr>
            <p:ph type="ftr" sz="quarter" idx="11"/>
          </p:nvPr>
        </p:nvSpPr>
        <p:spPr/>
        <p:txBody>
          <a:bodyPr/>
          <a:lstStyle/>
          <a:p>
            <a:endParaRPr lang="sq-AL"/>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64399241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BC57F5-30A8-4298-B286-CFB091CB5970}" type="datetimeFigureOut">
              <a:rPr lang="sq-AL" smtClean="0"/>
              <a:t>23.2.2023</a:t>
            </a:fld>
            <a:endParaRPr lang="sq-AL"/>
          </a:p>
        </p:txBody>
      </p:sp>
      <p:sp>
        <p:nvSpPr>
          <p:cNvPr id="5" name="Footer Placeholder 4"/>
          <p:cNvSpPr>
            <a:spLocks noGrp="1"/>
          </p:cNvSpPr>
          <p:nvPr>
            <p:ph type="ftr" sz="quarter" idx="11"/>
          </p:nvPr>
        </p:nvSpPr>
        <p:spPr/>
        <p:txBody>
          <a:bodyPr/>
          <a:lstStyle/>
          <a:p>
            <a:endParaRPr lang="sq-A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3252236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BC57F5-30A8-4298-B286-CFB091CB5970}" type="datetimeFigureOut">
              <a:rPr lang="sq-AL" smtClean="0"/>
              <a:t>23.2.2023</a:t>
            </a:fld>
            <a:endParaRPr lang="sq-AL"/>
          </a:p>
        </p:txBody>
      </p:sp>
      <p:sp>
        <p:nvSpPr>
          <p:cNvPr id="5" name="Footer Placeholder 4"/>
          <p:cNvSpPr>
            <a:spLocks noGrp="1"/>
          </p:cNvSpPr>
          <p:nvPr>
            <p:ph type="ftr" sz="quarter" idx="11"/>
          </p:nvPr>
        </p:nvSpPr>
        <p:spPr/>
        <p:txBody>
          <a:bodyPr/>
          <a:lstStyle/>
          <a:p>
            <a:endParaRPr lang="sq-A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331122251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BC57F5-30A8-4298-B286-CFB091CB5970}" type="datetimeFigureOut">
              <a:rPr lang="sq-AL" smtClean="0"/>
              <a:t>23.2.2023</a:t>
            </a:fld>
            <a:endParaRPr lang="sq-AL"/>
          </a:p>
        </p:txBody>
      </p:sp>
      <p:sp>
        <p:nvSpPr>
          <p:cNvPr id="6" name="Footer Placeholder 5"/>
          <p:cNvSpPr>
            <a:spLocks noGrp="1"/>
          </p:cNvSpPr>
          <p:nvPr>
            <p:ph type="ftr" sz="quarter" idx="11"/>
          </p:nvPr>
        </p:nvSpPr>
        <p:spPr/>
        <p:txBody>
          <a:bodyPr/>
          <a:lstStyle/>
          <a:p>
            <a:endParaRPr lang="sq-AL"/>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334763177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BC57F5-30A8-4298-B286-CFB091CB5970}" type="datetimeFigureOut">
              <a:rPr lang="sq-AL" smtClean="0"/>
              <a:t>23.2.2023</a:t>
            </a:fld>
            <a:endParaRPr lang="sq-AL"/>
          </a:p>
        </p:txBody>
      </p:sp>
      <p:sp>
        <p:nvSpPr>
          <p:cNvPr id="8" name="Footer Placeholder 7"/>
          <p:cNvSpPr>
            <a:spLocks noGrp="1"/>
          </p:cNvSpPr>
          <p:nvPr>
            <p:ph type="ftr" sz="quarter" idx="11"/>
          </p:nvPr>
        </p:nvSpPr>
        <p:spPr/>
        <p:txBody>
          <a:bodyPr/>
          <a:lstStyle/>
          <a:p>
            <a:endParaRPr lang="sq-AL"/>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401444099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BC57F5-30A8-4298-B286-CFB091CB5970}" type="datetimeFigureOut">
              <a:rPr lang="sq-AL" smtClean="0"/>
              <a:t>23.2.2023</a:t>
            </a:fld>
            <a:endParaRPr lang="sq-AL"/>
          </a:p>
        </p:txBody>
      </p:sp>
      <p:sp>
        <p:nvSpPr>
          <p:cNvPr id="4" name="Footer Placeholder 3"/>
          <p:cNvSpPr>
            <a:spLocks noGrp="1"/>
          </p:cNvSpPr>
          <p:nvPr>
            <p:ph type="ftr" sz="quarter" idx="11"/>
          </p:nvPr>
        </p:nvSpPr>
        <p:spPr/>
        <p:txBody>
          <a:bodyPr/>
          <a:lstStyle/>
          <a:p>
            <a:endParaRPr lang="sq-AL"/>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2537828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BC57F5-30A8-4298-B286-CFB091CB5970}" type="datetimeFigureOut">
              <a:rPr lang="sq-AL" smtClean="0"/>
              <a:t>23.2.2023</a:t>
            </a:fld>
            <a:endParaRPr lang="sq-AL"/>
          </a:p>
        </p:txBody>
      </p:sp>
      <p:sp>
        <p:nvSpPr>
          <p:cNvPr id="3" name="Footer Placeholder 2"/>
          <p:cNvSpPr>
            <a:spLocks noGrp="1"/>
          </p:cNvSpPr>
          <p:nvPr>
            <p:ph type="ftr" sz="quarter" idx="11"/>
          </p:nvPr>
        </p:nvSpPr>
        <p:spPr/>
        <p:txBody>
          <a:bodyPr/>
          <a:lstStyle/>
          <a:p>
            <a:endParaRPr lang="sq-AL"/>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160459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BC57F5-30A8-4298-B286-CFB091CB5970}" type="datetimeFigureOut">
              <a:rPr lang="sq-AL" smtClean="0"/>
              <a:t>23.2.2023</a:t>
            </a:fld>
            <a:endParaRPr lang="sq-AL"/>
          </a:p>
        </p:txBody>
      </p:sp>
      <p:sp>
        <p:nvSpPr>
          <p:cNvPr id="6" name="Footer Placeholder 5"/>
          <p:cNvSpPr>
            <a:spLocks noGrp="1"/>
          </p:cNvSpPr>
          <p:nvPr>
            <p:ph type="ftr" sz="quarter" idx="11"/>
          </p:nvPr>
        </p:nvSpPr>
        <p:spPr/>
        <p:txBody>
          <a:bodyPr/>
          <a:lstStyle/>
          <a:p>
            <a:endParaRPr lang="sq-AL"/>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130720466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BC57F5-30A8-4298-B286-CFB091CB5970}" type="datetimeFigureOut">
              <a:rPr lang="sq-AL" smtClean="0"/>
              <a:t>23.2.2023</a:t>
            </a:fld>
            <a:endParaRPr lang="sq-AL"/>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1568394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BC57F5-30A8-4298-B286-CFB091CB5970}" type="datetimeFigureOut">
              <a:rPr lang="sq-AL" smtClean="0"/>
              <a:t>23.2.2023</a:t>
            </a:fld>
            <a:endParaRPr lang="sq-AL"/>
          </a:p>
        </p:txBody>
      </p:sp>
      <p:sp>
        <p:nvSpPr>
          <p:cNvPr id="5" name="Footer Placeholder 4"/>
          <p:cNvSpPr>
            <a:spLocks noGrp="1"/>
          </p:cNvSpPr>
          <p:nvPr>
            <p:ph type="ftr" sz="quarter" idx="11"/>
          </p:nvPr>
        </p:nvSpPr>
        <p:spPr/>
        <p:txBody>
          <a:bodyPr/>
          <a:lstStyle/>
          <a:p>
            <a:endParaRPr lang="sq-A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1069291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BC57F5-30A8-4298-B286-CFB091CB5970}" type="datetimeFigureOut">
              <a:rPr lang="sq-AL" smtClean="0"/>
              <a:t>23.2.2023</a:t>
            </a:fld>
            <a:endParaRPr lang="sq-AL"/>
          </a:p>
        </p:txBody>
      </p:sp>
      <p:sp>
        <p:nvSpPr>
          <p:cNvPr id="5" name="Footer Placeholder 4"/>
          <p:cNvSpPr>
            <a:spLocks noGrp="1"/>
          </p:cNvSpPr>
          <p:nvPr>
            <p:ph type="ftr" sz="quarter" idx="11"/>
          </p:nvPr>
        </p:nvSpPr>
        <p:spPr/>
        <p:txBody>
          <a:bodyPr/>
          <a:lstStyle/>
          <a:p>
            <a:endParaRPr lang="sq-AL"/>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F7C9CB-A6D4-4904-80B0-170835A8DDC9}" type="slidenum">
              <a:rPr lang="sq-AL" smtClean="0"/>
              <a:t>‹#›</a:t>
            </a:fld>
            <a:endParaRPr lang="sq-AL"/>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6443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CBC57F5-30A8-4298-B286-CFB091CB5970}" type="datetimeFigureOut">
              <a:rPr lang="sq-AL" smtClean="0"/>
              <a:t>23.2.2023</a:t>
            </a:fld>
            <a:endParaRPr lang="sq-AL"/>
          </a:p>
        </p:txBody>
      </p:sp>
      <p:sp>
        <p:nvSpPr>
          <p:cNvPr id="6" name="Footer Placeholder 5"/>
          <p:cNvSpPr>
            <a:spLocks noGrp="1"/>
          </p:cNvSpPr>
          <p:nvPr>
            <p:ph type="ftr" sz="quarter" idx="11"/>
          </p:nvPr>
        </p:nvSpPr>
        <p:spPr/>
        <p:txBody>
          <a:bodyPr/>
          <a:lstStyle/>
          <a:p>
            <a:endParaRPr lang="sq-A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2284356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CBC57F5-30A8-4298-B286-CFB091CB5970}" type="datetimeFigureOut">
              <a:rPr lang="sq-AL" smtClean="0"/>
              <a:t>23.2.2023</a:t>
            </a:fld>
            <a:endParaRPr lang="sq-AL"/>
          </a:p>
        </p:txBody>
      </p:sp>
      <p:sp>
        <p:nvSpPr>
          <p:cNvPr id="6" name="Footer Placeholder 5"/>
          <p:cNvSpPr>
            <a:spLocks noGrp="1"/>
          </p:cNvSpPr>
          <p:nvPr>
            <p:ph type="ftr" sz="quarter" idx="11"/>
          </p:nvPr>
        </p:nvSpPr>
        <p:spPr/>
        <p:txBody>
          <a:bodyPr/>
          <a:lstStyle/>
          <a:p>
            <a:endParaRPr lang="sq-AL"/>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F7C9CB-A6D4-4904-80B0-170835A8DDC9}" type="slidenum">
              <a:rPr lang="sq-AL" smtClean="0"/>
              <a:t>‹#›</a:t>
            </a:fld>
            <a:endParaRPr lang="sq-AL"/>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8209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CBC57F5-30A8-4298-B286-CFB091CB5970}" type="datetimeFigureOut">
              <a:rPr lang="sq-AL" smtClean="0"/>
              <a:t>23.2.2023</a:t>
            </a:fld>
            <a:endParaRPr lang="sq-AL"/>
          </a:p>
        </p:txBody>
      </p:sp>
      <p:sp>
        <p:nvSpPr>
          <p:cNvPr id="6" name="Footer Placeholder 5"/>
          <p:cNvSpPr>
            <a:spLocks noGrp="1"/>
          </p:cNvSpPr>
          <p:nvPr>
            <p:ph type="ftr" sz="quarter" idx="11"/>
          </p:nvPr>
        </p:nvSpPr>
        <p:spPr/>
        <p:txBody>
          <a:bodyPr/>
          <a:lstStyle/>
          <a:p>
            <a:endParaRPr lang="sq-A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1096911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BC57F5-30A8-4298-B286-CFB091CB5970}" type="datetimeFigureOut">
              <a:rPr lang="sq-AL" smtClean="0"/>
              <a:t>23.2.2023</a:t>
            </a:fld>
            <a:endParaRPr lang="sq-AL"/>
          </a:p>
        </p:txBody>
      </p:sp>
      <p:sp>
        <p:nvSpPr>
          <p:cNvPr id="5" name="Footer Placeholder 4"/>
          <p:cNvSpPr>
            <a:spLocks noGrp="1"/>
          </p:cNvSpPr>
          <p:nvPr>
            <p:ph type="ftr" sz="quarter" idx="11"/>
          </p:nvPr>
        </p:nvSpPr>
        <p:spPr/>
        <p:txBody>
          <a:bodyPr/>
          <a:lstStyle/>
          <a:p>
            <a:endParaRPr lang="sq-A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3341282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BC57F5-30A8-4298-B286-CFB091CB5970}" type="datetimeFigureOut">
              <a:rPr lang="sq-AL" smtClean="0"/>
              <a:t>23.2.2023</a:t>
            </a:fld>
            <a:endParaRPr lang="sq-AL"/>
          </a:p>
        </p:txBody>
      </p:sp>
      <p:sp>
        <p:nvSpPr>
          <p:cNvPr id="5" name="Footer Placeholder 4"/>
          <p:cNvSpPr>
            <a:spLocks noGrp="1"/>
          </p:cNvSpPr>
          <p:nvPr>
            <p:ph type="ftr" sz="quarter" idx="11"/>
          </p:nvPr>
        </p:nvSpPr>
        <p:spPr/>
        <p:txBody>
          <a:bodyPr/>
          <a:lstStyle/>
          <a:p>
            <a:endParaRPr lang="sq-A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F7C9CB-A6D4-4904-80B0-170835A8DDC9}" type="slidenum">
              <a:rPr lang="sq-AL" smtClean="0"/>
              <a:t>‹#›</a:t>
            </a:fld>
            <a:endParaRPr lang="sq-AL"/>
          </a:p>
        </p:txBody>
      </p:sp>
    </p:spTree>
    <p:extLst>
      <p:ext uri="{BB962C8B-B14F-4D97-AF65-F5344CB8AC3E}">
        <p14:creationId xmlns:p14="http://schemas.microsoft.com/office/powerpoint/2010/main" val="413984182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extLst>
              <a:ext uri="{BEBA8EAE-BF5A-486C-A8C5-ECC9F3942E4B}">
                <a14:imgProps xmlns:a14="http://schemas.microsoft.com/office/drawing/2010/main">
                  <a14:imgLayer r:embed="rId19">
                    <a14:imgEffect>
                      <a14:colorTemperature colorTemp="59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CBC57F5-30A8-4298-B286-CFB091CB5970}" type="datetimeFigureOut">
              <a:rPr lang="sq-AL" smtClean="0"/>
              <a:t>23.2.2023</a:t>
            </a:fld>
            <a:endParaRPr lang="sq-AL"/>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q-AL"/>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2F7C9CB-A6D4-4904-80B0-170835A8DDC9}" type="slidenum">
              <a:rPr lang="sq-AL" smtClean="0"/>
              <a:t>‹#›</a:t>
            </a:fld>
            <a:endParaRPr lang="sq-AL"/>
          </a:p>
        </p:txBody>
      </p:sp>
    </p:spTree>
    <p:extLst>
      <p:ext uri="{BB962C8B-B14F-4D97-AF65-F5344CB8AC3E}">
        <p14:creationId xmlns:p14="http://schemas.microsoft.com/office/powerpoint/2010/main" val="3669044810"/>
      </p:ext>
    </p:extLst>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 id="2147484149" r:id="rId12"/>
    <p:sldLayoutId id="2147484150" r:id="rId13"/>
    <p:sldLayoutId id="2147484151" r:id="rId14"/>
    <p:sldLayoutId id="2147484152" r:id="rId15"/>
    <p:sldLayoutId id="214748415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215663"/>
            <a:ext cx="10058400" cy="3010863"/>
          </a:xfrm>
        </p:spPr>
        <p:txBody>
          <a:bodyPr>
            <a:normAutofit fontScale="90000"/>
          </a:bodyPr>
          <a:lstStyle/>
          <a:p>
            <a:pPr algn="just"/>
            <a:r>
              <a:rPr lang="sq-AL" sz="3200" b="1" i="1" dirty="0"/>
              <a:t>Veprat penale në fushën e tatimeve. Hetimi pasuror për çështjet që lidhen me to. Referimet, mënyrat e inicimit të procedimeve që lidhen me këto vepra dhe veprimtaria hetimore e policisë gjyqësore. Marrëdhëniet Prokurori – Tatime – ILDKP</a:t>
            </a:r>
            <a:endParaRPr lang="sq-AL" sz="3200" b="1" dirty="0"/>
          </a:p>
        </p:txBody>
      </p:sp>
      <p:sp>
        <p:nvSpPr>
          <p:cNvPr id="3" name="Subtitle 2"/>
          <p:cNvSpPr>
            <a:spLocks noGrp="1"/>
          </p:cNvSpPr>
          <p:nvPr>
            <p:ph type="subTitle" idx="1"/>
          </p:nvPr>
        </p:nvSpPr>
        <p:spPr>
          <a:xfrm>
            <a:off x="2589213" y="4454435"/>
            <a:ext cx="8915399" cy="1449228"/>
          </a:xfrm>
        </p:spPr>
        <p:txBody>
          <a:bodyPr>
            <a:normAutofit fontScale="92500" lnSpcReduction="10000"/>
          </a:bodyPr>
          <a:lstStyle/>
          <a:p>
            <a:r>
              <a:rPr lang="en-US" b="1" dirty="0" smtClean="0">
                <a:solidFill>
                  <a:srgbClr val="C00000"/>
                </a:solidFill>
                <a:effectLst>
                  <a:outerShdw blurRad="38100" dist="38100" dir="2700000" algn="tl">
                    <a:srgbClr val="000000">
                      <a:alpha val="43137"/>
                    </a:srgbClr>
                  </a:outerShdw>
                </a:effectLst>
              </a:rPr>
              <a:t>SHKOLLA E </a:t>
            </a:r>
            <a:r>
              <a:rPr lang="en-US" b="1" dirty="0" err="1" smtClean="0">
                <a:solidFill>
                  <a:srgbClr val="C00000"/>
                </a:solidFill>
                <a:effectLst>
                  <a:outerShdw blurRad="38100" dist="38100" dir="2700000" algn="tl">
                    <a:srgbClr val="000000">
                      <a:alpha val="43137"/>
                    </a:srgbClr>
                  </a:outerShdw>
                </a:effectLst>
              </a:rPr>
              <a:t>MAGJISTRATURëS</a:t>
            </a:r>
            <a:endParaRPr lang="en-US" b="1" dirty="0" smtClean="0">
              <a:solidFill>
                <a:srgbClr val="C00000"/>
              </a:solidFill>
              <a:effectLst>
                <a:outerShdw blurRad="38100" dist="38100" dir="2700000" algn="tl">
                  <a:srgbClr val="000000">
                    <a:alpha val="43137"/>
                  </a:srgbClr>
                </a:outerShdw>
              </a:effectLst>
            </a:endParaRPr>
          </a:p>
          <a:p>
            <a:r>
              <a:rPr lang="en-US" b="1" dirty="0" smtClean="0">
                <a:solidFill>
                  <a:srgbClr val="C00000"/>
                </a:solidFill>
                <a:effectLst>
                  <a:outerShdw blurRad="38100" dist="38100" dir="2700000" algn="tl">
                    <a:srgbClr val="000000">
                      <a:alpha val="43137"/>
                    </a:srgbClr>
                  </a:outerShdw>
                </a:effectLst>
              </a:rPr>
              <a:t>SEMINAR </a:t>
            </a:r>
            <a:r>
              <a:rPr lang="en-US" b="1" dirty="0">
                <a:solidFill>
                  <a:srgbClr val="C00000"/>
                </a:solidFill>
                <a:effectLst>
                  <a:outerShdw blurRad="38100" dist="38100" dir="2700000" algn="tl">
                    <a:srgbClr val="000000">
                      <a:alpha val="43137"/>
                    </a:srgbClr>
                  </a:outerShdw>
                </a:effectLst>
              </a:rPr>
              <a:t>23-24 </a:t>
            </a:r>
            <a:r>
              <a:rPr lang="en-US" b="1" dirty="0" err="1">
                <a:solidFill>
                  <a:srgbClr val="C00000"/>
                </a:solidFill>
                <a:effectLst>
                  <a:outerShdw blurRad="38100" dist="38100" dir="2700000" algn="tl">
                    <a:srgbClr val="000000">
                      <a:alpha val="43137"/>
                    </a:srgbClr>
                  </a:outerShdw>
                </a:effectLst>
              </a:rPr>
              <a:t>Shkurt</a:t>
            </a:r>
            <a:r>
              <a:rPr lang="en-US" b="1" dirty="0">
                <a:solidFill>
                  <a:srgbClr val="C00000"/>
                </a:solidFill>
                <a:effectLst>
                  <a:outerShdw blurRad="38100" dist="38100" dir="2700000" algn="tl">
                    <a:srgbClr val="000000">
                      <a:alpha val="43137"/>
                    </a:srgbClr>
                  </a:outerShdw>
                </a:effectLst>
              </a:rPr>
              <a:t> 2023</a:t>
            </a:r>
          </a:p>
          <a:p>
            <a:r>
              <a:rPr lang="en-US" b="1" dirty="0" err="1">
                <a:solidFill>
                  <a:srgbClr val="C00000"/>
                </a:solidFill>
                <a:effectLst>
                  <a:outerShdw blurRad="38100" dist="38100" dir="2700000" algn="tl">
                    <a:srgbClr val="000000">
                      <a:alpha val="43137"/>
                    </a:srgbClr>
                  </a:outerShdw>
                </a:effectLst>
              </a:rPr>
              <a:t>Përgatiti</a:t>
            </a:r>
            <a:r>
              <a:rPr lang="en-US" b="1" dirty="0">
                <a:solidFill>
                  <a:srgbClr val="C00000"/>
                </a:solidFill>
                <a:effectLst>
                  <a:outerShdw blurRad="38100" dist="38100" dir="2700000" algn="tl">
                    <a:srgbClr val="000000">
                      <a:alpha val="43137"/>
                    </a:srgbClr>
                  </a:outerShdw>
                </a:effectLst>
              </a:rPr>
              <a:t>: Ornela Rrumbullaku </a:t>
            </a:r>
          </a:p>
          <a:p>
            <a:r>
              <a:rPr lang="en-US" b="1" dirty="0" err="1">
                <a:solidFill>
                  <a:srgbClr val="C00000"/>
                </a:solidFill>
                <a:effectLst>
                  <a:outerShdw blurRad="38100" dist="38100" dir="2700000" algn="tl">
                    <a:srgbClr val="000000">
                      <a:alpha val="43137"/>
                    </a:srgbClr>
                  </a:outerShdw>
                </a:effectLst>
              </a:rPr>
              <a:t>Prokurore</a:t>
            </a:r>
            <a:r>
              <a:rPr lang="en-US" b="1" dirty="0">
                <a:solidFill>
                  <a:srgbClr val="C00000"/>
                </a:solidFill>
                <a:effectLst>
                  <a:outerShdw blurRad="38100" dist="38100" dir="2700000" algn="tl">
                    <a:srgbClr val="000000">
                      <a:alpha val="43137"/>
                    </a:srgbClr>
                  </a:outerShdw>
                </a:effectLst>
              </a:rPr>
              <a:t> </a:t>
            </a:r>
            <a:r>
              <a:rPr lang="en-US" b="1" dirty="0" err="1">
                <a:solidFill>
                  <a:srgbClr val="C00000"/>
                </a:solidFill>
                <a:effectLst>
                  <a:outerShdw blurRad="38100" dist="38100" dir="2700000" algn="tl">
                    <a:srgbClr val="000000">
                      <a:alpha val="43137"/>
                    </a:srgbClr>
                  </a:outerShdw>
                </a:effectLst>
              </a:rPr>
              <a:t>pranë</a:t>
            </a:r>
            <a:r>
              <a:rPr lang="en-US" b="1" dirty="0">
                <a:solidFill>
                  <a:srgbClr val="C00000"/>
                </a:solidFill>
                <a:effectLst>
                  <a:outerShdw blurRad="38100" dist="38100" dir="2700000" algn="tl">
                    <a:srgbClr val="000000">
                      <a:alpha val="43137"/>
                    </a:srgbClr>
                  </a:outerShdw>
                </a:effectLst>
              </a:rPr>
              <a:t> </a:t>
            </a:r>
            <a:r>
              <a:rPr lang="en-US" b="1" dirty="0" err="1">
                <a:solidFill>
                  <a:srgbClr val="C00000"/>
                </a:solidFill>
                <a:effectLst>
                  <a:outerShdw blurRad="38100" dist="38100" dir="2700000" algn="tl">
                    <a:srgbClr val="000000">
                      <a:alpha val="43137"/>
                    </a:srgbClr>
                  </a:outerShdw>
                </a:effectLst>
              </a:rPr>
              <a:t>Prokurorisë</a:t>
            </a:r>
            <a:r>
              <a:rPr lang="en-US" b="1" dirty="0">
                <a:solidFill>
                  <a:srgbClr val="C00000"/>
                </a:solidFill>
                <a:effectLst>
                  <a:outerShdw blurRad="38100" dist="38100" dir="2700000" algn="tl">
                    <a:srgbClr val="000000">
                      <a:alpha val="43137"/>
                    </a:srgbClr>
                  </a:outerShdw>
                </a:effectLst>
              </a:rPr>
              <a:t> </a:t>
            </a:r>
            <a:r>
              <a:rPr lang="en-US" b="1" dirty="0" err="1">
                <a:solidFill>
                  <a:srgbClr val="C00000"/>
                </a:solidFill>
                <a:effectLst>
                  <a:outerShdw blurRad="38100" dist="38100" dir="2700000" algn="tl">
                    <a:srgbClr val="000000">
                      <a:alpha val="43137"/>
                    </a:srgbClr>
                  </a:outerShdw>
                </a:effectLst>
              </a:rPr>
              <a:t>së</a:t>
            </a:r>
            <a:r>
              <a:rPr lang="en-US" b="1" dirty="0">
                <a:solidFill>
                  <a:srgbClr val="C00000"/>
                </a:solidFill>
                <a:effectLst>
                  <a:outerShdw blurRad="38100" dist="38100" dir="2700000" algn="tl">
                    <a:srgbClr val="000000">
                      <a:alpha val="43137"/>
                    </a:srgbClr>
                  </a:outerShdw>
                </a:effectLst>
              </a:rPr>
              <a:t> </a:t>
            </a:r>
            <a:r>
              <a:rPr lang="en-US" b="1" dirty="0" err="1">
                <a:solidFill>
                  <a:srgbClr val="C00000"/>
                </a:solidFill>
                <a:effectLst>
                  <a:outerShdw blurRad="38100" dist="38100" dir="2700000" algn="tl">
                    <a:srgbClr val="000000">
                      <a:alpha val="43137"/>
                    </a:srgbClr>
                  </a:outerShdw>
                </a:effectLst>
              </a:rPr>
              <a:t>rrethit</a:t>
            </a:r>
            <a:r>
              <a:rPr lang="en-US" b="1" dirty="0">
                <a:solidFill>
                  <a:srgbClr val="C00000"/>
                </a:solidFill>
                <a:effectLst>
                  <a:outerShdw blurRad="38100" dist="38100" dir="2700000" algn="tl">
                    <a:srgbClr val="000000">
                      <a:alpha val="43137"/>
                    </a:srgbClr>
                  </a:outerShdw>
                </a:effectLst>
              </a:rPr>
              <a:t> </a:t>
            </a:r>
            <a:r>
              <a:rPr lang="en-US" b="1" dirty="0" err="1">
                <a:solidFill>
                  <a:srgbClr val="C00000"/>
                </a:solidFill>
                <a:effectLst>
                  <a:outerShdw blurRad="38100" dist="38100" dir="2700000" algn="tl">
                    <a:srgbClr val="000000">
                      <a:alpha val="43137"/>
                    </a:srgbClr>
                  </a:outerShdw>
                </a:effectLst>
              </a:rPr>
              <a:t>Gjyqësor</a:t>
            </a:r>
            <a:r>
              <a:rPr lang="en-US" b="1" dirty="0">
                <a:solidFill>
                  <a:srgbClr val="C00000"/>
                </a:solidFill>
                <a:effectLst>
                  <a:outerShdw blurRad="38100" dist="38100" dir="2700000" algn="tl">
                    <a:srgbClr val="000000">
                      <a:alpha val="43137"/>
                    </a:srgbClr>
                  </a:outerShdw>
                </a:effectLst>
              </a:rPr>
              <a:t> </a:t>
            </a:r>
            <a:r>
              <a:rPr lang="en-US" b="1" dirty="0" err="1">
                <a:solidFill>
                  <a:srgbClr val="C00000"/>
                </a:solidFill>
                <a:effectLst>
                  <a:outerShdw blurRad="38100" dist="38100" dir="2700000" algn="tl">
                    <a:srgbClr val="000000">
                      <a:alpha val="43137"/>
                    </a:srgbClr>
                  </a:outerShdw>
                </a:effectLst>
              </a:rPr>
              <a:t>Tiranë</a:t>
            </a:r>
            <a:endParaRPr lang="sq-AL"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35595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8557" y="326572"/>
            <a:ext cx="9636055" cy="875211"/>
          </a:xfrm>
        </p:spPr>
        <p:txBody>
          <a:bodyPr>
            <a:normAutofit/>
          </a:bodyPr>
          <a:lstStyle/>
          <a:p>
            <a:pPr lvl="0" algn="just"/>
            <a:r>
              <a:rPr lang="en-US" b="1" dirty="0">
                <a:solidFill>
                  <a:schemeClr val="accent2">
                    <a:lumMod val="50000"/>
                  </a:schemeClr>
                </a:solidFill>
                <a:latin typeface="Times New Roman" panose="02020603050405020304" pitchFamily="18" charset="0"/>
                <a:cs typeface="Times New Roman" panose="02020603050405020304" pitchFamily="18" charset="0"/>
              </a:rPr>
              <a:t>KUADRI LIGJOR TATIMOR</a:t>
            </a:r>
            <a:endParaRPr lang="sq-AL"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868557" y="1058091"/>
            <a:ext cx="9636055" cy="5290458"/>
          </a:xfrm>
        </p:spPr>
        <p:txBody>
          <a:bodyPr>
            <a:normAutofit lnSpcReduction="10000"/>
          </a:bodyPr>
          <a:lstStyle/>
          <a:p>
            <a:pPr lvl="0"/>
            <a:r>
              <a:rPr lang="sq-AL" dirty="0"/>
              <a:t>Ligji nr. 9632 datë 30.10.2006  “</a:t>
            </a:r>
            <a:r>
              <a:rPr lang="sq-AL" i="1" dirty="0"/>
              <a:t>Për sistemin e taksave vendore</a:t>
            </a:r>
            <a:r>
              <a:rPr lang="sq-AL" dirty="0"/>
              <a:t>”, i ndryshuar edhe së fundmi me ligjin nr. 95/2018;</a:t>
            </a:r>
            <a:endParaRPr lang="en-US" dirty="0"/>
          </a:p>
          <a:p>
            <a:pPr lvl="0"/>
            <a:r>
              <a:rPr lang="sq-AL" dirty="0"/>
              <a:t>Ligji nr. 9975 datë 28.07.2008 “</a:t>
            </a:r>
            <a:r>
              <a:rPr lang="sq-AL" i="1" dirty="0"/>
              <a:t>Për taksat kombëtare</a:t>
            </a:r>
            <a:r>
              <a:rPr lang="sq-AL" dirty="0"/>
              <a:t>”, i ndryshuar edhe së fundmi me ligjin nr. 93/2018;</a:t>
            </a:r>
            <a:endParaRPr lang="en-US" dirty="0"/>
          </a:p>
          <a:p>
            <a:pPr lvl="0"/>
            <a:r>
              <a:rPr lang="sq-AL" dirty="0"/>
              <a:t>Ligji nr. 61/2012 datë 24.05.2012 “</a:t>
            </a:r>
            <a:r>
              <a:rPr lang="sq-AL" i="1" dirty="0"/>
              <a:t>Për akcizat në R.Shqipërisë</a:t>
            </a:r>
            <a:r>
              <a:rPr lang="sq-AL" dirty="0"/>
              <a:t>”, i ndryshuar edhe së fundmi me ligjin nr. 98/2018;</a:t>
            </a:r>
            <a:endParaRPr lang="en-US" dirty="0"/>
          </a:p>
          <a:p>
            <a:pPr lvl="0"/>
            <a:r>
              <a:rPr lang="sq-AL" dirty="0"/>
              <a:t>Ligji nr. 8438 datë 28.12.1998 “</a:t>
            </a:r>
            <a:r>
              <a:rPr lang="sq-AL" i="1" dirty="0"/>
              <a:t>Për tatimin mbi të ardhurat</a:t>
            </a:r>
            <a:r>
              <a:rPr lang="sq-AL" dirty="0"/>
              <a:t>”, i ndryshuar edhe së fundmi me ligjin nr. 94/2018;</a:t>
            </a:r>
            <a:endParaRPr lang="en-US" dirty="0"/>
          </a:p>
          <a:p>
            <a:pPr lvl="0"/>
            <a:r>
              <a:rPr lang="sq-AL" dirty="0"/>
              <a:t>Ligji nr. 92/2014 “</a:t>
            </a:r>
            <a:r>
              <a:rPr lang="sq-AL" i="1" dirty="0"/>
              <a:t>Për Tatimin mbi vlerën e shtuar në R.Shqipërisë</a:t>
            </a:r>
            <a:r>
              <a:rPr lang="sq-AL" dirty="0"/>
              <a:t>”, i ndryshuar edhe së fundmi me ligjin nr. 40/2018 dhe 96/2018;</a:t>
            </a:r>
            <a:endParaRPr lang="en-US" dirty="0"/>
          </a:p>
          <a:p>
            <a:pPr lvl="0"/>
            <a:r>
              <a:rPr lang="sq-AL" dirty="0"/>
              <a:t>Ligji nr. 9136 datë 11.09.2003 “</a:t>
            </a:r>
            <a:r>
              <a:rPr lang="sq-AL" i="1" dirty="0"/>
              <a:t>Për mbledhjen e kontributeve të detyrueshme të sigurimeve shoqërore dhe shëndetësore në R.Shqipërisë</a:t>
            </a:r>
            <a:r>
              <a:rPr lang="sq-AL" dirty="0"/>
              <a:t>”, i ndryshuar;</a:t>
            </a:r>
            <a:endParaRPr lang="en-US" dirty="0"/>
          </a:p>
          <a:p>
            <a:pPr lvl="0"/>
            <a:r>
              <a:rPr lang="sq-AL" dirty="0"/>
              <a:t>Ligji 155/2015 “</a:t>
            </a:r>
            <a:r>
              <a:rPr lang="sq-AL" i="1" dirty="0"/>
              <a:t>Për lojërat e fatit në R.Shqipërisë</a:t>
            </a:r>
            <a:r>
              <a:rPr lang="sq-AL" dirty="0"/>
              <a:t>”, i ndryshuar së fundmi me ligjin nr. 75/2018;</a:t>
            </a:r>
            <a:endParaRPr lang="en-US" dirty="0"/>
          </a:p>
          <a:p>
            <a:pPr lvl="0"/>
            <a:r>
              <a:rPr lang="sq-AL" dirty="0"/>
              <a:t>Ligji nr. 9920 datë 19.05.2008 “</a:t>
            </a:r>
            <a:r>
              <a:rPr lang="sq-AL" i="1" dirty="0"/>
              <a:t>Për proçedurat tatimore në R.Shqipërisë</a:t>
            </a:r>
            <a:r>
              <a:rPr lang="sq-AL" dirty="0"/>
              <a:t>”, i ndryshuar së fundmi me ligjin nr. 97/2018;</a:t>
            </a:r>
            <a:endParaRPr lang="en-US" dirty="0"/>
          </a:p>
        </p:txBody>
      </p:sp>
    </p:spTree>
    <p:extLst>
      <p:ext uri="{BB962C8B-B14F-4D97-AF65-F5344CB8AC3E}">
        <p14:creationId xmlns:p14="http://schemas.microsoft.com/office/powerpoint/2010/main" val="3285570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73867"/>
          </a:xfrm>
        </p:spPr>
        <p:txBody>
          <a:bodyPr>
            <a:normAutofit/>
          </a:bodyPr>
          <a:lstStyle/>
          <a:p>
            <a:r>
              <a:rPr lang="en-US" sz="2800" b="1" dirty="0" err="1" smtClean="0"/>
              <a:t>Koncepte</a:t>
            </a:r>
            <a:r>
              <a:rPr lang="en-US" sz="2800" b="1" dirty="0" smtClean="0"/>
              <a:t> </a:t>
            </a:r>
            <a:r>
              <a:rPr lang="en-US" sz="2800" b="1" dirty="0" err="1" smtClean="0"/>
              <a:t>bazë</a:t>
            </a:r>
            <a:r>
              <a:rPr lang="en-US" sz="2800" b="1" dirty="0" smtClean="0"/>
              <a:t> </a:t>
            </a:r>
            <a:r>
              <a:rPr lang="en-US" sz="2800" b="1" dirty="0" err="1" smtClean="0"/>
              <a:t>në</a:t>
            </a:r>
            <a:r>
              <a:rPr lang="en-US" sz="2800" b="1" dirty="0" smtClean="0"/>
              <a:t> </a:t>
            </a:r>
            <a:r>
              <a:rPr lang="en-US" sz="2800" b="1" dirty="0" err="1" smtClean="0"/>
              <a:t>lidhje</a:t>
            </a:r>
            <a:r>
              <a:rPr lang="en-US" sz="2800" b="1" dirty="0" smtClean="0"/>
              <a:t> me </a:t>
            </a:r>
            <a:r>
              <a:rPr lang="en-US" sz="2800" b="1" dirty="0" err="1" smtClean="0"/>
              <a:t>detyrimet</a:t>
            </a:r>
            <a:r>
              <a:rPr lang="en-US" sz="2800" b="1" dirty="0" smtClean="0"/>
              <a:t> </a:t>
            </a:r>
            <a:r>
              <a:rPr lang="en-US" sz="2800" b="1" dirty="0" err="1" smtClean="0"/>
              <a:t>tatimore</a:t>
            </a:r>
            <a:endParaRPr lang="en-US" sz="2800" b="1" dirty="0"/>
          </a:p>
        </p:txBody>
      </p:sp>
      <p:sp>
        <p:nvSpPr>
          <p:cNvPr id="3" name="Content Placeholder 2"/>
          <p:cNvSpPr>
            <a:spLocks noGrp="1"/>
          </p:cNvSpPr>
          <p:nvPr>
            <p:ph idx="1"/>
          </p:nvPr>
        </p:nvSpPr>
        <p:spPr>
          <a:xfrm>
            <a:off x="2589212" y="1397977"/>
            <a:ext cx="8915400" cy="4826977"/>
          </a:xfrm>
        </p:spPr>
        <p:txBody>
          <a:bodyPr>
            <a:normAutofit lnSpcReduction="10000"/>
          </a:bodyPr>
          <a:lstStyle/>
          <a:p>
            <a:r>
              <a:rPr lang="sq-AL" b="1" dirty="0"/>
              <a:t>Detyrimi tatimor</a:t>
            </a:r>
            <a:r>
              <a:rPr lang="sq-AL" dirty="0"/>
              <a:t> lind kur personi realizon të ardhura, kryen pagesa apo bëhet pronar i një pasurie qoftë edhe formë të jashtëligjshme.</a:t>
            </a:r>
            <a:endParaRPr lang="en-US" dirty="0"/>
          </a:p>
          <a:p>
            <a:r>
              <a:rPr lang="sq-AL" dirty="0"/>
              <a:t> </a:t>
            </a:r>
            <a:r>
              <a:rPr lang="sq-AL" dirty="0" smtClean="0"/>
              <a:t>Tek </a:t>
            </a:r>
            <a:r>
              <a:rPr lang="sq-AL" dirty="0"/>
              <a:t>detyrimi tatimor përfshihen: Tatimi + kamatvonesa + gjoba</a:t>
            </a:r>
            <a:r>
              <a:rPr lang="sq-AL" dirty="0" smtClean="0"/>
              <a:t>.</a:t>
            </a:r>
            <a:endParaRPr lang="en-US" dirty="0" smtClean="0"/>
          </a:p>
          <a:p>
            <a:r>
              <a:rPr lang="sq-AL" dirty="0"/>
              <a:t>Aktiviteti tregtar në përllogaritjen e detyrimeve, konceptohet i ndarë në periudha tatimore.  “</a:t>
            </a:r>
            <a:r>
              <a:rPr lang="sq-AL" b="1" i="1" dirty="0"/>
              <a:t>Periudhë tatimore</a:t>
            </a:r>
            <a:r>
              <a:rPr lang="sq-AL" dirty="0"/>
              <a:t>” është periudha e njëjtë me vitin kalendarik, me përjashtim të rasteve kur ky ligj ose ligje të tjera tatimore parashikojnë ndryshe.</a:t>
            </a:r>
            <a:endParaRPr lang="en-US" dirty="0"/>
          </a:p>
          <a:p>
            <a:r>
              <a:rPr lang="sq-AL" b="1" dirty="0"/>
              <a:t>Rregjistrimi</a:t>
            </a:r>
            <a:endParaRPr lang="en-US" dirty="0"/>
          </a:p>
          <a:p>
            <a:r>
              <a:rPr lang="sq-AL" dirty="0" smtClean="0"/>
              <a:t>Para </a:t>
            </a:r>
            <a:r>
              <a:rPr lang="sq-AL" dirty="0"/>
              <a:t>ushtrimit të një aktiviteti, tatimpaguesi duhet të rregjistrohet. Si numër identifikimi për qëllime tatimore, për tatimpaguesin që është individ, shërben numri personal i identifikimit, i marrë në përputhje me legjislacionin e fushës dhe administrata tatimore qendrore mban regjistër të veçantë të individëve.</a:t>
            </a:r>
            <a:endParaRPr lang="en-US" dirty="0"/>
          </a:p>
          <a:p>
            <a:r>
              <a:rPr lang="sq-AL" dirty="0"/>
              <a:t> </a:t>
            </a:r>
            <a:r>
              <a:rPr lang="sq-AL" b="1" dirty="0"/>
              <a:t>Mosregjistrimi</a:t>
            </a:r>
            <a:r>
              <a:rPr lang="sq-AL" dirty="0"/>
              <a:t> nuk e çliron një person nga pagesa e detyrimit tatimor ose përmbushja e detyrimeve të tjera tatimore (pika 5, neni 40 i ligjit nr. 9920 të vitit 2008). </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1376988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571644"/>
          </a:xfrm>
        </p:spPr>
        <p:txBody>
          <a:bodyPr>
            <a:normAutofit fontScale="90000"/>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283677"/>
            <a:ext cx="8915400" cy="5266592"/>
          </a:xfrm>
        </p:spPr>
        <p:txBody>
          <a:bodyPr>
            <a:normAutofit fontScale="92500"/>
          </a:bodyPr>
          <a:lstStyle/>
          <a:p>
            <a:pPr algn="just"/>
            <a:r>
              <a:rPr lang="sq-AL" dirty="0"/>
              <a:t>Sipas nenit 41 të ligjit nr. 9920 të vitit 2008 kur administrata tatimore identifikon persona të cilët ushtrojnë veprimtari ekonomiko tregtare pa u regjistruar në QKB vendos masën e bllokimit të mallrave dhe detyron personin të regjistrohet menjëherë në QKB si tatimpagues i tatimit mbi vlerën e shtuar. Masa e bllokimit hiqet pas kryerjes së regjistrimit për veprimtarinë ekonomike duke aplikuar masat dhe dënimin, sipas shkronjës </a:t>
            </a:r>
            <a:r>
              <a:rPr lang="sq-AL" dirty="0" smtClean="0"/>
              <a:t>“b</a:t>
            </a:r>
            <a:r>
              <a:rPr lang="sq-AL" dirty="0"/>
              <a:t>” të pikës 1 të nenit 121 të këtij ligji. </a:t>
            </a:r>
            <a:endParaRPr lang="en-US" dirty="0" smtClean="0"/>
          </a:p>
          <a:p>
            <a:r>
              <a:rPr lang="sq-AL" b="1" dirty="0"/>
              <a:t>Deklarata tatimore</a:t>
            </a:r>
            <a:endParaRPr lang="en-US" dirty="0"/>
          </a:p>
          <a:p>
            <a:pPr algn="just"/>
            <a:r>
              <a:rPr lang="sq-AL" dirty="0"/>
              <a:t> </a:t>
            </a:r>
            <a:r>
              <a:rPr lang="sq-AL" dirty="0" smtClean="0"/>
              <a:t>Tatimpaguesi </a:t>
            </a:r>
            <a:r>
              <a:rPr lang="sq-AL" dirty="0"/>
              <a:t>dorëzon deklaratë të plotë dhe të saktë tatimore brenda afateve të përcaktuara në legjislacionin tatimor përkatës. Tatimpaguesi bën vetëdeklarim të shumës së detyrimit tatimor apo të kontributit, pa pritur vlerësimin, njoftimin ose kërkesën nga administrata tatimore dhe e paguan këtë tatim në afatin dhe vendin e përcaktuar në ligjin tatimor përkatës, pavarësisht nga shtyrja e afatit për dorëzimin e deklaratës tatimore.</a:t>
            </a:r>
            <a:endParaRPr lang="en-US" dirty="0"/>
          </a:p>
          <a:p>
            <a:pPr algn="just"/>
            <a:r>
              <a:rPr lang="sq-AL" b="1" dirty="0"/>
              <a:t>Korrigjimi i deklaratës</a:t>
            </a:r>
            <a:r>
              <a:rPr lang="sq-AL" dirty="0"/>
              <a:t>: Tatimpaguesi mund të dorëzojë deklaratë të re tatimore, me ndryshime, në rastet kur deklarata tatimore fillestare është e pasaktë dhe me mangësi. Deklarata e ndryshuar prej tatimpaguesit mund të dorëzohet brenda 36 muajve nga afati i dorëzimit të deklaratës fillestare, me kushtin që kjo deklaratë të mos jetë kontrolluar më parë nga administrata tatimore. </a:t>
            </a:r>
            <a:endParaRPr lang="en-US" dirty="0"/>
          </a:p>
        </p:txBody>
      </p:sp>
    </p:spTree>
    <p:extLst>
      <p:ext uri="{BB962C8B-B14F-4D97-AF65-F5344CB8AC3E}">
        <p14:creationId xmlns:p14="http://schemas.microsoft.com/office/powerpoint/2010/main" val="118124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77152"/>
          </a:xfrm>
        </p:spPr>
        <p:txBody>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371600"/>
            <a:ext cx="8915400" cy="4967654"/>
          </a:xfrm>
        </p:spPr>
        <p:txBody>
          <a:bodyPr>
            <a:normAutofit/>
          </a:bodyPr>
          <a:lstStyle/>
          <a:p>
            <a:r>
              <a:rPr lang="sq-AL" b="1" dirty="0"/>
              <a:t>Vlerësimi tatimor</a:t>
            </a:r>
            <a:endParaRPr lang="en-US" dirty="0"/>
          </a:p>
          <a:p>
            <a:pPr algn="just"/>
            <a:r>
              <a:rPr lang="sq-AL" dirty="0"/>
              <a:t> </a:t>
            </a:r>
            <a:r>
              <a:rPr lang="sq-AL" dirty="0" smtClean="0"/>
              <a:t>Vlerësimi </a:t>
            </a:r>
            <a:r>
              <a:rPr lang="sq-AL" dirty="0"/>
              <a:t>tatimor: është llogaritja e detyrimit tatimor të tatimpaguesit nga administrata tatimore; </a:t>
            </a:r>
            <a:endParaRPr lang="en-US" dirty="0"/>
          </a:p>
          <a:p>
            <a:pPr algn="just"/>
            <a:r>
              <a:rPr lang="sq-AL" dirty="0"/>
              <a:t>Nëse administrata tatimore konstaton se </a:t>
            </a:r>
            <a:r>
              <a:rPr lang="sq-AL" b="1" dirty="0"/>
              <a:t>detyrimi tatimor, i dhënë në deklaratën tatimore, është i pasaktë</a:t>
            </a:r>
            <a:r>
              <a:rPr lang="sq-AL" dirty="0"/>
              <a:t> ose </a:t>
            </a:r>
            <a:r>
              <a:rPr lang="sq-AL" b="1" dirty="0"/>
              <a:t>tatimpaguesi nuk ka dorëzuar deklaratë tatimore</a:t>
            </a:r>
            <a:r>
              <a:rPr lang="sq-AL" dirty="0"/>
              <a:t> apo </a:t>
            </a:r>
            <a:r>
              <a:rPr lang="sq-AL" b="1" dirty="0"/>
              <a:t>nuk ka paguar detyrimin tatimor të vetëdeklaruar,</a:t>
            </a:r>
            <a:r>
              <a:rPr lang="sq-AL" dirty="0"/>
              <a:t> administrata tatimore bën vlerësimin tatimor. Administrata tatimore vlerëson detyrimin tatimor të tatimpaguesit, në përputhje me dispozitat e legjislacionit përkatës. Vlerësimi bazohet në: </a:t>
            </a:r>
            <a:endParaRPr lang="en-US" dirty="0"/>
          </a:p>
          <a:p>
            <a:r>
              <a:rPr lang="sq-AL" dirty="0"/>
              <a:t>a) </a:t>
            </a:r>
            <a:r>
              <a:rPr lang="sq-AL" b="1" dirty="0"/>
              <a:t>informacionin, që përmban deklarata tatimore</a:t>
            </a:r>
            <a:r>
              <a:rPr lang="sq-AL" dirty="0"/>
              <a:t> e tatimpaguesit; </a:t>
            </a:r>
            <a:endParaRPr lang="en-US" dirty="0"/>
          </a:p>
          <a:p>
            <a:r>
              <a:rPr lang="sq-AL" dirty="0"/>
              <a:t>b) rezultatet e një </a:t>
            </a:r>
            <a:r>
              <a:rPr lang="sq-AL" b="1" dirty="0"/>
              <a:t>kontrolli</a:t>
            </a:r>
            <a:r>
              <a:rPr lang="sq-AL" dirty="0"/>
              <a:t>, në përputhje me kreun X të këtij ligji; </a:t>
            </a:r>
            <a:endParaRPr lang="en-US" dirty="0"/>
          </a:p>
          <a:p>
            <a:r>
              <a:rPr lang="sq-AL" dirty="0"/>
              <a:t>c) </a:t>
            </a:r>
            <a:r>
              <a:rPr lang="sq-AL" b="1" dirty="0"/>
              <a:t>mënyrat alternative</a:t>
            </a:r>
            <a:r>
              <a:rPr lang="sq-AL" dirty="0"/>
              <a:t> të vlerësimit, të parashikuara në nenin 72 të këtij ligji </a:t>
            </a:r>
            <a:endParaRPr lang="en-US" dirty="0"/>
          </a:p>
          <a:p>
            <a:endParaRPr lang="en-US" dirty="0"/>
          </a:p>
        </p:txBody>
      </p:sp>
    </p:spTree>
    <p:extLst>
      <p:ext uri="{BB962C8B-B14F-4D97-AF65-F5344CB8AC3E}">
        <p14:creationId xmlns:p14="http://schemas.microsoft.com/office/powerpoint/2010/main" val="285160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00244"/>
          </a:xfrm>
        </p:spPr>
        <p:txBody>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424354"/>
            <a:ext cx="8915400" cy="4967654"/>
          </a:xfrm>
        </p:spPr>
        <p:txBody>
          <a:bodyPr>
            <a:normAutofit fontScale="85000" lnSpcReduction="20000"/>
          </a:bodyPr>
          <a:lstStyle/>
          <a:p>
            <a:pPr algn="just"/>
            <a:r>
              <a:rPr lang="sq-AL" dirty="0"/>
              <a:t>Tatimpaguesi mund të ankimojë kundër çdo njoftim vlerësimi, çdo vendimi që ndikon në detyrimin e tij tatimor, çdo kërkese për rimbursim ose lehtësim tatimor, ose çdo akti ekzekutiv të posaçëm tatimor, në lidhje me tatimpaguesin në përputhje me Kodin e Procedurave Administrative, përveçse kur në këtë ligjn përcaktohet ndryshe. Tatimpaguesi e dorëzon ankimin në drejtorinë e apelimit tatimor </a:t>
            </a:r>
            <a:r>
              <a:rPr lang="sq-AL" b="1" dirty="0"/>
              <a:t>brenda 30 ditëve kalendarike</a:t>
            </a:r>
            <a:r>
              <a:rPr lang="sq-AL" dirty="0"/>
              <a:t> nga data kur vlerësimi ose vendimi i administratës tatimore është marrë ose vlerësohet të jetë marrë nga tatimpaguesi. </a:t>
            </a:r>
            <a:endParaRPr lang="en-US" dirty="0" smtClean="0"/>
          </a:p>
          <a:p>
            <a:pPr algn="just"/>
            <a:r>
              <a:rPr lang="sq-AL" b="1" dirty="0" smtClean="0"/>
              <a:t>Parashkrimi </a:t>
            </a:r>
            <a:r>
              <a:rPr lang="sq-AL" b="1" dirty="0"/>
              <a:t>i vlerësimit tatimor</a:t>
            </a:r>
            <a:endParaRPr lang="en-US" dirty="0"/>
          </a:p>
          <a:p>
            <a:pPr algn="just"/>
            <a:r>
              <a:rPr lang="sq-AL" dirty="0"/>
              <a:t> </a:t>
            </a:r>
            <a:r>
              <a:rPr lang="sq-AL" dirty="0" smtClean="0"/>
              <a:t>E </a:t>
            </a:r>
            <a:r>
              <a:rPr lang="sq-AL" dirty="0"/>
              <a:t>drejta e administratës tatimore për të bërë </a:t>
            </a:r>
            <a:r>
              <a:rPr lang="sq-AL" b="1" dirty="0"/>
              <a:t>një vlerësim tatimor</a:t>
            </a:r>
            <a:r>
              <a:rPr lang="sq-AL" dirty="0"/>
              <a:t> </a:t>
            </a:r>
            <a:r>
              <a:rPr lang="sq-AL" b="1" dirty="0"/>
              <a:t>parashkruhet brenda 5 vjetëve nga data e fundit e dorëzimit të deklaratës tatimore</a:t>
            </a:r>
            <a:r>
              <a:rPr lang="sq-AL" dirty="0"/>
              <a:t>, fillestare ose të ndryshuar, të përcaktuar në legjislacionin tatimor përkatës. </a:t>
            </a:r>
            <a:endParaRPr lang="en-US" dirty="0"/>
          </a:p>
          <a:p>
            <a:r>
              <a:rPr lang="sq-AL" dirty="0"/>
              <a:t> </a:t>
            </a:r>
            <a:r>
              <a:rPr lang="sq-AL" b="1" dirty="0"/>
              <a:t>Parashkrimi i së drejtës për fillimin e procedurave për zbatimin e masave shtrënguese</a:t>
            </a:r>
            <a:endParaRPr lang="en-US" dirty="0"/>
          </a:p>
          <a:p>
            <a:r>
              <a:rPr lang="sq-AL" dirty="0"/>
              <a:t> </a:t>
            </a:r>
            <a:r>
              <a:rPr lang="sq-AL" dirty="0" smtClean="0"/>
              <a:t>E </a:t>
            </a:r>
            <a:r>
              <a:rPr lang="sq-AL" dirty="0"/>
              <a:t>drejta për fillimin e procedurave për zbatimin e masave shtrënguese, sipas këtij kreu, parashkruhet </a:t>
            </a:r>
            <a:r>
              <a:rPr lang="sq-AL" b="1" dirty="0"/>
              <a:t>brenda 5 viteve</a:t>
            </a:r>
            <a:r>
              <a:rPr lang="sq-AL" dirty="0"/>
              <a:t> nga data kur detyrimi tatimor i papaguar duhej të kryhej. </a:t>
            </a:r>
            <a:endParaRPr lang="en-US" dirty="0"/>
          </a:p>
          <a:p>
            <a:r>
              <a:rPr lang="sq-AL" dirty="0"/>
              <a:t> </a:t>
            </a:r>
            <a:r>
              <a:rPr lang="sq-AL" dirty="0" smtClean="0"/>
              <a:t>Afati </a:t>
            </a:r>
            <a:r>
              <a:rPr lang="sq-AL" dirty="0"/>
              <a:t>i parashkrimit, і parashikuar në pikën 1 të këtij neni, ndërpritet gjatë periudhës: </a:t>
            </a:r>
            <a:endParaRPr lang="en-US" dirty="0"/>
          </a:p>
          <a:p>
            <a:r>
              <a:rPr lang="sq-AL" dirty="0"/>
              <a:t>a) së ankimimit të detyrimit tatimor; </a:t>
            </a:r>
            <a:endParaRPr lang="en-US" dirty="0"/>
          </a:p>
          <a:p>
            <a:r>
              <a:rPr lang="sq-AL" dirty="0"/>
              <a:t>b) kur detyrimi tatimor është objekt i një kontrolli ose hetimi zyrtar nga administrata tatimore; </a:t>
            </a:r>
            <a:endParaRPr lang="en-US" dirty="0"/>
          </a:p>
          <a:p>
            <a:r>
              <a:rPr lang="sq-AL" dirty="0"/>
              <a:t>c) kur detyrimi tatimor është objekt i një çështjeje penale. </a:t>
            </a:r>
            <a:endParaRPr lang="en-US" dirty="0"/>
          </a:p>
          <a:p>
            <a:endParaRPr lang="en-US" dirty="0"/>
          </a:p>
          <a:p>
            <a:endParaRPr lang="en-US" dirty="0"/>
          </a:p>
        </p:txBody>
      </p:sp>
    </p:spTree>
    <p:extLst>
      <p:ext uri="{BB962C8B-B14F-4D97-AF65-F5344CB8AC3E}">
        <p14:creationId xmlns:p14="http://schemas.microsoft.com/office/powerpoint/2010/main" val="3271848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41982"/>
          </a:xfrm>
        </p:spPr>
        <p:txBody>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327638"/>
            <a:ext cx="8915400" cy="4583584"/>
          </a:xfrm>
        </p:spPr>
        <p:txBody>
          <a:bodyPr>
            <a:normAutofit fontScale="92500" lnSpcReduction="10000"/>
          </a:bodyPr>
          <a:lstStyle/>
          <a:p>
            <a:r>
              <a:rPr lang="sq-AL" b="1" dirty="0"/>
              <a:t>Ndjekja e dyfishtë</a:t>
            </a:r>
            <a:endParaRPr lang="en-US" dirty="0"/>
          </a:p>
          <a:p>
            <a:pPr algn="just"/>
            <a:r>
              <a:rPr lang="sq-AL" dirty="0"/>
              <a:t> </a:t>
            </a:r>
            <a:r>
              <a:rPr lang="sq-AL" dirty="0" smtClean="0"/>
              <a:t>Sipas </a:t>
            </a:r>
            <a:r>
              <a:rPr lang="sq-AL" dirty="0"/>
              <a:t>nenit 132 te ligjit nr. 9920 te vitit 2008, Vendosja e dënimit administrativ, sipas këtij ligji ose një ligji tjetër tatimor, nuk e ndalon administratën tatimore për të paraqitur kallëzim penal në prokurori, për vepra penale tatimore. Përfundimi i një çështjeje penale kundër tatimpaguesit nuk ndalon vendosjen, për të njëjtin tatimpagues, të një dënimi administrativ, sipas këtij ligji ose një ligji tjetër tatimor.</a:t>
            </a:r>
            <a:endParaRPr lang="en-US" dirty="0"/>
          </a:p>
          <a:p>
            <a:pPr algn="just"/>
            <a:r>
              <a:rPr lang="sq-AL" b="1" dirty="0"/>
              <a:t>Karakteri penal i sanksionit</a:t>
            </a:r>
            <a:r>
              <a:rPr lang="sq-AL" dirty="0"/>
              <a:t>: </a:t>
            </a:r>
            <a:r>
              <a:rPr lang="sq-AL" b="1" dirty="0"/>
              <a:t>Vendimi nr. 33 datë 08.06.2016 i Gjykatës </a:t>
            </a:r>
            <a:r>
              <a:rPr lang="sq-AL" b="1" dirty="0" smtClean="0"/>
              <a:t>Kushtetuese</a:t>
            </a:r>
            <a:endParaRPr lang="en-US" b="1" dirty="0" smtClean="0"/>
          </a:p>
          <a:p>
            <a:pPr algn="just"/>
            <a:r>
              <a:rPr lang="en-US" i="1" dirty="0" smtClean="0"/>
              <a:t>“</a:t>
            </a:r>
            <a:r>
              <a:rPr lang="sq-AL" i="1" dirty="0" smtClean="0"/>
              <a:t>Duke </a:t>
            </a:r>
            <a:r>
              <a:rPr lang="sq-AL" i="1" dirty="0"/>
              <a:t>e krahasuar masën e gjobave për krimet në fushën e taksave dhe tatimeve, që varion nga 100 mijë lekë deri në 10 milionë lekë, me masën e gjobave të parashikuara nga normat objekt kundërshtimi, </a:t>
            </a:r>
            <a:r>
              <a:rPr lang="sq-AL" b="1" i="1" dirty="0"/>
              <a:t>Gjykata konstaton se këto të fundit jo vetëm janë disa herë më larta se ato të përcaktuara për kundërvajtjet penale në fushën e taksave dhe tatimeve, por e tejkalojnë kufirin e gjobave të parashikuara për krimet në atë fushë</a:t>
            </a:r>
            <a:r>
              <a:rPr lang="sq-AL" i="1" dirty="0" smtClean="0"/>
              <a:t>.</a:t>
            </a:r>
            <a:r>
              <a:rPr lang="sq-AL" b="1" i="1" dirty="0"/>
              <a:t> </a:t>
            </a:r>
            <a:r>
              <a:rPr lang="sq-AL" b="1" i="1" dirty="0" smtClean="0"/>
              <a:t>Në </a:t>
            </a:r>
            <a:r>
              <a:rPr lang="sq-AL" b="1" i="1" dirty="0"/>
              <a:t>vështrim të sa më sipër, Gjykata vlerëson se ashpërsia e gjobave në rastin konkret është e tillë sa ato në thelb shndërrohen në dënime penale</a:t>
            </a:r>
            <a:r>
              <a:rPr lang="sq-AL" i="1" dirty="0" smtClean="0"/>
              <a:t>.</a:t>
            </a:r>
            <a:r>
              <a:rPr lang="en-US" i="1" dirty="0" smtClean="0"/>
              <a:t>”</a:t>
            </a:r>
            <a:r>
              <a:rPr lang="sq-AL" i="1" dirty="0" smtClean="0"/>
              <a:t> </a:t>
            </a:r>
            <a:endParaRPr lang="en-US" i="1" dirty="0"/>
          </a:p>
          <a:p>
            <a:pPr algn="just"/>
            <a:endParaRPr lang="en-US" dirty="0"/>
          </a:p>
        </p:txBody>
      </p:sp>
    </p:spTree>
    <p:extLst>
      <p:ext uri="{BB962C8B-B14F-4D97-AF65-F5344CB8AC3E}">
        <p14:creationId xmlns:p14="http://schemas.microsoft.com/office/powerpoint/2010/main" val="673194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71AF7-C47C-3F95-CA5C-3688E27A5D09}"/>
              </a:ext>
            </a:extLst>
          </p:cNvPr>
          <p:cNvSpPr>
            <a:spLocks noGrp="1"/>
          </p:cNvSpPr>
          <p:nvPr>
            <p:ph type="title"/>
          </p:nvPr>
        </p:nvSpPr>
        <p:spPr>
          <a:xfrm>
            <a:off x="2592925" y="624110"/>
            <a:ext cx="8911687" cy="542538"/>
          </a:xfrm>
        </p:spPr>
        <p:txBody>
          <a:bodyPr>
            <a:normAutofit/>
          </a:bodyPr>
          <a:lstStyle/>
          <a:p>
            <a:r>
              <a:rPr lang="en-AL" sz="2800" dirty="0"/>
              <a:t>VEPRAT PENALE N</a:t>
            </a:r>
            <a:r>
              <a:rPr lang="en-GB" sz="2800" dirty="0" err="1"/>
              <a:t>ë</a:t>
            </a:r>
            <a:r>
              <a:rPr lang="en-AL" sz="2800" dirty="0"/>
              <a:t> FUSH</a:t>
            </a:r>
            <a:r>
              <a:rPr lang="en-GB" sz="2800" dirty="0" err="1"/>
              <a:t>ë</a:t>
            </a:r>
            <a:r>
              <a:rPr lang="en-AL" sz="2800" dirty="0"/>
              <a:t>N TATIMORE</a:t>
            </a:r>
          </a:p>
        </p:txBody>
      </p:sp>
      <p:sp>
        <p:nvSpPr>
          <p:cNvPr id="3" name="Content Placeholder 2">
            <a:extLst>
              <a:ext uri="{FF2B5EF4-FFF2-40B4-BE49-F238E27FC236}">
                <a16:creationId xmlns:a16="http://schemas.microsoft.com/office/drawing/2014/main" id="{899F9E3F-7499-DB84-B6C7-E4E83B99FEDF}"/>
              </a:ext>
            </a:extLst>
          </p:cNvPr>
          <p:cNvSpPr>
            <a:spLocks noGrp="1"/>
          </p:cNvSpPr>
          <p:nvPr>
            <p:ph idx="1"/>
          </p:nvPr>
        </p:nvSpPr>
        <p:spPr>
          <a:xfrm>
            <a:off x="2589212" y="1166648"/>
            <a:ext cx="8915400" cy="4744574"/>
          </a:xfrm>
        </p:spPr>
        <p:txBody>
          <a:bodyPr>
            <a:normAutofit fontScale="92500"/>
          </a:bodyPr>
          <a:lstStyle/>
          <a:p>
            <a:pPr algn="just" fontAlgn="base">
              <a:lnSpc>
                <a:spcPct val="115000"/>
              </a:lnSpc>
              <a:spcAft>
                <a:spcPts val="1000"/>
              </a:spcAft>
              <a:tabLst>
                <a:tab pos="5715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Duke iu referuar Kodit Penal konstatojmë se veprat penale në lidhje me taksat dhe tatimet përfshihen në Seksionin VI, kreu III, </a:t>
            </a:r>
            <a:r>
              <a:rPr lang="sq-A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Vepra</a:t>
            </a: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t</a:t>
            </a:r>
            <a:r>
              <a:rPr lang="sq-A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penale kundër pasurisë dhe në sferën ekonomike. </a:t>
            </a:r>
            <a:endParaRPr lang="en-A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15000"/>
              </a:lnSpc>
              <a:spcAft>
                <a:spcPts val="1000"/>
              </a:spcAft>
              <a:tabLst>
                <a:tab pos="5715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Konkretisht </a:t>
            </a:r>
            <a:r>
              <a:rPr lang="sq-A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t</a:t>
            </a:r>
            <a:r>
              <a:rPr lang="sq-A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o </a:t>
            </a:r>
            <a:r>
              <a:rPr lang="en-US" sz="18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janë</a:t>
            </a:r>
            <a:r>
              <a:rPr lang="en-US"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të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renditura si vijon:</a:t>
            </a:r>
            <a:endParaRPr lang="en-A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15000"/>
              </a:lnSpc>
              <a:spcAft>
                <a:spcPts val="1000"/>
              </a:spcAft>
              <a:tabLst>
                <a:tab pos="5715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Neni 180 – Fshehja e të ardhurave;</a:t>
            </a:r>
            <a:endParaRPr lang="en-A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15000"/>
              </a:lnSpc>
              <a:spcAft>
                <a:spcPts val="1000"/>
              </a:spcAft>
              <a:tabLst>
                <a:tab pos="5715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Neni 180/a, - Moslëshimi I kuponit tatimor, ushtrimi I aktivitetit pa qenë I regjistruar;</a:t>
            </a:r>
            <a:endParaRPr lang="en-A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15000"/>
              </a:lnSpc>
              <a:spcAft>
                <a:spcPts val="1000"/>
              </a:spcAft>
              <a:tabLst>
                <a:tab pos="5715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Neni 181 – Mospagimi I taksave dhe tatimeve;</a:t>
            </a:r>
            <a:endParaRPr lang="en-A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15000"/>
              </a:lnSpc>
              <a:spcAft>
                <a:spcPts val="1000"/>
              </a:spcAft>
              <a:tabLst>
                <a:tab pos="5715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Neni 181/a Moskryerja e detyrave nga organet tatimore</a:t>
            </a:r>
            <a:endParaRPr lang="en-A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15000"/>
              </a:lnSpc>
              <a:spcAft>
                <a:spcPts val="1000"/>
              </a:spcAft>
              <a:tabLst>
                <a:tab pos="5715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Neni 182 – Ndryshimi në aparatet matëse;</a:t>
            </a:r>
            <a:endParaRPr lang="en-AL"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15000"/>
              </a:lnSpc>
              <a:spcAft>
                <a:spcPts val="1000"/>
              </a:spcAft>
              <a:tabLst>
                <a:tab pos="5715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Neni 182/a Prishja e shenjave të bllokimit apo pezullimit të veprimtarisë tregtare</a:t>
            </a:r>
            <a:endParaRPr lang="en-AL"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AL" dirty="0"/>
          </a:p>
        </p:txBody>
      </p:sp>
    </p:spTree>
    <p:extLst>
      <p:ext uri="{BB962C8B-B14F-4D97-AF65-F5344CB8AC3E}">
        <p14:creationId xmlns:p14="http://schemas.microsoft.com/office/powerpoint/2010/main" val="3017683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FF9DA-6D5A-88C3-AA7F-837D549CF5D0}"/>
              </a:ext>
            </a:extLst>
          </p:cNvPr>
          <p:cNvSpPr>
            <a:spLocks noGrp="1"/>
          </p:cNvSpPr>
          <p:nvPr>
            <p:ph type="title"/>
          </p:nvPr>
        </p:nvSpPr>
        <p:spPr>
          <a:xfrm>
            <a:off x="2592925" y="388883"/>
            <a:ext cx="8911687" cy="893379"/>
          </a:xfrm>
        </p:spPr>
        <p:txBody>
          <a:bodyPr/>
          <a:lstStyle/>
          <a:p>
            <a:r>
              <a:rPr lang="en-AL" dirty="0"/>
              <a:t>VIJON</a:t>
            </a:r>
          </a:p>
        </p:txBody>
      </p:sp>
      <p:sp>
        <p:nvSpPr>
          <p:cNvPr id="3" name="Content Placeholder 2">
            <a:extLst>
              <a:ext uri="{FF2B5EF4-FFF2-40B4-BE49-F238E27FC236}">
                <a16:creationId xmlns:a16="http://schemas.microsoft.com/office/drawing/2014/main" id="{4C7A1F3D-E78B-9D67-9DBA-E55DB1871B27}"/>
              </a:ext>
            </a:extLst>
          </p:cNvPr>
          <p:cNvSpPr>
            <a:spLocks noGrp="1"/>
          </p:cNvSpPr>
          <p:nvPr>
            <p:ph idx="1"/>
          </p:nvPr>
        </p:nvSpPr>
        <p:spPr>
          <a:xfrm>
            <a:off x="2589212" y="1156138"/>
            <a:ext cx="8915400" cy="4755084"/>
          </a:xfrm>
        </p:spPr>
        <p:txBody>
          <a:bodyPr/>
          <a:lstStyle/>
          <a:p>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Neni 170/a i K.Penal – Punësimi i paligjshëm; </a:t>
            </a:r>
          </a:p>
          <a:p>
            <a:r>
              <a:rPr lang="sq-AL" sz="2800" dirty="0">
                <a:latin typeface="Times New Roman" panose="02020603050405020304" pitchFamily="18" charset="0"/>
                <a:ea typeface="Times New Roman" panose="02020603050405020304" pitchFamily="18" charset="0"/>
                <a:cs typeface="Times New Roman" panose="02020603050405020304" pitchFamily="18" charset="0"/>
              </a:rPr>
              <a:t>N</a:t>
            </a: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eni 197 – Organizimi i llotarive të palejuara, </a:t>
            </a:r>
          </a:p>
          <a:p>
            <a:r>
              <a:rPr lang="sq-AL" sz="2800" dirty="0">
                <a:latin typeface="Times New Roman" panose="02020603050405020304" pitchFamily="18" charset="0"/>
                <a:ea typeface="Times New Roman" panose="02020603050405020304" pitchFamily="18" charset="0"/>
                <a:cs typeface="Times New Roman" panose="02020603050405020304" pitchFamily="18" charset="0"/>
              </a:rPr>
              <a:t>Neni 198- Vënia në dispozicion e lokaleve për lojëra të palejuara,</a:t>
            </a:r>
            <a:endParaRPr lang="sq-AL"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q-AL" sz="2800" dirty="0">
                <a:latin typeface="Times New Roman" panose="02020603050405020304" pitchFamily="18" charset="0"/>
                <a:ea typeface="Times New Roman" panose="02020603050405020304" pitchFamily="18" charset="0"/>
                <a:cs typeface="Times New Roman" panose="02020603050405020304" pitchFamily="18" charset="0"/>
              </a:rPr>
              <a:t>N</a:t>
            </a: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eni 144/a Krijimi i skemave mashtruese lidhur me tatimin mbi vlerën e shtuar </a:t>
            </a:r>
            <a:endParaRPr lang="en-AL" sz="2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AL" dirty="0"/>
          </a:p>
        </p:txBody>
      </p:sp>
    </p:spTree>
    <p:extLst>
      <p:ext uri="{BB962C8B-B14F-4D97-AF65-F5344CB8AC3E}">
        <p14:creationId xmlns:p14="http://schemas.microsoft.com/office/powerpoint/2010/main" val="3926469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808B-2DE8-D664-1ABD-01EC0F0BB770}"/>
              </a:ext>
            </a:extLst>
          </p:cNvPr>
          <p:cNvSpPr>
            <a:spLocks noGrp="1"/>
          </p:cNvSpPr>
          <p:nvPr>
            <p:ph type="title"/>
          </p:nvPr>
        </p:nvSpPr>
        <p:spPr/>
        <p:txBody>
          <a:bodyPr>
            <a:normAutofit fontScale="90000"/>
          </a:bodyPr>
          <a:lstStyle/>
          <a:p>
            <a:r>
              <a:rPr lang="en-GB" b="1" dirty="0">
                <a:effectLst/>
                <a:latin typeface="Times New Roman" panose="02020603050405020304" pitchFamily="18" charset="0"/>
              </a:rPr>
              <a:t>Neni 180</a:t>
            </a:r>
            <a:r>
              <a:rPr lang="en-GB" dirty="0">
                <a:effectLst/>
                <a:latin typeface="Times New Roman" panose="02020603050405020304" pitchFamily="18" charset="0"/>
              </a:rPr>
              <a:t/>
            </a:r>
            <a:br>
              <a:rPr lang="en-GB" dirty="0">
                <a:effectLst/>
                <a:latin typeface="Times New Roman" panose="02020603050405020304" pitchFamily="18" charset="0"/>
              </a:rPr>
            </a:br>
            <a:r>
              <a:rPr lang="en-GB" b="1" dirty="0" err="1">
                <a:effectLst/>
                <a:latin typeface="Times New Roman" panose="02020603050405020304" pitchFamily="18" charset="0"/>
              </a:rPr>
              <a:t>Fshehja</a:t>
            </a:r>
            <a:r>
              <a:rPr lang="en-GB" b="1" dirty="0">
                <a:effectLst/>
                <a:latin typeface="Times New Roman" panose="02020603050405020304" pitchFamily="18" charset="0"/>
              </a:rPr>
              <a:t> e </a:t>
            </a:r>
            <a:r>
              <a:rPr lang="en-GB" b="1" dirty="0" err="1">
                <a:effectLst/>
                <a:latin typeface="Times New Roman" panose="02020603050405020304" pitchFamily="18" charset="0"/>
              </a:rPr>
              <a:t>të</a:t>
            </a:r>
            <a:r>
              <a:rPr lang="en-GB" b="1" dirty="0">
                <a:effectLst/>
                <a:latin typeface="Times New Roman" panose="02020603050405020304" pitchFamily="18" charset="0"/>
              </a:rPr>
              <a:t> </a:t>
            </a:r>
            <a:r>
              <a:rPr lang="en-GB" b="1" dirty="0" err="1">
                <a:effectLst/>
                <a:latin typeface="Times New Roman" panose="02020603050405020304" pitchFamily="18" charset="0"/>
              </a:rPr>
              <a:t>ardhurave</a:t>
            </a:r>
            <a:r>
              <a:rPr lang="en-GB" dirty="0">
                <a:effectLst/>
                <a:latin typeface="Times New Roman" panose="02020603050405020304" pitchFamily="18" charset="0"/>
              </a:rPr>
              <a:t/>
            </a:r>
            <a:br>
              <a:rPr lang="en-GB" dirty="0">
                <a:effectLst/>
                <a:latin typeface="Times New Roman" panose="02020603050405020304" pitchFamily="18" charset="0"/>
              </a:rPr>
            </a:br>
            <a:endParaRPr lang="en-AL" dirty="0"/>
          </a:p>
        </p:txBody>
      </p:sp>
      <p:sp>
        <p:nvSpPr>
          <p:cNvPr id="3" name="Content Placeholder 2">
            <a:extLst>
              <a:ext uri="{FF2B5EF4-FFF2-40B4-BE49-F238E27FC236}">
                <a16:creationId xmlns:a16="http://schemas.microsoft.com/office/drawing/2014/main" id="{B5586C42-2018-82A1-FD34-4898AC3C8C58}"/>
              </a:ext>
            </a:extLst>
          </p:cNvPr>
          <p:cNvSpPr>
            <a:spLocks noGrp="1"/>
          </p:cNvSpPr>
          <p:nvPr>
            <p:ph idx="1"/>
          </p:nvPr>
        </p:nvSpPr>
        <p:spPr/>
        <p:txBody>
          <a:bodyPr>
            <a:normAutofit fontScale="92500" lnSpcReduction="20000"/>
          </a:bodyPr>
          <a:lstStyle/>
          <a:p>
            <a:pPr algn="just"/>
            <a:r>
              <a:rPr lang="en-GB" dirty="0">
                <a:effectLst/>
                <a:latin typeface="Times New Roman" panose="02020603050405020304" pitchFamily="18" charset="0"/>
              </a:rPr>
              <a:t>Me </a:t>
            </a:r>
            <a:r>
              <a:rPr lang="en-GB" dirty="0" err="1">
                <a:effectLst/>
                <a:latin typeface="Times New Roman" panose="02020603050405020304" pitchFamily="18" charset="0"/>
              </a:rPr>
              <a:t>ligjin</a:t>
            </a:r>
            <a:r>
              <a:rPr lang="en-GB" dirty="0">
                <a:effectLst/>
                <a:latin typeface="Times New Roman" panose="02020603050405020304" pitchFamily="18" charset="0"/>
              </a:rPr>
              <a:t> nr.144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vitit</a:t>
            </a:r>
            <a:r>
              <a:rPr lang="en-GB" dirty="0">
                <a:effectLst/>
                <a:latin typeface="Times New Roman" panose="02020603050405020304" pitchFamily="18" charset="0"/>
              </a:rPr>
              <a:t> 2013, </a:t>
            </a:r>
            <a:r>
              <a:rPr lang="en-GB" dirty="0" err="1">
                <a:effectLst/>
                <a:latin typeface="Times New Roman" panose="02020603050405020304" pitchFamily="18" charset="0"/>
              </a:rPr>
              <a:t>neni</a:t>
            </a:r>
            <a:r>
              <a:rPr lang="en-GB" dirty="0">
                <a:effectLst/>
                <a:latin typeface="Times New Roman" panose="02020603050405020304" pitchFamily="18" charset="0"/>
              </a:rPr>
              <a:t> 180 “</a:t>
            </a:r>
            <a:r>
              <a:rPr lang="en-GB" dirty="0" err="1">
                <a:effectLst/>
                <a:latin typeface="Times New Roman" panose="02020603050405020304" pitchFamily="18" charset="0"/>
              </a:rPr>
              <a:t>Fshehja</a:t>
            </a:r>
            <a:r>
              <a:rPr lang="en-GB" dirty="0">
                <a:effectLst/>
                <a:latin typeface="Times New Roman" panose="02020603050405020304" pitchFamily="18" charset="0"/>
              </a:rPr>
              <a:t> e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ardhurave</a:t>
            </a:r>
            <a:r>
              <a:rPr lang="en-GB" dirty="0">
                <a:effectLst/>
                <a:latin typeface="Times New Roman" panose="02020603050405020304" pitchFamily="18" charset="0"/>
              </a:rPr>
              <a:t>”, u </a:t>
            </a:r>
            <a:r>
              <a:rPr lang="en-GB" dirty="0" err="1">
                <a:effectLst/>
                <a:latin typeface="Times New Roman" panose="02020603050405020304" pitchFamily="18" charset="0"/>
              </a:rPr>
              <a:t>ndryshua</a:t>
            </a:r>
            <a:r>
              <a:rPr lang="en-GB" dirty="0">
                <a:effectLst/>
                <a:latin typeface="Times New Roman" panose="02020603050405020304" pitchFamily="18" charset="0"/>
              </a:rPr>
              <a:t> </a:t>
            </a:r>
            <a:r>
              <a:rPr lang="en-GB" dirty="0" err="1">
                <a:effectLst/>
                <a:latin typeface="Times New Roman" panose="02020603050405020304" pitchFamily="18" charset="0"/>
              </a:rPr>
              <a:t>në</a:t>
            </a:r>
            <a:r>
              <a:rPr lang="en-GB" dirty="0">
                <a:effectLst/>
                <a:latin typeface="Times New Roman" panose="02020603050405020304" pitchFamily="18" charset="0"/>
              </a:rPr>
              <a:t> </a:t>
            </a:r>
            <a:r>
              <a:rPr lang="en-GB" dirty="0" err="1">
                <a:effectLst/>
                <a:latin typeface="Times New Roman" panose="02020603050405020304" pitchFamily="18" charset="0"/>
              </a:rPr>
              <a:t>mënyrë</a:t>
            </a:r>
            <a:r>
              <a:rPr lang="en-GB" dirty="0">
                <a:effectLst/>
                <a:latin typeface="Times New Roman" panose="02020603050405020304" pitchFamily="18" charset="0"/>
              </a:rPr>
              <a:t> </a:t>
            </a:r>
            <a:r>
              <a:rPr lang="en-GB" dirty="0" err="1">
                <a:effectLst/>
                <a:latin typeface="Times New Roman" panose="02020603050405020304" pitchFamily="18" charset="0"/>
              </a:rPr>
              <a:t>rrënjësore</a:t>
            </a:r>
            <a:r>
              <a:rPr lang="en-GB" dirty="0">
                <a:effectLst/>
                <a:latin typeface="Times New Roman" panose="02020603050405020304" pitchFamily="18" charset="0"/>
              </a:rPr>
              <a:t> </a:t>
            </a:r>
            <a:r>
              <a:rPr lang="en-GB" dirty="0" err="1">
                <a:effectLst/>
                <a:latin typeface="Times New Roman" panose="02020603050405020304" pitchFamily="18" charset="0"/>
              </a:rPr>
              <a:t>si</a:t>
            </a:r>
            <a:r>
              <a:rPr lang="en-GB" dirty="0">
                <a:effectLst/>
                <a:latin typeface="Times New Roman" panose="02020603050405020304" pitchFamily="18" charset="0"/>
              </a:rPr>
              <a:t> </a:t>
            </a:r>
            <a:r>
              <a:rPr lang="en-GB" dirty="0" err="1">
                <a:effectLst/>
                <a:latin typeface="Times New Roman" panose="02020603050405020304" pitchFamily="18" charset="0"/>
              </a:rPr>
              <a:t>përsa</a:t>
            </a:r>
            <a:r>
              <a:rPr lang="en-GB" dirty="0">
                <a:effectLst/>
                <a:latin typeface="Times New Roman" panose="02020603050405020304" pitchFamily="18" charset="0"/>
              </a:rPr>
              <a:t> </a:t>
            </a:r>
            <a:r>
              <a:rPr lang="en-GB" dirty="0" err="1">
                <a:effectLst/>
                <a:latin typeface="Times New Roman" panose="02020603050405020304" pitchFamily="18" charset="0"/>
              </a:rPr>
              <a:t>i</a:t>
            </a:r>
            <a:r>
              <a:rPr lang="en-GB" dirty="0">
                <a:effectLst/>
                <a:latin typeface="Times New Roman" panose="02020603050405020304" pitchFamily="18" charset="0"/>
              </a:rPr>
              <a:t> </a:t>
            </a:r>
            <a:r>
              <a:rPr lang="en-GB" dirty="0" err="1">
                <a:effectLst/>
                <a:latin typeface="Times New Roman" panose="02020603050405020304" pitchFamily="18" charset="0"/>
              </a:rPr>
              <a:t>përket</a:t>
            </a:r>
            <a:r>
              <a:rPr lang="en-GB" dirty="0">
                <a:effectLst/>
                <a:latin typeface="Times New Roman" panose="02020603050405020304" pitchFamily="18" charset="0"/>
              </a:rPr>
              <a:t> </a:t>
            </a:r>
            <a:r>
              <a:rPr lang="en-GB" dirty="0" err="1">
                <a:effectLst/>
                <a:latin typeface="Times New Roman" panose="02020603050405020304" pitchFamily="18" charset="0"/>
              </a:rPr>
              <a:t>anës</a:t>
            </a:r>
            <a:r>
              <a:rPr lang="en-GB" dirty="0">
                <a:effectLst/>
                <a:latin typeface="Times New Roman" panose="02020603050405020304" pitchFamily="18" charset="0"/>
              </a:rPr>
              <a:t> </a:t>
            </a:r>
            <a:r>
              <a:rPr lang="en-GB" dirty="0" err="1">
                <a:effectLst/>
                <a:latin typeface="Times New Roman" panose="02020603050405020304" pitchFamily="18" charset="0"/>
              </a:rPr>
              <a:t>objektive</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veprës</a:t>
            </a:r>
            <a:r>
              <a:rPr lang="en-GB" dirty="0">
                <a:effectLst/>
                <a:latin typeface="Times New Roman" panose="02020603050405020304" pitchFamily="18" charset="0"/>
              </a:rPr>
              <a:t> </a:t>
            </a:r>
            <a:r>
              <a:rPr lang="en-GB" dirty="0" err="1">
                <a:effectLst/>
                <a:latin typeface="Times New Roman" panose="02020603050405020304" pitchFamily="18" charset="0"/>
              </a:rPr>
              <a:t>penale</a:t>
            </a:r>
            <a:r>
              <a:rPr lang="en-GB" dirty="0">
                <a:effectLst/>
                <a:latin typeface="Times New Roman" panose="02020603050405020304" pitchFamily="18" charset="0"/>
              </a:rPr>
              <a:t> </a:t>
            </a:r>
            <a:r>
              <a:rPr lang="en-GB" dirty="0" err="1">
                <a:effectLst/>
                <a:latin typeface="Times New Roman" panose="02020603050405020304" pitchFamily="18" charset="0"/>
              </a:rPr>
              <a:t>ashtu</a:t>
            </a:r>
            <a:r>
              <a:rPr lang="en-GB" dirty="0">
                <a:effectLst/>
                <a:latin typeface="Times New Roman" panose="02020603050405020304" pitchFamily="18" charset="0"/>
              </a:rPr>
              <a:t> </a:t>
            </a:r>
            <a:r>
              <a:rPr lang="en-GB" dirty="0" err="1">
                <a:effectLst/>
                <a:latin typeface="Times New Roman" panose="02020603050405020304" pitchFamily="18" charset="0"/>
              </a:rPr>
              <a:t>edhe</a:t>
            </a:r>
            <a:r>
              <a:rPr lang="en-GB" dirty="0">
                <a:effectLst/>
                <a:latin typeface="Times New Roman" panose="02020603050405020304" pitchFamily="18" charset="0"/>
              </a:rPr>
              <a:t> </a:t>
            </a:r>
            <a:r>
              <a:rPr lang="en-GB" dirty="0" err="1">
                <a:effectLst/>
                <a:latin typeface="Times New Roman" panose="02020603050405020304" pitchFamily="18" charset="0"/>
              </a:rPr>
              <a:t>në</a:t>
            </a:r>
            <a:r>
              <a:rPr lang="en-GB" dirty="0">
                <a:effectLst/>
                <a:latin typeface="Times New Roman" panose="02020603050405020304" pitchFamily="18" charset="0"/>
              </a:rPr>
              <a:t> </a:t>
            </a:r>
            <a:r>
              <a:rPr lang="en-GB" dirty="0" err="1">
                <a:effectLst/>
                <a:latin typeface="Times New Roman" panose="02020603050405020304" pitchFamily="18" charset="0"/>
              </a:rPr>
              <a:t>lidhje</a:t>
            </a:r>
            <a:r>
              <a:rPr lang="en-GB" dirty="0">
                <a:effectLst/>
                <a:latin typeface="Times New Roman" panose="02020603050405020304" pitchFamily="18" charset="0"/>
              </a:rPr>
              <a:t> me </a:t>
            </a:r>
            <a:r>
              <a:rPr lang="en-GB" dirty="0" err="1">
                <a:effectLst/>
                <a:latin typeface="Times New Roman" panose="02020603050405020304" pitchFamily="18" charset="0"/>
              </a:rPr>
              <a:t>sanksionin</a:t>
            </a:r>
            <a:endParaRPr lang="en-GB" dirty="0">
              <a:effectLst/>
              <a:latin typeface="Times New Roman" panose="02020603050405020304" pitchFamily="18" charset="0"/>
            </a:endParaRPr>
          </a:p>
          <a:p>
            <a:pPr marL="0" indent="0" algn="just">
              <a:buNone/>
            </a:pPr>
            <a:r>
              <a:rPr lang="en-GB" dirty="0">
                <a:effectLst/>
                <a:latin typeface="Times New Roman" panose="02020603050405020304" pitchFamily="18" charset="0"/>
              </a:rPr>
              <a:t>penal. </a:t>
            </a:r>
            <a:br>
              <a:rPr lang="en-GB" dirty="0">
                <a:effectLst/>
                <a:latin typeface="Times New Roman" panose="02020603050405020304" pitchFamily="18" charset="0"/>
              </a:rPr>
            </a:br>
            <a:endParaRPr lang="en-GB" dirty="0">
              <a:effectLst/>
              <a:latin typeface="Times New Roman" panose="02020603050405020304" pitchFamily="18" charset="0"/>
            </a:endParaRPr>
          </a:p>
          <a:p>
            <a:pPr algn="just"/>
            <a:r>
              <a:rPr lang="en-GB" dirty="0">
                <a:latin typeface="Times New Roman" panose="02020603050405020304" pitchFamily="18" charset="0"/>
              </a:rPr>
              <a:t>“</a:t>
            </a:r>
            <a:r>
              <a:rPr lang="en-GB" b="1" dirty="0" err="1">
                <a:latin typeface="Times New Roman" panose="02020603050405020304" pitchFamily="18" charset="0"/>
              </a:rPr>
              <a:t>Fshehja</a:t>
            </a:r>
            <a:r>
              <a:rPr lang="en-GB" b="1" dirty="0">
                <a:latin typeface="Times New Roman" panose="02020603050405020304" pitchFamily="18" charset="0"/>
              </a:rPr>
              <a:t> </a:t>
            </a:r>
            <a:r>
              <a:rPr lang="en-GB" b="1" dirty="0" err="1">
                <a:latin typeface="Times New Roman" panose="02020603050405020304" pitchFamily="18" charset="0"/>
              </a:rPr>
              <a:t>apo</a:t>
            </a:r>
            <a:r>
              <a:rPr lang="en-GB" b="1" dirty="0">
                <a:latin typeface="Times New Roman" panose="02020603050405020304" pitchFamily="18" charset="0"/>
              </a:rPr>
              <a:t> </a:t>
            </a:r>
            <a:r>
              <a:rPr lang="en-GB" b="1" dirty="0" err="1">
                <a:latin typeface="Times New Roman" panose="02020603050405020304" pitchFamily="18" charset="0"/>
              </a:rPr>
              <a:t>shmangia</a:t>
            </a:r>
            <a:r>
              <a:rPr lang="en-GB" b="1" dirty="0">
                <a:latin typeface="Times New Roman" panose="02020603050405020304" pitchFamily="18" charset="0"/>
              </a:rPr>
              <a:t> </a:t>
            </a:r>
            <a:r>
              <a:rPr lang="en-GB" dirty="0" err="1">
                <a:latin typeface="Times New Roman" panose="02020603050405020304" pitchFamily="18" charset="0"/>
              </a:rPr>
              <a:t>nga</a:t>
            </a:r>
            <a:r>
              <a:rPr lang="en-GB" dirty="0">
                <a:latin typeface="Times New Roman" panose="02020603050405020304" pitchFamily="18" charset="0"/>
              </a:rPr>
              <a:t> </a:t>
            </a:r>
            <a:r>
              <a:rPr lang="en-GB" dirty="0" err="1">
                <a:latin typeface="Times New Roman" panose="02020603050405020304" pitchFamily="18" charset="0"/>
              </a:rPr>
              <a:t>pagimi</a:t>
            </a:r>
            <a:r>
              <a:rPr lang="en-GB" dirty="0">
                <a:latin typeface="Times New Roman" panose="02020603050405020304" pitchFamily="18" charset="0"/>
              </a:rPr>
              <a:t> e </a:t>
            </a:r>
            <a:r>
              <a:rPr lang="en-GB" dirty="0" err="1">
                <a:latin typeface="Times New Roman" panose="02020603050405020304" pitchFamily="18" charset="0"/>
              </a:rPr>
              <a:t>detyrimeve</a:t>
            </a:r>
            <a:r>
              <a:rPr lang="en-GB" dirty="0">
                <a:latin typeface="Times New Roman" panose="02020603050405020304" pitchFamily="18" charset="0"/>
              </a:rPr>
              <a:t> </a:t>
            </a:r>
            <a:r>
              <a:rPr lang="en-GB" dirty="0" err="1">
                <a:latin typeface="Times New Roman" panose="02020603050405020304" pitchFamily="18" charset="0"/>
              </a:rPr>
              <a:t>tatimore</a:t>
            </a:r>
            <a:r>
              <a:rPr lang="en-GB" dirty="0">
                <a:latin typeface="Times New Roman" panose="02020603050405020304" pitchFamily="18" charset="0"/>
              </a:rPr>
              <a:t>, </a:t>
            </a:r>
            <a:r>
              <a:rPr lang="en-GB" b="1" dirty="0" err="1">
                <a:latin typeface="Times New Roman" panose="02020603050405020304" pitchFamily="18" charset="0"/>
              </a:rPr>
              <a:t>nëpërmjet</a:t>
            </a:r>
            <a:r>
              <a:rPr lang="en-GB" b="1" dirty="0">
                <a:latin typeface="Times New Roman" panose="02020603050405020304" pitchFamily="18" charset="0"/>
              </a:rPr>
              <a:t> </a:t>
            </a:r>
            <a:r>
              <a:rPr lang="en-GB" b="1" dirty="0" err="1">
                <a:latin typeface="Times New Roman" panose="02020603050405020304" pitchFamily="18" charset="0"/>
              </a:rPr>
              <a:t>mosdorëzimit</a:t>
            </a:r>
            <a:r>
              <a:rPr lang="en-GB" b="1" dirty="0">
                <a:latin typeface="Times New Roman" panose="02020603050405020304" pitchFamily="18" charset="0"/>
              </a:rPr>
              <a:t> </a:t>
            </a:r>
            <a:r>
              <a:rPr lang="en-GB" b="1" dirty="0" err="1">
                <a:latin typeface="Times New Roman" panose="02020603050405020304" pitchFamily="18" charset="0"/>
              </a:rPr>
              <a:t>të</a:t>
            </a:r>
            <a:r>
              <a:rPr lang="en-GB" b="1" dirty="0">
                <a:latin typeface="Times New Roman" panose="02020603050405020304" pitchFamily="18" charset="0"/>
              </a:rPr>
              <a:t> </a:t>
            </a:r>
            <a:r>
              <a:rPr lang="en-GB" b="1" dirty="0" err="1">
                <a:latin typeface="Times New Roman" panose="02020603050405020304" pitchFamily="18" charset="0"/>
              </a:rPr>
              <a:t>dokumenteve</a:t>
            </a:r>
            <a:r>
              <a:rPr lang="en-GB" dirty="0">
                <a:latin typeface="Times New Roman" panose="02020603050405020304" pitchFamily="18" charset="0"/>
              </a:rPr>
              <a:t> </a:t>
            </a:r>
            <a:r>
              <a:rPr lang="en-GB" dirty="0" err="1">
                <a:latin typeface="Times New Roman" panose="02020603050405020304" pitchFamily="18" charset="0"/>
              </a:rPr>
              <a:t>ose</a:t>
            </a:r>
            <a:r>
              <a:rPr lang="en-GB" dirty="0">
                <a:latin typeface="Times New Roman" panose="02020603050405020304" pitchFamily="18" charset="0"/>
              </a:rPr>
              <a:t> </a:t>
            </a:r>
            <a:r>
              <a:rPr lang="en-GB" b="1" dirty="0" err="1">
                <a:latin typeface="Times New Roman" panose="02020603050405020304" pitchFamily="18" charset="0"/>
              </a:rPr>
              <a:t>mosdeklarimit</a:t>
            </a:r>
            <a:r>
              <a:rPr lang="en-GB" b="1" dirty="0">
                <a:latin typeface="Times New Roman" panose="02020603050405020304" pitchFamily="18" charset="0"/>
              </a:rPr>
              <a:t> </a:t>
            </a:r>
            <a:r>
              <a:rPr lang="en-GB" b="1" dirty="0" err="1">
                <a:latin typeface="Times New Roman" panose="02020603050405020304" pitchFamily="18" charset="0"/>
              </a:rPr>
              <a:t>të</a:t>
            </a:r>
            <a:r>
              <a:rPr lang="en-GB" b="1" dirty="0">
                <a:latin typeface="Times New Roman" panose="02020603050405020304" pitchFamily="18" charset="0"/>
              </a:rPr>
              <a:t> </a:t>
            </a:r>
            <a:r>
              <a:rPr lang="en-GB" b="1" dirty="0" err="1">
                <a:latin typeface="Times New Roman" panose="02020603050405020304" pitchFamily="18" charset="0"/>
              </a:rPr>
              <a:t>të</a:t>
            </a:r>
            <a:r>
              <a:rPr lang="en-GB" b="1" dirty="0">
                <a:latin typeface="Times New Roman" panose="02020603050405020304" pitchFamily="18" charset="0"/>
              </a:rPr>
              <a:t> </a:t>
            </a:r>
            <a:r>
              <a:rPr lang="en-GB" b="1" dirty="0" err="1">
                <a:latin typeface="Times New Roman" panose="02020603050405020304" pitchFamily="18" charset="0"/>
              </a:rPr>
              <a:t>dhënave</a:t>
            </a:r>
            <a:r>
              <a:rPr lang="en-GB" b="1" dirty="0">
                <a:latin typeface="Times New Roman" panose="02020603050405020304" pitchFamily="18" charset="0"/>
              </a:rPr>
              <a:t> </a:t>
            </a:r>
            <a:r>
              <a:rPr lang="en-GB" b="1" dirty="0" err="1">
                <a:latin typeface="Times New Roman" panose="02020603050405020304" pitchFamily="18" charset="0"/>
              </a:rPr>
              <a:t>të</a:t>
            </a:r>
            <a:r>
              <a:rPr lang="en-GB" b="1" dirty="0">
                <a:latin typeface="Times New Roman" panose="02020603050405020304" pitchFamily="18" charset="0"/>
              </a:rPr>
              <a:t> </a:t>
            </a:r>
            <a:r>
              <a:rPr lang="en-GB" b="1" dirty="0" err="1">
                <a:latin typeface="Times New Roman" panose="02020603050405020304" pitchFamily="18" charset="0"/>
              </a:rPr>
              <a:t>nevojshme</a:t>
            </a:r>
            <a:r>
              <a:rPr lang="en-GB" b="1" dirty="0">
                <a:latin typeface="Times New Roman" panose="02020603050405020304" pitchFamily="18" charset="0"/>
              </a:rPr>
              <a:t>, </a:t>
            </a:r>
            <a:r>
              <a:rPr lang="en-GB" b="1" dirty="0" err="1">
                <a:latin typeface="Times New Roman" panose="02020603050405020304" pitchFamily="18" charset="0"/>
              </a:rPr>
              <a:t>sipas</a:t>
            </a:r>
            <a:r>
              <a:rPr lang="en-GB" b="1" dirty="0">
                <a:latin typeface="Times New Roman" panose="02020603050405020304" pitchFamily="18" charset="0"/>
              </a:rPr>
              <a:t> </a:t>
            </a:r>
            <a:r>
              <a:rPr lang="en-GB" b="1" dirty="0" err="1">
                <a:latin typeface="Times New Roman" panose="02020603050405020304" pitchFamily="18" charset="0"/>
              </a:rPr>
              <a:t>legjislacionit</a:t>
            </a:r>
            <a:r>
              <a:rPr lang="en-GB" b="1" dirty="0">
                <a:latin typeface="Times New Roman" panose="02020603050405020304" pitchFamily="18" charset="0"/>
              </a:rPr>
              <a:t> </a:t>
            </a:r>
            <a:r>
              <a:rPr lang="en-GB" b="1" dirty="0" err="1">
                <a:latin typeface="Times New Roman" panose="02020603050405020304" pitchFamily="18" charset="0"/>
              </a:rPr>
              <a:t>në</a:t>
            </a:r>
            <a:r>
              <a:rPr lang="en-GB" b="1" dirty="0">
                <a:latin typeface="Times New Roman" panose="02020603050405020304" pitchFamily="18" charset="0"/>
              </a:rPr>
              <a:t> </a:t>
            </a:r>
            <a:r>
              <a:rPr lang="en-GB" b="1" dirty="0" err="1">
                <a:latin typeface="Times New Roman" panose="02020603050405020304" pitchFamily="18" charset="0"/>
              </a:rPr>
              <a:t>fuqi</a:t>
            </a:r>
            <a:r>
              <a:rPr lang="en-GB" dirty="0">
                <a:latin typeface="Times New Roman" panose="02020603050405020304" pitchFamily="18" charset="0"/>
              </a:rPr>
              <a:t>, </a:t>
            </a:r>
            <a:r>
              <a:rPr lang="en-GB" b="1" dirty="0" err="1">
                <a:latin typeface="Times New Roman" panose="02020603050405020304" pitchFamily="18" charset="0"/>
              </a:rPr>
              <a:t>dorëzimi</a:t>
            </a:r>
            <a:r>
              <a:rPr lang="en-GB" b="1" dirty="0">
                <a:latin typeface="Times New Roman" panose="02020603050405020304" pitchFamily="18" charset="0"/>
              </a:rPr>
              <a:t> i </a:t>
            </a:r>
            <a:r>
              <a:rPr lang="en-GB" b="1" dirty="0" err="1">
                <a:latin typeface="Times New Roman" panose="02020603050405020304" pitchFamily="18" charset="0"/>
              </a:rPr>
              <a:t>dokumenteve</a:t>
            </a:r>
            <a:r>
              <a:rPr lang="en-GB" b="1" dirty="0">
                <a:latin typeface="Times New Roman" panose="02020603050405020304" pitchFamily="18" charset="0"/>
              </a:rPr>
              <a:t> </a:t>
            </a:r>
            <a:r>
              <a:rPr lang="en-GB" b="1" dirty="0" err="1">
                <a:latin typeface="Times New Roman" panose="02020603050405020304" pitchFamily="18" charset="0"/>
              </a:rPr>
              <a:t>të</a:t>
            </a:r>
            <a:r>
              <a:rPr lang="en-GB" b="1" dirty="0">
                <a:latin typeface="Times New Roman" panose="02020603050405020304" pitchFamily="18" charset="0"/>
              </a:rPr>
              <a:t> </a:t>
            </a:r>
            <a:r>
              <a:rPr lang="en-GB" b="1" dirty="0" err="1">
                <a:latin typeface="Times New Roman" panose="02020603050405020304" pitchFamily="18" charset="0"/>
              </a:rPr>
              <a:t>falsifikuara</a:t>
            </a:r>
            <a:r>
              <a:rPr lang="en-GB" b="1" dirty="0">
                <a:latin typeface="Times New Roman" panose="02020603050405020304" pitchFamily="18" charset="0"/>
              </a:rPr>
              <a:t>, </a:t>
            </a:r>
            <a:r>
              <a:rPr lang="en-GB" b="1" dirty="0" err="1">
                <a:latin typeface="Times New Roman" panose="02020603050405020304" pitchFamily="18" charset="0"/>
              </a:rPr>
              <a:t>apo</a:t>
            </a:r>
            <a:r>
              <a:rPr lang="en-GB" b="1" dirty="0">
                <a:latin typeface="Times New Roman" panose="02020603050405020304" pitchFamily="18" charset="0"/>
              </a:rPr>
              <a:t> </a:t>
            </a:r>
            <a:r>
              <a:rPr lang="en-GB" b="1" dirty="0" err="1">
                <a:latin typeface="Times New Roman" panose="02020603050405020304" pitchFamily="18" charset="0"/>
              </a:rPr>
              <a:t>deklaratave</a:t>
            </a:r>
            <a:r>
              <a:rPr lang="en-GB" b="1" dirty="0">
                <a:latin typeface="Times New Roman" panose="02020603050405020304" pitchFamily="18" charset="0"/>
              </a:rPr>
              <a:t> </a:t>
            </a:r>
            <a:r>
              <a:rPr lang="en-GB" b="1" dirty="0" err="1">
                <a:latin typeface="Times New Roman" panose="02020603050405020304" pitchFamily="18" charset="0"/>
              </a:rPr>
              <a:t>ose</a:t>
            </a:r>
            <a:r>
              <a:rPr lang="en-GB" b="1" dirty="0">
                <a:latin typeface="Times New Roman" panose="02020603050405020304" pitchFamily="18" charset="0"/>
              </a:rPr>
              <a:t> </a:t>
            </a:r>
            <a:r>
              <a:rPr lang="en-GB" b="1" dirty="0" err="1">
                <a:latin typeface="Times New Roman" panose="02020603050405020304" pitchFamily="18" charset="0"/>
              </a:rPr>
              <a:t>informacioneve</a:t>
            </a:r>
            <a:r>
              <a:rPr lang="en-GB" b="1" dirty="0">
                <a:latin typeface="Times New Roman" panose="02020603050405020304" pitchFamily="18" charset="0"/>
              </a:rPr>
              <a:t> </a:t>
            </a:r>
            <a:r>
              <a:rPr lang="en-GB" b="1" dirty="0" err="1">
                <a:latin typeface="Times New Roman" panose="02020603050405020304" pitchFamily="18" charset="0"/>
              </a:rPr>
              <a:t>të</a:t>
            </a:r>
            <a:r>
              <a:rPr lang="en-GB" b="1" dirty="0">
                <a:latin typeface="Times New Roman" panose="02020603050405020304" pitchFamily="18" charset="0"/>
              </a:rPr>
              <a:t> </a:t>
            </a:r>
            <a:r>
              <a:rPr lang="en-GB" b="1" dirty="0" err="1">
                <a:latin typeface="Times New Roman" panose="02020603050405020304" pitchFamily="18" charset="0"/>
              </a:rPr>
              <a:t>rreme</a:t>
            </a:r>
            <a:r>
              <a:rPr lang="en-GB" dirty="0">
                <a:latin typeface="Times New Roman" panose="02020603050405020304" pitchFamily="18" charset="0"/>
              </a:rPr>
              <a:t>, me </a:t>
            </a:r>
            <a:r>
              <a:rPr lang="en-GB" dirty="0" err="1">
                <a:latin typeface="Times New Roman" panose="02020603050405020304" pitchFamily="18" charset="0"/>
              </a:rPr>
              <a:t>qëllim</a:t>
            </a:r>
            <a:r>
              <a:rPr lang="en-GB" dirty="0">
                <a:latin typeface="Times New Roman" panose="02020603050405020304" pitchFamily="18" charset="0"/>
              </a:rPr>
              <a:t> </a:t>
            </a:r>
            <a:r>
              <a:rPr lang="en-GB" dirty="0" err="1">
                <a:latin typeface="Times New Roman" panose="02020603050405020304" pitchFamily="18" charset="0"/>
              </a:rPr>
              <a:t>fitimin</a:t>
            </a:r>
            <a:r>
              <a:rPr lang="en-GB" dirty="0">
                <a:latin typeface="Times New Roman" panose="02020603050405020304" pitchFamily="18" charset="0"/>
              </a:rPr>
              <a:t> material, </a:t>
            </a:r>
            <a:r>
              <a:rPr lang="en-GB" dirty="0" err="1">
                <a:latin typeface="Times New Roman" panose="02020603050405020304" pitchFamily="18" charset="0"/>
              </a:rPr>
              <a:t>për</a:t>
            </a:r>
            <a:r>
              <a:rPr lang="en-GB" dirty="0">
                <a:latin typeface="Times New Roman" panose="02020603050405020304" pitchFamily="18" charset="0"/>
              </a:rPr>
              <a:t> </a:t>
            </a:r>
            <a:r>
              <a:rPr lang="en-GB" dirty="0" err="1">
                <a:latin typeface="Times New Roman" panose="02020603050405020304" pitchFamily="18" charset="0"/>
              </a:rPr>
              <a:t>vete</a:t>
            </a:r>
            <a:r>
              <a:rPr lang="en-GB" dirty="0">
                <a:latin typeface="Times New Roman" panose="02020603050405020304" pitchFamily="18" charset="0"/>
              </a:rPr>
              <a:t> </a:t>
            </a:r>
            <a:r>
              <a:rPr lang="en-GB" dirty="0" err="1">
                <a:latin typeface="Times New Roman" panose="02020603050405020304" pitchFamily="18" charset="0"/>
              </a:rPr>
              <a:t>apo</a:t>
            </a:r>
            <a:r>
              <a:rPr lang="en-GB" dirty="0">
                <a:latin typeface="Times New Roman" panose="02020603050405020304" pitchFamily="18" charset="0"/>
              </a:rPr>
              <a:t> </a:t>
            </a:r>
            <a:r>
              <a:rPr lang="en-GB" dirty="0" err="1">
                <a:latin typeface="Times New Roman" panose="02020603050405020304" pitchFamily="18" charset="0"/>
              </a:rPr>
              <a:t>për</a:t>
            </a:r>
            <a:r>
              <a:rPr lang="en-GB" dirty="0">
                <a:latin typeface="Times New Roman" panose="02020603050405020304" pitchFamily="18" charset="0"/>
              </a:rPr>
              <a:t> </a:t>
            </a:r>
            <a:r>
              <a:rPr lang="en-GB" dirty="0" err="1">
                <a:latin typeface="Times New Roman" panose="02020603050405020304" pitchFamily="18" charset="0"/>
              </a:rPr>
              <a:t>të</a:t>
            </a:r>
            <a:r>
              <a:rPr lang="en-GB" dirty="0">
                <a:latin typeface="Times New Roman" panose="02020603050405020304" pitchFamily="18" charset="0"/>
              </a:rPr>
              <a:t> </a:t>
            </a:r>
            <a:r>
              <a:rPr lang="en-GB" dirty="0" err="1">
                <a:latin typeface="Times New Roman" panose="02020603050405020304" pitchFamily="18" charset="0"/>
              </a:rPr>
              <a:t>tjerët</a:t>
            </a:r>
            <a:r>
              <a:rPr lang="en-GB" dirty="0">
                <a:latin typeface="Times New Roman" panose="02020603050405020304" pitchFamily="18" charset="0"/>
              </a:rPr>
              <a:t>, </a:t>
            </a:r>
            <a:r>
              <a:rPr lang="en-GB" dirty="0" err="1">
                <a:latin typeface="Times New Roman" panose="02020603050405020304" pitchFamily="18" charset="0"/>
              </a:rPr>
              <a:t>përmes</a:t>
            </a:r>
            <a:r>
              <a:rPr lang="en-GB" dirty="0">
                <a:latin typeface="Times New Roman" panose="02020603050405020304" pitchFamily="18" charset="0"/>
              </a:rPr>
              <a:t> </a:t>
            </a:r>
            <a:r>
              <a:rPr lang="en-GB" dirty="0" err="1">
                <a:latin typeface="Times New Roman" panose="02020603050405020304" pitchFamily="18" charset="0"/>
              </a:rPr>
              <a:t>përllogaritjes</a:t>
            </a:r>
            <a:r>
              <a:rPr lang="en-GB" dirty="0">
                <a:latin typeface="Times New Roman" panose="02020603050405020304" pitchFamily="18" charset="0"/>
              </a:rPr>
              <a:t> </a:t>
            </a:r>
            <a:r>
              <a:rPr lang="en-GB" dirty="0" err="1">
                <a:latin typeface="Times New Roman" panose="02020603050405020304" pitchFamily="18" charset="0"/>
              </a:rPr>
              <a:t>së</a:t>
            </a:r>
            <a:r>
              <a:rPr lang="en-GB" dirty="0">
                <a:latin typeface="Times New Roman" panose="02020603050405020304" pitchFamily="18" charset="0"/>
              </a:rPr>
              <a:t> </a:t>
            </a:r>
            <a:r>
              <a:rPr lang="en-GB" dirty="0" err="1">
                <a:latin typeface="Times New Roman" panose="02020603050405020304" pitchFamily="18" charset="0"/>
              </a:rPr>
              <a:t>pasaktë</a:t>
            </a:r>
            <a:r>
              <a:rPr lang="en-GB" dirty="0">
                <a:latin typeface="Times New Roman" panose="02020603050405020304" pitchFamily="18" charset="0"/>
              </a:rPr>
              <a:t> </a:t>
            </a:r>
            <a:r>
              <a:rPr lang="en-GB" dirty="0" err="1">
                <a:latin typeface="Times New Roman" panose="02020603050405020304" pitchFamily="18" charset="0"/>
              </a:rPr>
              <a:t>të</a:t>
            </a:r>
            <a:r>
              <a:rPr lang="en-GB" dirty="0">
                <a:latin typeface="Times New Roman" panose="02020603050405020304" pitchFamily="18" charset="0"/>
              </a:rPr>
              <a:t> </a:t>
            </a:r>
            <a:r>
              <a:rPr lang="en-GB" dirty="0" err="1">
                <a:latin typeface="Times New Roman" panose="02020603050405020304" pitchFamily="18" charset="0"/>
              </a:rPr>
              <a:t>shumës</a:t>
            </a:r>
            <a:r>
              <a:rPr lang="en-GB" dirty="0">
                <a:latin typeface="Times New Roman" panose="02020603050405020304" pitchFamily="18" charset="0"/>
              </a:rPr>
              <a:t> </a:t>
            </a:r>
            <a:r>
              <a:rPr lang="en-GB" dirty="0" err="1">
                <a:latin typeface="Times New Roman" panose="02020603050405020304" pitchFamily="18" charset="0"/>
              </a:rPr>
              <a:t>së</a:t>
            </a:r>
            <a:r>
              <a:rPr lang="en-GB" dirty="0">
                <a:latin typeface="Times New Roman" panose="02020603050405020304" pitchFamily="18" charset="0"/>
              </a:rPr>
              <a:t> </a:t>
            </a:r>
            <a:r>
              <a:rPr lang="en-GB" dirty="0" err="1">
                <a:latin typeface="Times New Roman" panose="02020603050405020304" pitchFamily="18" charset="0"/>
              </a:rPr>
              <a:t>tatimit</a:t>
            </a:r>
            <a:r>
              <a:rPr lang="en-GB" dirty="0">
                <a:latin typeface="Times New Roman" panose="02020603050405020304" pitchFamily="18" charset="0"/>
              </a:rPr>
              <a:t>, </a:t>
            </a:r>
            <a:r>
              <a:rPr lang="en-GB" dirty="0" err="1">
                <a:latin typeface="Times New Roman" panose="02020603050405020304" pitchFamily="18" charset="0"/>
              </a:rPr>
              <a:t>taksës</a:t>
            </a:r>
            <a:r>
              <a:rPr lang="en-GB" dirty="0">
                <a:latin typeface="Times New Roman" panose="02020603050405020304" pitchFamily="18" charset="0"/>
              </a:rPr>
              <a:t>, </a:t>
            </a:r>
            <a:r>
              <a:rPr lang="en-GB" dirty="0" err="1">
                <a:latin typeface="Times New Roman" panose="02020603050405020304" pitchFamily="18" charset="0"/>
              </a:rPr>
              <a:t>apo</a:t>
            </a:r>
            <a:r>
              <a:rPr lang="en-GB" dirty="0">
                <a:latin typeface="Times New Roman" panose="02020603050405020304" pitchFamily="18" charset="0"/>
              </a:rPr>
              <a:t> </a:t>
            </a:r>
            <a:r>
              <a:rPr lang="en-GB" dirty="0" err="1">
                <a:latin typeface="Times New Roman" panose="02020603050405020304" pitchFamily="18" charset="0"/>
              </a:rPr>
              <a:t>kontributit</a:t>
            </a:r>
            <a:r>
              <a:rPr lang="en-GB" dirty="0">
                <a:latin typeface="Times New Roman" panose="02020603050405020304" pitchFamily="18" charset="0"/>
              </a:rPr>
              <a:t>, </a:t>
            </a:r>
            <a:r>
              <a:rPr lang="en-GB" dirty="0" err="1">
                <a:latin typeface="Times New Roman" panose="02020603050405020304" pitchFamily="18" charset="0"/>
              </a:rPr>
              <a:t>përbën</a:t>
            </a:r>
            <a:r>
              <a:rPr lang="en-GB" dirty="0">
                <a:latin typeface="Times New Roman" panose="02020603050405020304" pitchFamily="18" charset="0"/>
              </a:rPr>
              <a:t> </a:t>
            </a:r>
            <a:r>
              <a:rPr lang="en-GB" dirty="0" err="1">
                <a:latin typeface="Times New Roman" panose="02020603050405020304" pitchFamily="18" charset="0"/>
              </a:rPr>
              <a:t>vepër</a:t>
            </a:r>
            <a:r>
              <a:rPr lang="en-GB" dirty="0">
                <a:latin typeface="Times New Roman" panose="02020603050405020304" pitchFamily="18" charset="0"/>
              </a:rPr>
              <a:t> </a:t>
            </a:r>
            <a:r>
              <a:rPr lang="en-GB" dirty="0" err="1">
                <a:latin typeface="Times New Roman" panose="02020603050405020304" pitchFamily="18" charset="0"/>
              </a:rPr>
              <a:t>penale</a:t>
            </a:r>
            <a:r>
              <a:rPr lang="en-GB" dirty="0">
                <a:latin typeface="Times New Roman" panose="02020603050405020304" pitchFamily="18" charset="0"/>
              </a:rPr>
              <a:t> </a:t>
            </a:r>
            <a:r>
              <a:rPr lang="en-GB" dirty="0" err="1">
                <a:latin typeface="Times New Roman" panose="02020603050405020304" pitchFamily="18" charset="0"/>
              </a:rPr>
              <a:t>dhe</a:t>
            </a:r>
            <a:r>
              <a:rPr lang="en-GB" dirty="0">
                <a:latin typeface="Times New Roman" panose="02020603050405020304" pitchFamily="18" charset="0"/>
              </a:rPr>
              <a:t> </a:t>
            </a:r>
            <a:r>
              <a:rPr lang="en-GB" dirty="0" err="1">
                <a:latin typeface="Times New Roman" panose="02020603050405020304" pitchFamily="18" charset="0"/>
              </a:rPr>
              <a:t>dënohet</a:t>
            </a:r>
            <a:r>
              <a:rPr lang="en-GB" dirty="0">
                <a:latin typeface="Times New Roman" panose="02020603050405020304" pitchFamily="18" charset="0"/>
              </a:rPr>
              <a:t> me </a:t>
            </a:r>
            <a:r>
              <a:rPr lang="en-GB" dirty="0" err="1">
                <a:latin typeface="Times New Roman" panose="02020603050405020304" pitchFamily="18" charset="0"/>
              </a:rPr>
              <a:t>gjobë</a:t>
            </a:r>
            <a:r>
              <a:rPr lang="en-GB" dirty="0">
                <a:latin typeface="Times New Roman" panose="02020603050405020304" pitchFamily="18" charset="0"/>
              </a:rPr>
              <a:t> </a:t>
            </a:r>
            <a:r>
              <a:rPr lang="en-GB" dirty="0" err="1">
                <a:latin typeface="Times New Roman" panose="02020603050405020304" pitchFamily="18" charset="0"/>
              </a:rPr>
              <a:t>ose</a:t>
            </a:r>
            <a:r>
              <a:rPr lang="en-GB" dirty="0">
                <a:latin typeface="Times New Roman" panose="02020603050405020304" pitchFamily="18" charset="0"/>
              </a:rPr>
              <a:t> me </a:t>
            </a:r>
            <a:r>
              <a:rPr lang="en-GB" dirty="0" err="1">
                <a:latin typeface="Times New Roman" panose="02020603050405020304" pitchFamily="18" charset="0"/>
              </a:rPr>
              <a:t>burgim</a:t>
            </a:r>
            <a:r>
              <a:rPr lang="en-GB" dirty="0">
                <a:latin typeface="Times New Roman" panose="02020603050405020304" pitchFamily="18" charset="0"/>
              </a:rPr>
              <a:t> </a:t>
            </a:r>
            <a:r>
              <a:rPr lang="en-GB" dirty="0" err="1">
                <a:latin typeface="Times New Roman" panose="02020603050405020304" pitchFamily="18" charset="0"/>
              </a:rPr>
              <a:t>deri</a:t>
            </a:r>
            <a:r>
              <a:rPr lang="en-GB" dirty="0">
                <a:latin typeface="Times New Roman" panose="02020603050405020304" pitchFamily="18" charset="0"/>
              </a:rPr>
              <a:t> </a:t>
            </a:r>
            <a:r>
              <a:rPr lang="en-GB" dirty="0" err="1">
                <a:latin typeface="Times New Roman" panose="02020603050405020304" pitchFamily="18" charset="0"/>
              </a:rPr>
              <a:t>në</a:t>
            </a:r>
            <a:r>
              <a:rPr lang="en-GB" dirty="0">
                <a:latin typeface="Times New Roman" panose="02020603050405020304" pitchFamily="18" charset="0"/>
              </a:rPr>
              <a:t> </a:t>
            </a:r>
            <a:r>
              <a:rPr lang="en-GB" dirty="0" err="1">
                <a:latin typeface="Times New Roman" panose="02020603050405020304" pitchFamily="18" charset="0"/>
              </a:rPr>
              <a:t>tre</a:t>
            </a:r>
            <a:r>
              <a:rPr lang="en-GB" dirty="0">
                <a:latin typeface="Times New Roman" panose="02020603050405020304" pitchFamily="18" charset="0"/>
              </a:rPr>
              <a:t> </a:t>
            </a:r>
            <a:r>
              <a:rPr lang="en-GB" dirty="0" err="1">
                <a:latin typeface="Times New Roman" panose="02020603050405020304" pitchFamily="18" charset="0"/>
              </a:rPr>
              <a:t>vjet</a:t>
            </a:r>
            <a:r>
              <a:rPr lang="en-GB" dirty="0">
                <a:latin typeface="Times New Roman" panose="02020603050405020304" pitchFamily="18" charset="0"/>
              </a:rPr>
              <a:t>. </a:t>
            </a:r>
          </a:p>
          <a:p>
            <a:pPr algn="just"/>
            <a:r>
              <a:rPr lang="en-GB" dirty="0">
                <a:latin typeface="Times New Roman" panose="02020603050405020304" pitchFamily="18" charset="0"/>
              </a:rPr>
              <a:t>Kur </a:t>
            </a:r>
            <a:r>
              <a:rPr lang="en-GB" dirty="0" err="1">
                <a:latin typeface="Times New Roman" panose="02020603050405020304" pitchFamily="18" charset="0"/>
              </a:rPr>
              <a:t>kjo</a:t>
            </a:r>
            <a:r>
              <a:rPr lang="en-GB" dirty="0">
                <a:latin typeface="Times New Roman" panose="02020603050405020304" pitchFamily="18" charset="0"/>
              </a:rPr>
              <a:t> </a:t>
            </a:r>
            <a:r>
              <a:rPr lang="en-GB" dirty="0" err="1">
                <a:latin typeface="Times New Roman" panose="02020603050405020304" pitchFamily="18" charset="0"/>
              </a:rPr>
              <a:t>vepër</a:t>
            </a:r>
            <a:r>
              <a:rPr lang="en-GB" dirty="0">
                <a:latin typeface="Times New Roman" panose="02020603050405020304" pitchFamily="18" charset="0"/>
              </a:rPr>
              <a:t> </a:t>
            </a:r>
            <a:r>
              <a:rPr lang="en-GB" dirty="0" err="1">
                <a:latin typeface="Times New Roman" panose="02020603050405020304" pitchFamily="18" charset="0"/>
              </a:rPr>
              <a:t>kryhet</a:t>
            </a:r>
            <a:r>
              <a:rPr lang="en-GB" dirty="0">
                <a:latin typeface="Times New Roman" panose="02020603050405020304" pitchFamily="18" charset="0"/>
              </a:rPr>
              <a:t> me </a:t>
            </a:r>
            <a:r>
              <a:rPr lang="en-GB" dirty="0" err="1">
                <a:latin typeface="Times New Roman" panose="02020603050405020304" pitchFamily="18" charset="0"/>
              </a:rPr>
              <a:t>qëllim</a:t>
            </a:r>
            <a:r>
              <a:rPr lang="en-GB" dirty="0">
                <a:latin typeface="Times New Roman" panose="02020603050405020304" pitchFamily="18" charset="0"/>
              </a:rPr>
              <a:t> </a:t>
            </a:r>
            <a:r>
              <a:rPr lang="en-GB" dirty="0" err="1">
                <a:latin typeface="Times New Roman" panose="02020603050405020304" pitchFamily="18" charset="0"/>
              </a:rPr>
              <a:t>fshehjen</a:t>
            </a:r>
            <a:r>
              <a:rPr lang="en-GB" dirty="0">
                <a:latin typeface="Times New Roman" panose="02020603050405020304" pitchFamily="18" charset="0"/>
              </a:rPr>
              <a:t> </a:t>
            </a:r>
            <a:r>
              <a:rPr lang="en-GB" dirty="0" err="1">
                <a:latin typeface="Times New Roman" panose="02020603050405020304" pitchFamily="18" charset="0"/>
              </a:rPr>
              <a:t>apo</a:t>
            </a:r>
            <a:r>
              <a:rPr lang="en-GB" dirty="0">
                <a:latin typeface="Times New Roman" panose="02020603050405020304" pitchFamily="18" charset="0"/>
              </a:rPr>
              <a:t> </a:t>
            </a:r>
            <a:r>
              <a:rPr lang="en-GB" dirty="0" err="1">
                <a:latin typeface="Times New Roman" panose="02020603050405020304" pitchFamily="18" charset="0"/>
              </a:rPr>
              <a:t>shmangien</a:t>
            </a:r>
            <a:r>
              <a:rPr lang="en-GB" dirty="0">
                <a:latin typeface="Times New Roman" panose="02020603050405020304" pitchFamily="18" charset="0"/>
              </a:rPr>
              <a:t> </a:t>
            </a:r>
            <a:r>
              <a:rPr lang="en-GB" dirty="0" err="1">
                <a:latin typeface="Times New Roman" panose="02020603050405020304" pitchFamily="18" charset="0"/>
              </a:rPr>
              <a:t>nga</a:t>
            </a:r>
            <a:r>
              <a:rPr lang="en-GB" dirty="0">
                <a:latin typeface="Times New Roman" panose="02020603050405020304" pitchFamily="18" charset="0"/>
              </a:rPr>
              <a:t> </a:t>
            </a:r>
            <a:r>
              <a:rPr lang="en-GB" dirty="0" err="1">
                <a:latin typeface="Times New Roman" panose="02020603050405020304" pitchFamily="18" charset="0"/>
              </a:rPr>
              <a:t>pagimi</a:t>
            </a:r>
            <a:r>
              <a:rPr lang="en-GB" dirty="0">
                <a:latin typeface="Times New Roman" panose="02020603050405020304" pitchFamily="18" charset="0"/>
              </a:rPr>
              <a:t> </a:t>
            </a:r>
            <a:r>
              <a:rPr lang="en-GB" dirty="0" err="1">
                <a:latin typeface="Times New Roman" panose="02020603050405020304" pitchFamily="18" charset="0"/>
              </a:rPr>
              <a:t>të</a:t>
            </a:r>
            <a:r>
              <a:rPr lang="en-GB" dirty="0">
                <a:latin typeface="Times New Roman" panose="02020603050405020304" pitchFamily="18" charset="0"/>
              </a:rPr>
              <a:t> </a:t>
            </a:r>
            <a:r>
              <a:rPr lang="en-GB" dirty="0" err="1">
                <a:latin typeface="Times New Roman" panose="02020603050405020304" pitchFamily="18" charset="0"/>
              </a:rPr>
              <a:t>një</a:t>
            </a:r>
            <a:r>
              <a:rPr lang="en-GB" dirty="0">
                <a:latin typeface="Times New Roman" panose="02020603050405020304" pitchFamily="18" charset="0"/>
              </a:rPr>
              <a:t> </a:t>
            </a:r>
            <a:r>
              <a:rPr lang="en-GB" dirty="0" err="1">
                <a:latin typeface="Times New Roman" panose="02020603050405020304" pitchFamily="18" charset="0"/>
              </a:rPr>
              <a:t>detyrimi</a:t>
            </a:r>
            <a:r>
              <a:rPr lang="en-GB" dirty="0">
                <a:latin typeface="Times New Roman" panose="02020603050405020304" pitchFamily="18" charset="0"/>
              </a:rPr>
              <a:t> </a:t>
            </a:r>
            <a:r>
              <a:rPr lang="en-GB" dirty="0" err="1">
                <a:latin typeface="Times New Roman" panose="02020603050405020304" pitchFamily="18" charset="0"/>
              </a:rPr>
              <a:t>tatimor</a:t>
            </a:r>
            <a:r>
              <a:rPr lang="en-GB" dirty="0">
                <a:latin typeface="Times New Roman" panose="02020603050405020304" pitchFamily="18" charset="0"/>
              </a:rPr>
              <a:t> me </a:t>
            </a:r>
            <a:r>
              <a:rPr lang="en-GB" dirty="0" err="1">
                <a:latin typeface="Times New Roman" panose="02020603050405020304" pitchFamily="18" charset="0"/>
              </a:rPr>
              <a:t>vlerë</a:t>
            </a:r>
            <a:r>
              <a:rPr lang="en-GB" dirty="0">
                <a:latin typeface="Times New Roman" panose="02020603050405020304" pitchFamily="18" charset="0"/>
              </a:rPr>
              <a:t> </a:t>
            </a:r>
            <a:r>
              <a:rPr lang="en-GB" dirty="0" err="1">
                <a:latin typeface="Times New Roman" panose="02020603050405020304" pitchFamily="18" charset="0"/>
              </a:rPr>
              <a:t>më</a:t>
            </a:r>
            <a:r>
              <a:rPr lang="en-GB" dirty="0">
                <a:latin typeface="Times New Roman" panose="02020603050405020304" pitchFamily="18" charset="0"/>
              </a:rPr>
              <a:t> </a:t>
            </a:r>
            <a:r>
              <a:rPr lang="en-GB" dirty="0" err="1">
                <a:latin typeface="Times New Roman" panose="02020603050405020304" pitchFamily="18" charset="0"/>
              </a:rPr>
              <a:t>të</a:t>
            </a:r>
            <a:r>
              <a:rPr lang="en-GB" dirty="0">
                <a:latin typeface="Times New Roman" panose="02020603050405020304" pitchFamily="18" charset="0"/>
              </a:rPr>
              <a:t> </a:t>
            </a:r>
            <a:r>
              <a:rPr lang="en-GB" dirty="0" err="1">
                <a:latin typeface="Times New Roman" panose="02020603050405020304" pitchFamily="18" charset="0"/>
              </a:rPr>
              <a:t>lartë</a:t>
            </a:r>
            <a:r>
              <a:rPr lang="en-GB" dirty="0">
                <a:latin typeface="Times New Roman" panose="02020603050405020304" pitchFamily="18" charset="0"/>
              </a:rPr>
              <a:t> se </a:t>
            </a:r>
            <a:r>
              <a:rPr lang="en-GB" dirty="0" err="1">
                <a:latin typeface="Times New Roman" panose="02020603050405020304" pitchFamily="18" charset="0"/>
              </a:rPr>
              <a:t>pesë</a:t>
            </a:r>
            <a:r>
              <a:rPr lang="en-GB" dirty="0">
                <a:latin typeface="Times New Roman" panose="02020603050405020304" pitchFamily="18" charset="0"/>
              </a:rPr>
              <a:t> </a:t>
            </a:r>
            <a:r>
              <a:rPr lang="en-GB" dirty="0" err="1">
                <a:latin typeface="Times New Roman" panose="02020603050405020304" pitchFamily="18" charset="0"/>
              </a:rPr>
              <a:t>milionë</a:t>
            </a:r>
            <a:r>
              <a:rPr lang="en-GB" dirty="0">
                <a:latin typeface="Times New Roman" panose="02020603050405020304" pitchFamily="18" charset="0"/>
              </a:rPr>
              <a:t> </a:t>
            </a:r>
            <a:r>
              <a:rPr lang="en-GB" dirty="0" err="1">
                <a:latin typeface="Times New Roman" panose="02020603050405020304" pitchFamily="18" charset="0"/>
              </a:rPr>
              <a:t>lekë</a:t>
            </a:r>
            <a:r>
              <a:rPr lang="en-GB" dirty="0">
                <a:latin typeface="Times New Roman" panose="02020603050405020304" pitchFamily="18" charset="0"/>
              </a:rPr>
              <a:t>, </a:t>
            </a:r>
            <a:r>
              <a:rPr lang="en-GB" dirty="0" err="1">
                <a:latin typeface="Times New Roman" panose="02020603050405020304" pitchFamily="18" charset="0"/>
              </a:rPr>
              <a:t>dënohet</a:t>
            </a:r>
            <a:r>
              <a:rPr lang="en-GB" dirty="0">
                <a:latin typeface="Times New Roman" panose="02020603050405020304" pitchFamily="18" charset="0"/>
              </a:rPr>
              <a:t> me </a:t>
            </a:r>
            <a:r>
              <a:rPr lang="en-GB" dirty="0" err="1">
                <a:latin typeface="Times New Roman" panose="02020603050405020304" pitchFamily="18" charset="0"/>
              </a:rPr>
              <a:t>burgim</a:t>
            </a:r>
            <a:r>
              <a:rPr lang="en-GB" dirty="0">
                <a:latin typeface="Times New Roman" panose="02020603050405020304" pitchFamily="18" charset="0"/>
              </a:rPr>
              <a:t> </a:t>
            </a:r>
            <a:r>
              <a:rPr lang="en-GB" dirty="0" err="1">
                <a:latin typeface="Times New Roman" panose="02020603050405020304" pitchFamily="18" charset="0"/>
              </a:rPr>
              <a:t>nga</a:t>
            </a:r>
            <a:r>
              <a:rPr lang="en-GB" dirty="0">
                <a:latin typeface="Times New Roman" panose="02020603050405020304" pitchFamily="18" charset="0"/>
              </a:rPr>
              <a:t> </a:t>
            </a:r>
            <a:r>
              <a:rPr lang="en-GB" dirty="0" err="1">
                <a:latin typeface="Times New Roman" panose="02020603050405020304" pitchFamily="18" charset="0"/>
              </a:rPr>
              <a:t>dy</a:t>
            </a:r>
            <a:r>
              <a:rPr lang="en-GB" dirty="0">
                <a:latin typeface="Times New Roman" panose="02020603050405020304" pitchFamily="18" charset="0"/>
              </a:rPr>
              <a:t> </a:t>
            </a:r>
            <a:r>
              <a:rPr lang="en-GB" dirty="0" err="1">
                <a:latin typeface="Times New Roman" panose="02020603050405020304" pitchFamily="18" charset="0"/>
              </a:rPr>
              <a:t>deri</a:t>
            </a:r>
            <a:r>
              <a:rPr lang="en-GB" dirty="0">
                <a:latin typeface="Times New Roman" panose="02020603050405020304" pitchFamily="18" charset="0"/>
              </a:rPr>
              <a:t> </a:t>
            </a:r>
            <a:r>
              <a:rPr lang="en-GB" dirty="0" err="1">
                <a:latin typeface="Times New Roman" panose="02020603050405020304" pitchFamily="18" charset="0"/>
              </a:rPr>
              <a:t>në</a:t>
            </a:r>
            <a:r>
              <a:rPr lang="en-GB" dirty="0">
                <a:latin typeface="Times New Roman" panose="02020603050405020304" pitchFamily="18" charset="0"/>
              </a:rPr>
              <a:t> </a:t>
            </a:r>
            <a:r>
              <a:rPr lang="en-GB" dirty="0" err="1">
                <a:latin typeface="Times New Roman" panose="02020603050405020304" pitchFamily="18" charset="0"/>
              </a:rPr>
              <a:t>pesë</a:t>
            </a:r>
            <a:r>
              <a:rPr lang="en-GB" dirty="0">
                <a:latin typeface="Times New Roman" panose="02020603050405020304" pitchFamily="18" charset="0"/>
              </a:rPr>
              <a:t> </a:t>
            </a:r>
            <a:r>
              <a:rPr lang="en-GB" dirty="0" err="1">
                <a:latin typeface="Times New Roman" panose="02020603050405020304" pitchFamily="18" charset="0"/>
              </a:rPr>
              <a:t>vjet</a:t>
            </a:r>
            <a:r>
              <a:rPr lang="en-GB" dirty="0">
                <a:latin typeface="Times New Roman" panose="02020603050405020304" pitchFamily="18" charset="0"/>
              </a:rPr>
              <a:t>.</a:t>
            </a:r>
          </a:p>
          <a:p>
            <a:pPr algn="just"/>
            <a:r>
              <a:rPr lang="en-GB" dirty="0">
                <a:latin typeface="Times New Roman" panose="02020603050405020304" pitchFamily="18" charset="0"/>
              </a:rPr>
              <a:t>Kur </a:t>
            </a:r>
            <a:r>
              <a:rPr lang="en-GB" dirty="0" err="1">
                <a:latin typeface="Times New Roman" panose="02020603050405020304" pitchFamily="18" charset="0"/>
              </a:rPr>
              <a:t>kjo</a:t>
            </a:r>
            <a:r>
              <a:rPr lang="en-GB" dirty="0">
                <a:latin typeface="Times New Roman" panose="02020603050405020304" pitchFamily="18" charset="0"/>
              </a:rPr>
              <a:t> </a:t>
            </a:r>
            <a:r>
              <a:rPr lang="en-GB" dirty="0" err="1">
                <a:latin typeface="Times New Roman" panose="02020603050405020304" pitchFamily="18" charset="0"/>
              </a:rPr>
              <a:t>vepër</a:t>
            </a:r>
            <a:r>
              <a:rPr lang="en-GB" dirty="0">
                <a:latin typeface="Times New Roman" panose="02020603050405020304" pitchFamily="18" charset="0"/>
              </a:rPr>
              <a:t> </a:t>
            </a:r>
            <a:r>
              <a:rPr lang="en-GB" dirty="0" err="1">
                <a:latin typeface="Times New Roman" panose="02020603050405020304" pitchFamily="18" charset="0"/>
              </a:rPr>
              <a:t>kryhet</a:t>
            </a:r>
            <a:r>
              <a:rPr lang="en-GB" dirty="0">
                <a:latin typeface="Times New Roman" panose="02020603050405020304" pitchFamily="18" charset="0"/>
              </a:rPr>
              <a:t> me </a:t>
            </a:r>
            <a:r>
              <a:rPr lang="en-GB" dirty="0" err="1">
                <a:latin typeface="Times New Roman" panose="02020603050405020304" pitchFamily="18" charset="0"/>
              </a:rPr>
              <a:t>qëllim</a:t>
            </a:r>
            <a:r>
              <a:rPr lang="en-GB" dirty="0">
                <a:latin typeface="Times New Roman" panose="02020603050405020304" pitchFamily="18" charset="0"/>
              </a:rPr>
              <a:t> </a:t>
            </a:r>
            <a:r>
              <a:rPr lang="en-GB" dirty="0" err="1">
                <a:latin typeface="Times New Roman" panose="02020603050405020304" pitchFamily="18" charset="0"/>
              </a:rPr>
              <a:t>fshehjen</a:t>
            </a:r>
            <a:r>
              <a:rPr lang="en-GB" dirty="0">
                <a:latin typeface="Times New Roman" panose="02020603050405020304" pitchFamily="18" charset="0"/>
              </a:rPr>
              <a:t> </a:t>
            </a:r>
            <a:r>
              <a:rPr lang="en-GB" dirty="0" err="1">
                <a:latin typeface="Times New Roman" panose="02020603050405020304" pitchFamily="18" charset="0"/>
              </a:rPr>
              <a:t>apo</a:t>
            </a:r>
            <a:r>
              <a:rPr lang="en-GB" dirty="0">
                <a:latin typeface="Times New Roman" panose="02020603050405020304" pitchFamily="18" charset="0"/>
              </a:rPr>
              <a:t> </a:t>
            </a:r>
            <a:r>
              <a:rPr lang="en-GB" dirty="0" err="1">
                <a:latin typeface="Times New Roman" panose="02020603050405020304" pitchFamily="18" charset="0"/>
              </a:rPr>
              <a:t>shmangien</a:t>
            </a:r>
            <a:r>
              <a:rPr lang="en-GB" dirty="0">
                <a:latin typeface="Times New Roman" panose="02020603050405020304" pitchFamily="18" charset="0"/>
              </a:rPr>
              <a:t> </a:t>
            </a:r>
            <a:r>
              <a:rPr lang="en-GB" dirty="0" err="1">
                <a:latin typeface="Times New Roman" panose="02020603050405020304" pitchFamily="18" charset="0"/>
              </a:rPr>
              <a:t>nga</a:t>
            </a:r>
            <a:r>
              <a:rPr lang="en-GB" dirty="0">
                <a:latin typeface="Times New Roman" panose="02020603050405020304" pitchFamily="18" charset="0"/>
              </a:rPr>
              <a:t> </a:t>
            </a:r>
            <a:r>
              <a:rPr lang="en-GB" dirty="0" err="1">
                <a:latin typeface="Times New Roman" panose="02020603050405020304" pitchFamily="18" charset="0"/>
              </a:rPr>
              <a:t>pagimi</a:t>
            </a:r>
            <a:r>
              <a:rPr lang="en-GB" dirty="0">
                <a:latin typeface="Times New Roman" panose="02020603050405020304" pitchFamily="18" charset="0"/>
              </a:rPr>
              <a:t> </a:t>
            </a:r>
            <a:r>
              <a:rPr lang="en-GB" dirty="0" err="1">
                <a:latin typeface="Times New Roman" panose="02020603050405020304" pitchFamily="18" charset="0"/>
              </a:rPr>
              <a:t>të</a:t>
            </a:r>
            <a:r>
              <a:rPr lang="en-GB" dirty="0">
                <a:latin typeface="Times New Roman" panose="02020603050405020304" pitchFamily="18" charset="0"/>
              </a:rPr>
              <a:t> </a:t>
            </a:r>
            <a:r>
              <a:rPr lang="en-GB" dirty="0" err="1">
                <a:latin typeface="Times New Roman" panose="02020603050405020304" pitchFamily="18" charset="0"/>
              </a:rPr>
              <a:t>një</a:t>
            </a:r>
            <a:r>
              <a:rPr lang="en-GB" dirty="0">
                <a:latin typeface="Times New Roman" panose="02020603050405020304" pitchFamily="18" charset="0"/>
              </a:rPr>
              <a:t> </a:t>
            </a:r>
            <a:r>
              <a:rPr lang="en-GB" dirty="0" err="1">
                <a:latin typeface="Times New Roman" panose="02020603050405020304" pitchFamily="18" charset="0"/>
              </a:rPr>
              <a:t>detyrimi</a:t>
            </a:r>
            <a:r>
              <a:rPr lang="en-GB" dirty="0">
                <a:latin typeface="Times New Roman" panose="02020603050405020304" pitchFamily="18" charset="0"/>
              </a:rPr>
              <a:t> </a:t>
            </a:r>
            <a:r>
              <a:rPr lang="en-GB" dirty="0" err="1">
                <a:latin typeface="Times New Roman" panose="02020603050405020304" pitchFamily="18" charset="0"/>
              </a:rPr>
              <a:t>tatimor</a:t>
            </a:r>
            <a:r>
              <a:rPr lang="en-GB" dirty="0">
                <a:latin typeface="Times New Roman" panose="02020603050405020304" pitchFamily="18" charset="0"/>
              </a:rPr>
              <a:t> me </a:t>
            </a:r>
            <a:r>
              <a:rPr lang="en-GB" dirty="0" err="1">
                <a:latin typeface="Times New Roman" panose="02020603050405020304" pitchFamily="18" charset="0"/>
              </a:rPr>
              <a:t>vlerë</a:t>
            </a:r>
            <a:r>
              <a:rPr lang="en-GB" dirty="0">
                <a:latin typeface="Times New Roman" panose="02020603050405020304" pitchFamily="18" charset="0"/>
              </a:rPr>
              <a:t> </a:t>
            </a:r>
            <a:r>
              <a:rPr lang="en-GB" dirty="0" err="1">
                <a:latin typeface="Times New Roman" panose="02020603050405020304" pitchFamily="18" charset="0"/>
              </a:rPr>
              <a:t>më</a:t>
            </a:r>
            <a:r>
              <a:rPr lang="en-GB" dirty="0">
                <a:latin typeface="Times New Roman" panose="02020603050405020304" pitchFamily="18" charset="0"/>
              </a:rPr>
              <a:t> </a:t>
            </a:r>
            <a:r>
              <a:rPr lang="en-GB" dirty="0" err="1">
                <a:latin typeface="Times New Roman" panose="02020603050405020304" pitchFamily="18" charset="0"/>
              </a:rPr>
              <a:t>të</a:t>
            </a:r>
            <a:r>
              <a:rPr lang="en-GB" dirty="0">
                <a:latin typeface="Times New Roman" panose="02020603050405020304" pitchFamily="18" charset="0"/>
              </a:rPr>
              <a:t> </a:t>
            </a:r>
            <a:r>
              <a:rPr lang="en-GB" dirty="0" err="1">
                <a:latin typeface="Times New Roman" panose="02020603050405020304" pitchFamily="18" charset="0"/>
              </a:rPr>
              <a:t>lartë</a:t>
            </a:r>
            <a:r>
              <a:rPr lang="en-GB" dirty="0">
                <a:latin typeface="Times New Roman" panose="02020603050405020304" pitchFamily="18" charset="0"/>
              </a:rPr>
              <a:t> se </a:t>
            </a:r>
            <a:r>
              <a:rPr lang="en-GB" dirty="0" err="1">
                <a:latin typeface="Times New Roman" panose="02020603050405020304" pitchFamily="18" charset="0"/>
              </a:rPr>
              <a:t>tetë</a:t>
            </a:r>
            <a:r>
              <a:rPr lang="en-GB" dirty="0">
                <a:latin typeface="Times New Roman" panose="02020603050405020304" pitchFamily="18" charset="0"/>
              </a:rPr>
              <a:t> </a:t>
            </a:r>
            <a:r>
              <a:rPr lang="en-GB" dirty="0" err="1">
                <a:latin typeface="Times New Roman" panose="02020603050405020304" pitchFamily="18" charset="0"/>
              </a:rPr>
              <a:t>milionë</a:t>
            </a:r>
            <a:r>
              <a:rPr lang="en-GB" dirty="0">
                <a:latin typeface="Times New Roman" panose="02020603050405020304" pitchFamily="18" charset="0"/>
              </a:rPr>
              <a:t> </a:t>
            </a:r>
            <a:r>
              <a:rPr lang="en-GB" dirty="0" err="1">
                <a:latin typeface="Times New Roman" panose="02020603050405020304" pitchFamily="18" charset="0"/>
              </a:rPr>
              <a:t>lekë</a:t>
            </a:r>
            <a:r>
              <a:rPr lang="en-GB" dirty="0">
                <a:latin typeface="Times New Roman" panose="02020603050405020304" pitchFamily="18" charset="0"/>
              </a:rPr>
              <a:t>, </a:t>
            </a:r>
            <a:r>
              <a:rPr lang="en-GB" dirty="0" err="1">
                <a:latin typeface="Times New Roman" panose="02020603050405020304" pitchFamily="18" charset="0"/>
              </a:rPr>
              <a:t>dënohet</a:t>
            </a:r>
            <a:r>
              <a:rPr lang="en-GB" dirty="0">
                <a:latin typeface="Times New Roman" panose="02020603050405020304" pitchFamily="18" charset="0"/>
              </a:rPr>
              <a:t> me </a:t>
            </a:r>
            <a:r>
              <a:rPr lang="en-GB" dirty="0" err="1">
                <a:latin typeface="Times New Roman" panose="02020603050405020304" pitchFamily="18" charset="0"/>
              </a:rPr>
              <a:t>burgim</a:t>
            </a:r>
            <a:r>
              <a:rPr lang="en-GB" dirty="0">
                <a:latin typeface="Times New Roman" panose="02020603050405020304" pitchFamily="18" charset="0"/>
              </a:rPr>
              <a:t> </a:t>
            </a:r>
            <a:r>
              <a:rPr lang="en-GB" dirty="0" err="1">
                <a:latin typeface="Times New Roman" panose="02020603050405020304" pitchFamily="18" charset="0"/>
              </a:rPr>
              <a:t>nga</a:t>
            </a:r>
            <a:r>
              <a:rPr lang="en-GB" dirty="0">
                <a:latin typeface="Times New Roman" panose="02020603050405020304" pitchFamily="18" charset="0"/>
              </a:rPr>
              <a:t> </a:t>
            </a:r>
            <a:r>
              <a:rPr lang="en-GB" dirty="0" err="1">
                <a:latin typeface="Times New Roman" panose="02020603050405020304" pitchFamily="18" charset="0"/>
              </a:rPr>
              <a:t>katër</a:t>
            </a:r>
            <a:r>
              <a:rPr lang="en-GB" dirty="0">
                <a:latin typeface="Times New Roman" panose="02020603050405020304" pitchFamily="18" charset="0"/>
              </a:rPr>
              <a:t> </a:t>
            </a:r>
            <a:r>
              <a:rPr lang="en-GB" dirty="0" err="1">
                <a:latin typeface="Times New Roman" panose="02020603050405020304" pitchFamily="18" charset="0"/>
              </a:rPr>
              <a:t>deri</a:t>
            </a:r>
            <a:r>
              <a:rPr lang="en-GB" dirty="0">
                <a:latin typeface="Times New Roman" panose="02020603050405020304" pitchFamily="18" charset="0"/>
              </a:rPr>
              <a:t> </a:t>
            </a:r>
            <a:r>
              <a:rPr lang="en-GB" dirty="0" err="1">
                <a:latin typeface="Times New Roman" panose="02020603050405020304" pitchFamily="18" charset="0"/>
              </a:rPr>
              <a:t>në</a:t>
            </a:r>
            <a:r>
              <a:rPr lang="en-GB" dirty="0">
                <a:latin typeface="Times New Roman" panose="02020603050405020304" pitchFamily="18" charset="0"/>
              </a:rPr>
              <a:t> </a:t>
            </a:r>
            <a:r>
              <a:rPr lang="en-GB" dirty="0" err="1">
                <a:latin typeface="Times New Roman" panose="02020603050405020304" pitchFamily="18" charset="0"/>
              </a:rPr>
              <a:t>tetë</a:t>
            </a:r>
            <a:r>
              <a:rPr lang="en-GB" dirty="0">
                <a:latin typeface="Times New Roman" panose="02020603050405020304" pitchFamily="18" charset="0"/>
              </a:rPr>
              <a:t> </a:t>
            </a:r>
            <a:r>
              <a:rPr lang="en-GB" dirty="0" err="1">
                <a:latin typeface="Times New Roman" panose="02020603050405020304" pitchFamily="18" charset="0"/>
              </a:rPr>
              <a:t>vjet</a:t>
            </a:r>
            <a:r>
              <a:rPr lang="en-GB" dirty="0">
                <a:latin typeface="Times New Roman" panose="02020603050405020304" pitchFamily="18" charset="0"/>
              </a:rPr>
              <a:t>.”. </a:t>
            </a:r>
            <a:endParaRPr lang="en-GB" dirty="0">
              <a:latin typeface="Times New Roman" panose="02020603050405020304" pitchFamily="18" charset="0"/>
            </a:endParaRPr>
          </a:p>
        </p:txBody>
      </p:sp>
    </p:spTree>
    <p:extLst>
      <p:ext uri="{BB962C8B-B14F-4D97-AF65-F5344CB8AC3E}">
        <p14:creationId xmlns:p14="http://schemas.microsoft.com/office/powerpoint/2010/main" val="3012493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AB34-6157-4689-F5E9-3385584A87C7}"/>
              </a:ext>
            </a:extLst>
          </p:cNvPr>
          <p:cNvSpPr>
            <a:spLocks noGrp="1"/>
          </p:cNvSpPr>
          <p:nvPr>
            <p:ph type="title"/>
          </p:nvPr>
        </p:nvSpPr>
        <p:spPr>
          <a:xfrm>
            <a:off x="2592925" y="624110"/>
            <a:ext cx="8911687" cy="721214"/>
          </a:xfrm>
        </p:spPr>
        <p:txBody>
          <a:bodyPr/>
          <a:lstStyle/>
          <a:p>
            <a:r>
              <a:rPr lang="en-AL" dirty="0"/>
              <a:t>Objekti dhe ana objektive</a:t>
            </a:r>
          </a:p>
        </p:txBody>
      </p:sp>
      <p:sp>
        <p:nvSpPr>
          <p:cNvPr id="3" name="Content Placeholder 2">
            <a:extLst>
              <a:ext uri="{FF2B5EF4-FFF2-40B4-BE49-F238E27FC236}">
                <a16:creationId xmlns:a16="http://schemas.microsoft.com/office/drawing/2014/main" id="{1F693D2C-F960-A096-37DD-233EFD9A8B8B}"/>
              </a:ext>
            </a:extLst>
          </p:cNvPr>
          <p:cNvSpPr>
            <a:spLocks noGrp="1"/>
          </p:cNvSpPr>
          <p:nvPr>
            <p:ph idx="1"/>
          </p:nvPr>
        </p:nvSpPr>
        <p:spPr>
          <a:xfrm>
            <a:off x="2589212" y="1345324"/>
            <a:ext cx="8915400" cy="4565898"/>
          </a:xfrm>
        </p:spPr>
        <p:txBody>
          <a:bodyPr>
            <a:normAutofit/>
          </a:bodyPr>
          <a:lstStyle/>
          <a:p>
            <a:r>
              <a:rPr lang="en-GB" b="1" u="sng" dirty="0" err="1">
                <a:effectLst/>
                <a:latin typeface="Times New Roman" panose="02020603050405020304" pitchFamily="18" charset="0"/>
              </a:rPr>
              <a:t>Objekti</a:t>
            </a:r>
            <a:r>
              <a:rPr lang="en-GB" u="sng" dirty="0">
                <a:effectLst/>
                <a:latin typeface="Times New Roman" panose="02020603050405020304" pitchFamily="18" charset="0"/>
              </a:rPr>
              <a:t>:</a:t>
            </a:r>
            <a:r>
              <a:rPr lang="en-GB" dirty="0">
                <a:effectLst/>
                <a:latin typeface="Times New Roman" panose="02020603050405020304" pitchFamily="18" charset="0"/>
              </a:rPr>
              <a:t> </a:t>
            </a:r>
            <a:r>
              <a:rPr lang="en-GB" dirty="0" err="1">
                <a:effectLst/>
                <a:latin typeface="Times New Roman" panose="02020603050405020304" pitchFamily="18" charset="0"/>
              </a:rPr>
              <a:t>Marrëdhëniet</a:t>
            </a:r>
            <a:r>
              <a:rPr lang="en-GB" dirty="0">
                <a:effectLst/>
                <a:latin typeface="Times New Roman" panose="02020603050405020304" pitchFamily="18" charset="0"/>
              </a:rPr>
              <a:t> </a:t>
            </a:r>
            <a:r>
              <a:rPr lang="en-GB" dirty="0" err="1">
                <a:effectLst/>
                <a:latin typeface="Times New Roman" panose="02020603050405020304" pitchFamily="18" charset="0"/>
              </a:rPr>
              <a:t>juridike</a:t>
            </a:r>
            <a:r>
              <a:rPr lang="en-GB" dirty="0">
                <a:effectLst/>
                <a:latin typeface="Times New Roman" panose="02020603050405020304" pitchFamily="18" charset="0"/>
              </a:rPr>
              <a:t> </a:t>
            </a:r>
            <a:r>
              <a:rPr lang="en-GB" dirty="0" err="1">
                <a:effectLst/>
                <a:latin typeface="Times New Roman" panose="02020603050405020304" pitchFamily="18" charset="0"/>
              </a:rPr>
              <a:t>që</a:t>
            </a:r>
            <a:r>
              <a:rPr lang="en-GB" dirty="0">
                <a:effectLst/>
                <a:latin typeface="Times New Roman" panose="02020603050405020304" pitchFamily="18" charset="0"/>
              </a:rPr>
              <a:t> </a:t>
            </a:r>
            <a:r>
              <a:rPr lang="en-GB" dirty="0" err="1">
                <a:effectLst/>
                <a:latin typeface="Times New Roman" panose="02020603050405020304" pitchFamily="18" charset="0"/>
              </a:rPr>
              <a:t>garantojnë</a:t>
            </a:r>
            <a:r>
              <a:rPr lang="en-GB" dirty="0">
                <a:effectLst/>
                <a:latin typeface="Times New Roman" panose="02020603050405020304" pitchFamily="18" charset="0"/>
              </a:rPr>
              <a:t> </a:t>
            </a:r>
            <a:r>
              <a:rPr lang="en-GB" dirty="0" err="1">
                <a:effectLst/>
                <a:latin typeface="Times New Roman" panose="02020603050405020304" pitchFamily="18" charset="0"/>
              </a:rPr>
              <a:t>funksionimin</a:t>
            </a:r>
            <a:r>
              <a:rPr lang="en-GB" dirty="0">
                <a:effectLst/>
                <a:latin typeface="Times New Roman" panose="02020603050405020304" pitchFamily="18" charset="0"/>
              </a:rPr>
              <a:t> e </a:t>
            </a:r>
            <a:r>
              <a:rPr lang="en-GB" dirty="0" err="1">
                <a:effectLst/>
                <a:latin typeface="Times New Roman" panose="02020603050405020304" pitchFamily="18" charset="0"/>
              </a:rPr>
              <a:t>rregullt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veprimtarisë</a:t>
            </a:r>
            <a:r>
              <a:rPr lang="en-GB" dirty="0">
                <a:effectLst/>
                <a:latin typeface="Times New Roman" panose="02020603050405020304" pitchFamily="18" charset="0"/>
              </a:rPr>
              <a:t> </a:t>
            </a:r>
            <a:r>
              <a:rPr lang="en-GB" dirty="0" err="1">
                <a:effectLst/>
                <a:latin typeface="Times New Roman" panose="02020603050405020304" pitchFamily="18" charset="0"/>
              </a:rPr>
              <a:t>së</a:t>
            </a:r>
            <a:r>
              <a:rPr lang="en-GB" dirty="0">
                <a:effectLst/>
                <a:latin typeface="Times New Roman" panose="02020603050405020304" pitchFamily="18" charset="0"/>
              </a:rPr>
              <a:t> </a:t>
            </a:r>
            <a:r>
              <a:rPr lang="en-GB" dirty="0" err="1">
                <a:effectLst/>
                <a:latin typeface="Times New Roman" panose="02020603050405020304" pitchFamily="18" charset="0"/>
              </a:rPr>
              <a:t>administratës</a:t>
            </a:r>
            <a:r>
              <a:rPr lang="en-GB" dirty="0">
                <a:effectLst/>
                <a:latin typeface="Times New Roman" panose="02020603050405020304" pitchFamily="18" charset="0"/>
              </a:rPr>
              <a:t> </a:t>
            </a:r>
            <a:r>
              <a:rPr lang="en-GB" dirty="0" err="1">
                <a:effectLst/>
                <a:latin typeface="Times New Roman" panose="02020603050405020304" pitchFamily="18" charset="0"/>
              </a:rPr>
              <a:t>tatimore</a:t>
            </a:r>
            <a:r>
              <a:rPr lang="en-GB" dirty="0">
                <a:effectLst/>
                <a:latin typeface="Times New Roman" panose="02020603050405020304" pitchFamily="18" charset="0"/>
              </a:rPr>
              <a:t> e </a:t>
            </a:r>
            <a:r>
              <a:rPr lang="en-GB" dirty="0" err="1">
                <a:effectLst/>
                <a:latin typeface="Times New Roman" panose="02020603050405020304" pitchFamily="18" charset="0"/>
              </a:rPr>
              <a:t>për</a:t>
            </a:r>
            <a:r>
              <a:rPr lang="en-GB" dirty="0">
                <a:effectLst/>
                <a:latin typeface="Times New Roman" panose="02020603050405020304" pitchFamily="18" charset="0"/>
              </a:rPr>
              <a:t> </a:t>
            </a:r>
            <a:r>
              <a:rPr lang="en-GB" dirty="0" err="1">
                <a:effectLst/>
                <a:latin typeface="Times New Roman" panose="02020603050405020304" pitchFamily="18" charset="0"/>
              </a:rPr>
              <a:t>pasojë</a:t>
            </a:r>
            <a:r>
              <a:rPr lang="en-GB" dirty="0">
                <a:effectLst/>
                <a:latin typeface="Times New Roman" panose="02020603050405020304" pitchFamily="18" charset="0"/>
              </a:rPr>
              <a:t> </a:t>
            </a:r>
            <a:r>
              <a:rPr lang="en-GB" dirty="0" err="1">
                <a:effectLst/>
                <a:latin typeface="Times New Roman" panose="02020603050405020304" pitchFamily="18" charset="0"/>
              </a:rPr>
              <a:t>dhe</a:t>
            </a:r>
            <a:r>
              <a:rPr lang="en-GB" dirty="0">
                <a:effectLst/>
                <a:latin typeface="Times New Roman" panose="02020603050405020304" pitchFamily="18" charset="0"/>
              </a:rPr>
              <a:t> </a:t>
            </a:r>
            <a:r>
              <a:rPr lang="en-GB" dirty="0" err="1">
                <a:effectLst/>
                <a:latin typeface="Times New Roman" panose="02020603050405020304" pitchFamily="18" charset="0"/>
              </a:rPr>
              <a:t>sigurimin</a:t>
            </a:r>
            <a:r>
              <a:rPr lang="en-GB" dirty="0">
                <a:effectLst/>
                <a:latin typeface="Times New Roman" panose="02020603050405020304" pitchFamily="18" charset="0"/>
              </a:rPr>
              <a:t> e </a:t>
            </a:r>
            <a:r>
              <a:rPr lang="en-GB" dirty="0" err="1">
                <a:effectLst/>
                <a:latin typeface="Times New Roman" panose="02020603050405020304" pitchFamily="18" charset="0"/>
              </a:rPr>
              <a:t>interesave</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shtetit</a:t>
            </a:r>
            <a:r>
              <a:rPr lang="en-GB" dirty="0">
                <a:effectLst/>
                <a:latin typeface="Times New Roman" panose="02020603050405020304" pitchFamily="18" charset="0"/>
              </a:rPr>
              <a:t>. </a:t>
            </a:r>
            <a:br>
              <a:rPr lang="en-GB" dirty="0">
                <a:effectLst/>
                <a:latin typeface="Times New Roman" panose="02020603050405020304" pitchFamily="18" charset="0"/>
              </a:rPr>
            </a:br>
            <a:endParaRPr lang="en-GB" dirty="0">
              <a:effectLst/>
              <a:latin typeface="Times New Roman" panose="02020603050405020304" pitchFamily="18" charset="0"/>
            </a:endParaRPr>
          </a:p>
          <a:p>
            <a:pPr marL="0" indent="0">
              <a:buNone/>
            </a:pPr>
            <a:r>
              <a:rPr lang="en-GB" b="1" u="sng" dirty="0">
                <a:effectLst/>
                <a:latin typeface="Times New Roman" panose="02020603050405020304" pitchFamily="18" charset="0"/>
              </a:rPr>
              <a:t>-Ana </a:t>
            </a:r>
            <a:r>
              <a:rPr lang="en-GB" b="1" u="sng" dirty="0" err="1">
                <a:effectLst/>
                <a:latin typeface="Times New Roman" panose="02020603050405020304" pitchFamily="18" charset="0"/>
              </a:rPr>
              <a:t>Objektive</a:t>
            </a:r>
            <a:r>
              <a:rPr lang="en-GB" b="1" u="sng" dirty="0">
                <a:effectLst/>
                <a:latin typeface="Times New Roman" panose="02020603050405020304" pitchFamily="18" charset="0"/>
              </a:rPr>
              <a:t>:</a:t>
            </a:r>
            <a:r>
              <a:rPr lang="en-GB" dirty="0">
                <a:effectLst/>
                <a:latin typeface="Times New Roman" panose="02020603050405020304" pitchFamily="18" charset="0"/>
              </a:rPr>
              <a:t/>
            </a:r>
            <a:br>
              <a:rPr lang="en-GB" dirty="0">
                <a:effectLst/>
                <a:latin typeface="Times New Roman" panose="02020603050405020304" pitchFamily="18" charset="0"/>
              </a:rPr>
            </a:br>
            <a:endParaRPr lang="en-GB" dirty="0">
              <a:effectLst/>
              <a:latin typeface="Times New Roman" panose="02020603050405020304" pitchFamily="18" charset="0"/>
            </a:endParaRPr>
          </a:p>
          <a:p>
            <a:r>
              <a:rPr lang="en-GB" dirty="0">
                <a:effectLst/>
                <a:latin typeface="Times New Roman" panose="02020603050405020304" pitchFamily="18" charset="0"/>
              </a:rPr>
              <a:t>Me </a:t>
            </a:r>
            <a:r>
              <a:rPr lang="en-GB" dirty="0" err="1">
                <a:effectLst/>
                <a:latin typeface="Times New Roman" panose="02020603050405020304" pitchFamily="18" charset="0"/>
              </a:rPr>
              <a:t>parashikimet</a:t>
            </a:r>
            <a:r>
              <a:rPr lang="en-GB" dirty="0">
                <a:effectLst/>
                <a:latin typeface="Times New Roman" panose="02020603050405020304" pitchFamily="18" charset="0"/>
              </a:rPr>
              <a:t> e </a:t>
            </a:r>
            <a:r>
              <a:rPr lang="en-GB" dirty="0" err="1">
                <a:effectLst/>
                <a:latin typeface="Times New Roman" panose="02020603050405020304" pitchFamily="18" charset="0"/>
              </a:rPr>
              <a:t>reja</a:t>
            </a:r>
            <a:r>
              <a:rPr lang="en-GB" dirty="0">
                <a:effectLst/>
                <a:latin typeface="Times New Roman" panose="02020603050405020304" pitchFamily="18" charset="0"/>
              </a:rPr>
              <a:t> </a:t>
            </a:r>
            <a:r>
              <a:rPr lang="en-GB" dirty="0" err="1">
                <a:effectLst/>
                <a:latin typeface="Times New Roman" panose="02020603050405020304" pitchFamily="18" charset="0"/>
              </a:rPr>
              <a:t>ligjore</a:t>
            </a:r>
            <a:r>
              <a:rPr lang="en-GB" dirty="0">
                <a:effectLst/>
                <a:latin typeface="Times New Roman" panose="02020603050405020304" pitchFamily="18" charset="0"/>
              </a:rPr>
              <a:t>, </a:t>
            </a:r>
            <a:r>
              <a:rPr lang="en-GB" dirty="0" err="1">
                <a:effectLst/>
                <a:latin typeface="Times New Roman" panose="02020603050405020304" pitchFamily="18" charset="0"/>
              </a:rPr>
              <a:t>vepra</a:t>
            </a:r>
            <a:r>
              <a:rPr lang="en-GB" dirty="0">
                <a:effectLst/>
                <a:latin typeface="Times New Roman" panose="02020603050405020304" pitchFamily="18" charset="0"/>
              </a:rPr>
              <a:t> </a:t>
            </a:r>
            <a:r>
              <a:rPr lang="en-GB" dirty="0" err="1">
                <a:effectLst/>
                <a:latin typeface="Times New Roman" panose="02020603050405020304" pitchFamily="18" charset="0"/>
              </a:rPr>
              <a:t>penale</a:t>
            </a:r>
            <a:r>
              <a:rPr lang="en-GB" dirty="0">
                <a:effectLst/>
                <a:latin typeface="Times New Roman" panose="02020603050405020304" pitchFamily="18" charset="0"/>
              </a:rPr>
              <a:t> </a:t>
            </a:r>
            <a:r>
              <a:rPr lang="en-GB" dirty="0" err="1">
                <a:effectLst/>
                <a:latin typeface="Times New Roman" panose="02020603050405020304" pitchFamily="18" charset="0"/>
              </a:rPr>
              <a:t>konsumohet</a:t>
            </a:r>
            <a:r>
              <a:rPr lang="en-GB" dirty="0">
                <a:effectLst/>
                <a:latin typeface="Times New Roman" panose="02020603050405020304" pitchFamily="18" charset="0"/>
              </a:rPr>
              <a:t> </a:t>
            </a:r>
            <a:r>
              <a:rPr lang="en-GB" dirty="0" err="1">
                <a:effectLst/>
                <a:latin typeface="Times New Roman" panose="02020603050405020304" pitchFamily="18" charset="0"/>
              </a:rPr>
              <a:t>që</a:t>
            </a:r>
            <a:r>
              <a:rPr lang="en-GB" dirty="0">
                <a:effectLst/>
                <a:latin typeface="Times New Roman" panose="02020603050405020304" pitchFamily="18" charset="0"/>
              </a:rPr>
              <a:t> </a:t>
            </a:r>
            <a:r>
              <a:rPr lang="en-GB" dirty="0" err="1">
                <a:effectLst/>
                <a:latin typeface="Times New Roman" panose="02020603050405020304" pitchFamily="18" charset="0"/>
              </a:rPr>
              <a:t>në</a:t>
            </a:r>
            <a:r>
              <a:rPr lang="en-GB" dirty="0">
                <a:effectLst/>
                <a:latin typeface="Times New Roman" panose="02020603050405020304" pitchFamily="18" charset="0"/>
              </a:rPr>
              <a:t> </a:t>
            </a:r>
            <a:r>
              <a:rPr lang="en-GB" dirty="0" err="1">
                <a:effectLst/>
                <a:latin typeface="Times New Roman" panose="02020603050405020304" pitchFamily="18" charset="0"/>
              </a:rPr>
              <a:t>momentin</a:t>
            </a:r>
            <a:r>
              <a:rPr lang="en-GB" dirty="0">
                <a:effectLst/>
                <a:latin typeface="Times New Roman" panose="02020603050405020304" pitchFamily="18" charset="0"/>
              </a:rPr>
              <a:t> e </a:t>
            </a:r>
            <a:r>
              <a:rPr lang="en-GB" dirty="0" err="1">
                <a:effectLst/>
                <a:latin typeface="Times New Roman" panose="02020603050405020304" pitchFamily="18" charset="0"/>
              </a:rPr>
              <a:t>parë</a:t>
            </a:r>
            <a:r>
              <a:rPr lang="en-GB" dirty="0">
                <a:effectLst/>
                <a:latin typeface="Times New Roman" panose="02020603050405020304" pitchFamily="18" charset="0"/>
              </a:rPr>
              <a:t>, me </a:t>
            </a:r>
            <a:r>
              <a:rPr lang="en-GB" dirty="0" err="1">
                <a:effectLst/>
                <a:latin typeface="Times New Roman" panose="02020603050405020304" pitchFamily="18" charset="0"/>
              </a:rPr>
              <a:t>mosplotësimin</a:t>
            </a:r>
            <a:r>
              <a:rPr lang="en-GB" dirty="0">
                <a:effectLst/>
                <a:latin typeface="Times New Roman" panose="02020603050405020304" pitchFamily="18" charset="0"/>
              </a:rPr>
              <a:t> e </a:t>
            </a:r>
            <a:r>
              <a:rPr lang="en-GB" dirty="0" err="1">
                <a:effectLst/>
                <a:latin typeface="Times New Roman" panose="02020603050405020304" pitchFamily="18" charset="0"/>
              </a:rPr>
              <a:t>deklarimit</a:t>
            </a:r>
            <a:r>
              <a:rPr lang="en-GB" dirty="0">
                <a:effectLst/>
                <a:latin typeface="Times New Roman" panose="02020603050405020304" pitchFamily="18" charset="0"/>
              </a:rPr>
              <a:t>, apo </a:t>
            </a:r>
            <a:r>
              <a:rPr lang="en-GB" dirty="0" err="1">
                <a:effectLst/>
                <a:latin typeface="Times New Roman" panose="02020603050405020304" pitchFamily="18" charset="0"/>
              </a:rPr>
              <a:t>nëpërmjet</a:t>
            </a:r>
            <a:r>
              <a:rPr lang="en-GB" dirty="0">
                <a:effectLst/>
                <a:latin typeface="Times New Roman" panose="02020603050405020304" pitchFamily="18" charset="0"/>
              </a:rPr>
              <a:t> </a:t>
            </a:r>
            <a:r>
              <a:rPr lang="en-GB" dirty="0" err="1">
                <a:effectLst/>
                <a:latin typeface="Times New Roman" panose="02020603050405020304" pitchFamily="18" charset="0"/>
              </a:rPr>
              <a:t>deklarimit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rremë</a:t>
            </a:r>
            <a:r>
              <a:rPr lang="en-GB" dirty="0">
                <a:effectLst/>
                <a:latin typeface="Times New Roman" panose="02020603050405020304" pitchFamily="18" charset="0"/>
              </a:rPr>
              <a:t> </a:t>
            </a:r>
            <a:r>
              <a:rPr lang="en-GB" dirty="0" err="1">
                <a:effectLst/>
                <a:latin typeface="Times New Roman" panose="02020603050405020304" pitchFamily="18" charset="0"/>
              </a:rPr>
              <a:t>ose</a:t>
            </a:r>
            <a:r>
              <a:rPr lang="en-GB" dirty="0">
                <a:effectLst/>
                <a:latin typeface="Times New Roman" panose="02020603050405020304" pitchFamily="18" charset="0"/>
              </a:rPr>
              <a:t> </a:t>
            </a:r>
            <a:r>
              <a:rPr lang="en-GB" dirty="0" err="1">
                <a:effectLst/>
                <a:latin typeface="Times New Roman" panose="02020603050405020304" pitchFamily="18" charset="0"/>
              </a:rPr>
              <a:t>dorëzimit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deklaratave</a:t>
            </a:r>
            <a:r>
              <a:rPr lang="en-GB" dirty="0">
                <a:effectLst/>
                <a:latin typeface="Times New Roman" panose="02020603050405020304" pitchFamily="18" charset="0"/>
              </a:rPr>
              <a:t> apo </a:t>
            </a:r>
            <a:r>
              <a:rPr lang="en-GB" dirty="0" err="1">
                <a:effectLst/>
                <a:latin typeface="Times New Roman" panose="02020603050405020304" pitchFamily="18" charset="0"/>
              </a:rPr>
              <a:t>informacioneve</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rreme</a:t>
            </a:r>
            <a:r>
              <a:rPr lang="en-GB" dirty="0">
                <a:effectLst/>
                <a:latin typeface="Times New Roman" panose="02020603050405020304" pitchFamily="18" charset="0"/>
              </a:rPr>
              <a:t>, </a:t>
            </a:r>
            <a:r>
              <a:rPr lang="en-GB" dirty="0" err="1">
                <a:effectLst/>
                <a:latin typeface="Times New Roman" panose="02020603050405020304" pitchFamily="18" charset="0"/>
              </a:rPr>
              <a:t>që</a:t>
            </a:r>
            <a:r>
              <a:rPr lang="en-GB" dirty="0">
                <a:effectLst/>
                <a:latin typeface="Times New Roman" panose="02020603050405020304" pitchFamily="18" charset="0"/>
              </a:rPr>
              <a:t> </a:t>
            </a:r>
            <a:r>
              <a:rPr lang="en-GB" dirty="0" err="1">
                <a:effectLst/>
                <a:latin typeface="Times New Roman" panose="02020603050405020304" pitchFamily="18" charset="0"/>
              </a:rPr>
              <a:t>shoqërohet</a:t>
            </a:r>
            <a:r>
              <a:rPr lang="en-GB" dirty="0">
                <a:effectLst/>
                <a:latin typeface="Times New Roman" panose="02020603050405020304" pitchFamily="18" charset="0"/>
              </a:rPr>
              <a:t> me </a:t>
            </a:r>
            <a:r>
              <a:rPr lang="en-GB" dirty="0" err="1">
                <a:effectLst/>
                <a:latin typeface="Times New Roman" panose="02020603050405020304" pitchFamily="18" charset="0"/>
              </a:rPr>
              <a:t>përllogaritjen</a:t>
            </a:r>
            <a:r>
              <a:rPr lang="en-GB" dirty="0">
                <a:effectLst/>
                <a:latin typeface="Times New Roman" panose="02020603050405020304" pitchFamily="18" charset="0"/>
              </a:rPr>
              <a:t> e </a:t>
            </a:r>
            <a:r>
              <a:rPr lang="en-GB" dirty="0" err="1">
                <a:effectLst/>
                <a:latin typeface="Times New Roman" panose="02020603050405020304" pitchFamily="18" charset="0"/>
              </a:rPr>
              <a:t>pasaktë</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shumës</a:t>
            </a:r>
            <a:r>
              <a:rPr lang="en-GB" dirty="0">
                <a:effectLst/>
                <a:latin typeface="Times New Roman" panose="02020603050405020304" pitchFamily="18" charset="0"/>
              </a:rPr>
              <a:t> </a:t>
            </a:r>
            <a:r>
              <a:rPr lang="en-GB" dirty="0" err="1">
                <a:effectLst/>
                <a:latin typeface="Times New Roman" panose="02020603050405020304" pitchFamily="18" charset="0"/>
              </a:rPr>
              <a:t>së</a:t>
            </a:r>
            <a:r>
              <a:rPr lang="en-GB" dirty="0">
                <a:effectLst/>
                <a:latin typeface="Times New Roman" panose="02020603050405020304" pitchFamily="18" charset="0"/>
              </a:rPr>
              <a:t> </a:t>
            </a:r>
            <a:r>
              <a:rPr lang="en-GB" dirty="0" err="1">
                <a:effectLst/>
                <a:latin typeface="Times New Roman" panose="02020603050405020304" pitchFamily="18" charset="0"/>
              </a:rPr>
              <a:t>tatimit</a:t>
            </a:r>
            <a:r>
              <a:rPr lang="en-GB" dirty="0">
                <a:effectLst/>
                <a:latin typeface="Times New Roman" panose="02020603050405020304" pitchFamily="18" charset="0"/>
              </a:rPr>
              <a:t>, </a:t>
            </a:r>
            <a:r>
              <a:rPr lang="en-GB" dirty="0" err="1">
                <a:effectLst/>
                <a:latin typeface="Times New Roman" panose="02020603050405020304" pitchFamily="18" charset="0"/>
              </a:rPr>
              <a:t>taksës</a:t>
            </a:r>
            <a:r>
              <a:rPr lang="en-GB" dirty="0">
                <a:effectLst/>
                <a:latin typeface="Times New Roman" panose="02020603050405020304" pitchFamily="18" charset="0"/>
              </a:rPr>
              <a:t>, apo </a:t>
            </a:r>
            <a:r>
              <a:rPr lang="en-GB" dirty="0" err="1">
                <a:effectLst/>
                <a:latin typeface="Times New Roman" panose="02020603050405020304" pitchFamily="18" charset="0"/>
              </a:rPr>
              <a:t>kontributit</a:t>
            </a:r>
            <a:r>
              <a:rPr lang="en-GB" dirty="0">
                <a:effectLst/>
                <a:latin typeface="Times New Roman" panose="02020603050405020304" pitchFamily="18" charset="0"/>
              </a:rPr>
              <a:t>. </a:t>
            </a:r>
          </a:p>
          <a:p>
            <a:pPr algn="just"/>
            <a:r>
              <a:rPr lang="en-GB" u="sng" dirty="0">
                <a:effectLst/>
                <a:latin typeface="Times New Roman" panose="02020603050405020304" pitchFamily="18" charset="0"/>
              </a:rPr>
              <a:t>-Koha e </a:t>
            </a:r>
            <a:r>
              <a:rPr lang="en-GB" u="sng" dirty="0" err="1">
                <a:effectLst/>
                <a:latin typeface="Times New Roman" panose="02020603050405020304" pitchFamily="18" charset="0"/>
              </a:rPr>
              <a:t>konsumimit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veprës</a:t>
            </a:r>
            <a:r>
              <a:rPr lang="en-GB" dirty="0">
                <a:effectLst/>
                <a:latin typeface="Times New Roman" panose="02020603050405020304" pitchFamily="18" charset="0"/>
              </a:rPr>
              <a:t> </a:t>
            </a:r>
            <a:r>
              <a:rPr lang="en-GB" dirty="0" err="1">
                <a:effectLst/>
                <a:latin typeface="Times New Roman" panose="02020603050405020304" pitchFamily="18" charset="0"/>
              </a:rPr>
              <a:t>penale</a:t>
            </a:r>
            <a:r>
              <a:rPr lang="en-GB" dirty="0">
                <a:effectLst/>
                <a:latin typeface="Times New Roman" panose="02020603050405020304" pitchFamily="18" charset="0"/>
              </a:rPr>
              <a:t>, </a:t>
            </a:r>
            <a:r>
              <a:rPr lang="en-GB" dirty="0" err="1">
                <a:effectLst/>
                <a:latin typeface="Times New Roman" panose="02020603050405020304" pitchFamily="18" charset="0"/>
              </a:rPr>
              <a:t>është</a:t>
            </a:r>
            <a:r>
              <a:rPr lang="en-GB" dirty="0">
                <a:effectLst/>
                <a:latin typeface="Times New Roman" panose="02020603050405020304" pitchFamily="18" charset="0"/>
              </a:rPr>
              <a:t> e </a:t>
            </a:r>
            <a:r>
              <a:rPr lang="en-GB" dirty="0" err="1">
                <a:effectLst/>
                <a:latin typeface="Times New Roman" panose="02020603050405020304" pitchFamily="18" charset="0"/>
              </a:rPr>
              <a:t>lidhur</a:t>
            </a:r>
            <a:r>
              <a:rPr lang="en-GB" dirty="0">
                <a:effectLst/>
                <a:latin typeface="Times New Roman" panose="02020603050405020304" pitchFamily="18" charset="0"/>
              </a:rPr>
              <a:t> me </a:t>
            </a:r>
            <a:r>
              <a:rPr lang="en-GB" dirty="0" err="1">
                <a:effectLst/>
                <a:latin typeface="Times New Roman" panose="02020603050405020304" pitchFamily="18" charset="0"/>
              </a:rPr>
              <a:t>momentin</a:t>
            </a:r>
            <a:r>
              <a:rPr lang="en-GB" dirty="0">
                <a:effectLst/>
                <a:latin typeface="Times New Roman" panose="02020603050405020304" pitchFamily="18" charset="0"/>
              </a:rPr>
              <a:t> e </a:t>
            </a:r>
            <a:r>
              <a:rPr lang="en-GB" dirty="0" err="1">
                <a:effectLst/>
                <a:latin typeface="Times New Roman" panose="02020603050405020304" pitchFamily="18" charset="0"/>
              </a:rPr>
              <a:t>detyrimit</a:t>
            </a:r>
            <a:r>
              <a:rPr lang="en-GB" dirty="0">
                <a:effectLst/>
                <a:latin typeface="Times New Roman" panose="02020603050405020304" pitchFamily="18" charset="0"/>
              </a:rPr>
              <a:t> </a:t>
            </a:r>
            <a:r>
              <a:rPr lang="en-GB" dirty="0" err="1">
                <a:effectLst/>
                <a:latin typeface="Times New Roman" panose="02020603050405020304" pitchFamily="18" charset="0"/>
              </a:rPr>
              <a:t>për</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bërë</a:t>
            </a:r>
            <a:r>
              <a:rPr lang="en-GB" dirty="0">
                <a:effectLst/>
                <a:latin typeface="Times New Roman" panose="02020603050405020304" pitchFamily="18" charset="0"/>
              </a:rPr>
              <a:t> </a:t>
            </a:r>
            <a:r>
              <a:rPr lang="en-GB" dirty="0" err="1">
                <a:effectLst/>
                <a:latin typeface="Times New Roman" panose="02020603050405020304" pitchFamily="18" charset="0"/>
              </a:rPr>
              <a:t>deklarimin</a:t>
            </a:r>
            <a:r>
              <a:rPr lang="en-GB" dirty="0">
                <a:effectLst/>
                <a:latin typeface="Times New Roman" panose="02020603050405020304" pitchFamily="18" charset="0"/>
              </a:rPr>
              <a:t> </a:t>
            </a:r>
            <a:r>
              <a:rPr lang="en-GB" dirty="0" err="1">
                <a:effectLst/>
                <a:latin typeface="Times New Roman" panose="02020603050405020304" pitchFamily="18" charset="0"/>
              </a:rPr>
              <a:t>tatimor</a:t>
            </a:r>
            <a:r>
              <a:rPr lang="en-GB" dirty="0">
                <a:effectLst/>
                <a:latin typeface="Times New Roman" panose="02020603050405020304" pitchFamily="18" charset="0"/>
              </a:rPr>
              <a:t>, </a:t>
            </a:r>
            <a:r>
              <a:rPr lang="en-GB" dirty="0" err="1">
                <a:effectLst/>
                <a:latin typeface="Times New Roman" panose="02020603050405020304" pitchFamily="18" charset="0"/>
              </a:rPr>
              <a:t>i</a:t>
            </a:r>
            <a:r>
              <a:rPr lang="en-GB" dirty="0">
                <a:effectLst/>
                <a:latin typeface="Times New Roman" panose="02020603050405020304" pitchFamily="18" charset="0"/>
              </a:rPr>
              <a:t> </a:t>
            </a:r>
            <a:r>
              <a:rPr lang="en-GB" dirty="0" err="1">
                <a:effectLst/>
                <a:latin typeface="Times New Roman" panose="02020603050405020304" pitchFamily="18" charset="0"/>
              </a:rPr>
              <a:t>cili</a:t>
            </a:r>
            <a:r>
              <a:rPr lang="en-GB" dirty="0">
                <a:effectLst/>
                <a:latin typeface="Times New Roman" panose="02020603050405020304" pitchFamily="18" charset="0"/>
              </a:rPr>
              <a:t> </a:t>
            </a:r>
            <a:r>
              <a:rPr lang="en-GB" dirty="0" err="1">
                <a:effectLst/>
                <a:latin typeface="Times New Roman" panose="02020603050405020304" pitchFamily="18" charset="0"/>
              </a:rPr>
              <a:t>varion</a:t>
            </a:r>
            <a:r>
              <a:rPr lang="en-GB" dirty="0">
                <a:effectLst/>
                <a:latin typeface="Times New Roman" panose="02020603050405020304" pitchFamily="18" charset="0"/>
              </a:rPr>
              <a:t> </a:t>
            </a:r>
            <a:r>
              <a:rPr lang="en-GB" dirty="0" err="1">
                <a:effectLst/>
                <a:latin typeface="Times New Roman" panose="02020603050405020304" pitchFamily="18" charset="0"/>
              </a:rPr>
              <a:t>në</a:t>
            </a:r>
            <a:r>
              <a:rPr lang="en-GB" dirty="0">
                <a:effectLst/>
                <a:latin typeface="Times New Roman" panose="02020603050405020304" pitchFamily="18" charset="0"/>
              </a:rPr>
              <a:t> </a:t>
            </a:r>
            <a:r>
              <a:rPr lang="en-GB" dirty="0" err="1">
                <a:effectLst/>
                <a:latin typeface="Times New Roman" panose="02020603050405020304" pitchFamily="18" charset="0"/>
              </a:rPr>
              <a:t>varësi</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llojit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tatimit</a:t>
            </a:r>
            <a:r>
              <a:rPr lang="en-GB" dirty="0">
                <a:effectLst/>
                <a:latin typeface="Times New Roman" panose="02020603050405020304" pitchFamily="18" charset="0"/>
              </a:rPr>
              <a:t>.</a:t>
            </a:r>
          </a:p>
        </p:txBody>
      </p:sp>
    </p:spTree>
    <p:extLst>
      <p:ext uri="{BB962C8B-B14F-4D97-AF65-F5344CB8AC3E}">
        <p14:creationId xmlns:p14="http://schemas.microsoft.com/office/powerpoint/2010/main" val="328930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48A8-2080-054C-6147-2D1E99AD1A16}"/>
              </a:ext>
            </a:extLst>
          </p:cNvPr>
          <p:cNvSpPr>
            <a:spLocks noGrp="1"/>
          </p:cNvSpPr>
          <p:nvPr>
            <p:ph type="title"/>
          </p:nvPr>
        </p:nvSpPr>
        <p:spPr>
          <a:xfrm>
            <a:off x="2592925" y="624110"/>
            <a:ext cx="8911687" cy="647642"/>
          </a:xfrm>
        </p:spPr>
        <p:txBody>
          <a:bodyPr/>
          <a:lstStyle/>
          <a:p>
            <a:r>
              <a:rPr lang="en-AL" dirty="0"/>
              <a:t>Ana subjektive</a:t>
            </a:r>
          </a:p>
        </p:txBody>
      </p:sp>
      <p:sp>
        <p:nvSpPr>
          <p:cNvPr id="3" name="Content Placeholder 2">
            <a:extLst>
              <a:ext uri="{FF2B5EF4-FFF2-40B4-BE49-F238E27FC236}">
                <a16:creationId xmlns:a16="http://schemas.microsoft.com/office/drawing/2014/main" id="{DF8E4259-BBA8-BCA3-F965-BF97129F5C3B}"/>
              </a:ext>
            </a:extLst>
          </p:cNvPr>
          <p:cNvSpPr>
            <a:spLocks noGrp="1"/>
          </p:cNvSpPr>
          <p:nvPr>
            <p:ph idx="1"/>
          </p:nvPr>
        </p:nvSpPr>
        <p:spPr>
          <a:xfrm>
            <a:off x="2589212" y="1271752"/>
            <a:ext cx="8915400" cy="4639470"/>
          </a:xfrm>
        </p:spPr>
        <p:txBody>
          <a:bodyPr>
            <a:normAutofit/>
          </a:bodyPr>
          <a:lstStyle/>
          <a:p>
            <a:r>
              <a:rPr lang="en-GB" dirty="0" err="1">
                <a:effectLst/>
                <a:latin typeface="Times New Roman" panose="02020603050405020304" pitchFamily="18" charset="0"/>
              </a:rPr>
              <a:t>Krimi</a:t>
            </a:r>
            <a:r>
              <a:rPr lang="en-GB" dirty="0">
                <a:effectLst/>
                <a:latin typeface="Times New Roman" panose="02020603050405020304" pitchFamily="18" charset="0"/>
              </a:rPr>
              <a:t> </a:t>
            </a:r>
            <a:r>
              <a:rPr lang="en-GB" dirty="0" err="1">
                <a:effectLst/>
                <a:latin typeface="Times New Roman" panose="02020603050405020304" pitchFamily="18" charset="0"/>
              </a:rPr>
              <a:t>realizohet</a:t>
            </a:r>
            <a:r>
              <a:rPr lang="en-GB" dirty="0">
                <a:effectLst/>
                <a:latin typeface="Times New Roman" panose="02020603050405020304" pitchFamily="18" charset="0"/>
              </a:rPr>
              <a:t> me </a:t>
            </a:r>
            <a:r>
              <a:rPr lang="en-GB" dirty="0" err="1">
                <a:effectLst/>
                <a:latin typeface="Times New Roman" panose="02020603050405020304" pitchFamily="18" charset="0"/>
              </a:rPr>
              <a:t>dashje</a:t>
            </a:r>
            <a:r>
              <a:rPr lang="en-GB" dirty="0">
                <a:effectLst/>
                <a:latin typeface="Times New Roman" panose="02020603050405020304" pitchFamily="18" charset="0"/>
              </a:rPr>
              <a:t> </a:t>
            </a:r>
            <a:r>
              <a:rPr lang="en-GB" dirty="0" err="1">
                <a:effectLst/>
                <a:latin typeface="Times New Roman" panose="02020603050405020304" pitchFamily="18" charset="0"/>
              </a:rPr>
              <a:t>direkte</a:t>
            </a:r>
            <a:r>
              <a:rPr lang="en-GB" dirty="0">
                <a:effectLst/>
                <a:latin typeface="Times New Roman" panose="02020603050405020304" pitchFamily="18" charset="0"/>
              </a:rPr>
              <a:t>, me </a:t>
            </a:r>
            <a:r>
              <a:rPr lang="en-GB" dirty="0" err="1">
                <a:effectLst/>
                <a:latin typeface="Times New Roman" panose="02020603050405020304" pitchFamily="18" charset="0"/>
              </a:rPr>
              <a:t>qëllim</a:t>
            </a:r>
            <a:r>
              <a:rPr lang="en-GB" dirty="0">
                <a:effectLst/>
                <a:latin typeface="Times New Roman" panose="02020603050405020304" pitchFamily="18" charset="0"/>
              </a:rPr>
              <a:t> </a:t>
            </a:r>
            <a:r>
              <a:rPr lang="en-GB" dirty="0" err="1">
                <a:effectLst/>
                <a:latin typeface="Times New Roman" panose="02020603050405020304" pitchFamily="18" charset="0"/>
              </a:rPr>
              <a:t>fitimin</a:t>
            </a:r>
            <a:r>
              <a:rPr lang="en-GB" dirty="0">
                <a:effectLst/>
                <a:latin typeface="Times New Roman" panose="02020603050405020304" pitchFamily="18" charset="0"/>
              </a:rPr>
              <a:t> material, </a:t>
            </a:r>
            <a:r>
              <a:rPr lang="en-GB" dirty="0" err="1">
                <a:effectLst/>
                <a:latin typeface="Times New Roman" panose="02020603050405020304" pitchFamily="18" charset="0"/>
              </a:rPr>
              <a:t>për</a:t>
            </a:r>
            <a:r>
              <a:rPr lang="en-GB" dirty="0">
                <a:effectLst/>
                <a:latin typeface="Times New Roman" panose="02020603050405020304" pitchFamily="18" charset="0"/>
              </a:rPr>
              <a:t> </a:t>
            </a:r>
            <a:r>
              <a:rPr lang="en-GB" dirty="0" err="1">
                <a:effectLst/>
                <a:latin typeface="Times New Roman" panose="02020603050405020304" pitchFamily="18" charset="0"/>
              </a:rPr>
              <a:t>vete</a:t>
            </a:r>
            <a:r>
              <a:rPr lang="en-GB" dirty="0">
                <a:effectLst/>
                <a:latin typeface="Times New Roman" panose="02020603050405020304" pitchFamily="18" charset="0"/>
              </a:rPr>
              <a:t> apo </a:t>
            </a:r>
            <a:r>
              <a:rPr lang="en-GB" dirty="0" err="1">
                <a:effectLst/>
                <a:latin typeface="Times New Roman" panose="02020603050405020304" pitchFamily="18" charset="0"/>
              </a:rPr>
              <a:t>për</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tjerët</a:t>
            </a:r>
            <a:r>
              <a:rPr lang="en-GB" dirty="0">
                <a:effectLst/>
                <a:latin typeface="Times New Roman" panose="02020603050405020304" pitchFamily="18" charset="0"/>
              </a:rPr>
              <a:t>. </a:t>
            </a:r>
            <a:r>
              <a:rPr lang="en-GB" u="sng" dirty="0" err="1">
                <a:effectLst/>
                <a:latin typeface="Times New Roman" panose="02020603050405020304" pitchFamily="18" charset="0"/>
              </a:rPr>
              <a:t>Plotësimi</a:t>
            </a:r>
            <a:r>
              <a:rPr lang="en-GB" u="sng" dirty="0">
                <a:effectLst/>
                <a:latin typeface="Times New Roman" panose="02020603050405020304" pitchFamily="18" charset="0"/>
              </a:rPr>
              <a:t> </a:t>
            </a:r>
            <a:r>
              <a:rPr lang="en-GB" u="sng" dirty="0" err="1">
                <a:effectLst/>
                <a:latin typeface="Times New Roman" panose="02020603050405020304" pitchFamily="18" charset="0"/>
              </a:rPr>
              <a:t>i</a:t>
            </a:r>
            <a:r>
              <a:rPr lang="en-GB" u="sng" dirty="0">
                <a:effectLst/>
                <a:latin typeface="Times New Roman" panose="02020603050405020304" pitchFamily="18" charset="0"/>
              </a:rPr>
              <a:t> </a:t>
            </a:r>
            <a:r>
              <a:rPr lang="en-GB" u="sng" dirty="0" err="1">
                <a:effectLst/>
                <a:latin typeface="Times New Roman" panose="02020603050405020304" pitchFamily="18" charset="0"/>
              </a:rPr>
              <a:t>këtij</a:t>
            </a:r>
            <a:r>
              <a:rPr lang="en-GB" u="sng" dirty="0">
                <a:effectLst/>
                <a:latin typeface="Times New Roman" panose="02020603050405020304" pitchFamily="18" charset="0"/>
              </a:rPr>
              <a:t> </a:t>
            </a:r>
            <a:r>
              <a:rPr lang="en-GB" u="sng" dirty="0" err="1">
                <a:effectLst/>
                <a:latin typeface="Times New Roman" panose="02020603050405020304" pitchFamily="18" charset="0"/>
              </a:rPr>
              <a:t>kushti</a:t>
            </a:r>
            <a:r>
              <a:rPr lang="en-GB" u="sng" dirty="0">
                <a:effectLst/>
                <a:latin typeface="Times New Roman" panose="02020603050405020304" pitchFamily="18" charset="0"/>
              </a:rPr>
              <a:t> </a:t>
            </a:r>
            <a:r>
              <a:rPr lang="en-GB" u="sng" dirty="0" err="1">
                <a:effectLst/>
                <a:latin typeface="Times New Roman" panose="02020603050405020304" pitchFamily="18" charset="0"/>
              </a:rPr>
              <a:t>është</a:t>
            </a:r>
            <a:r>
              <a:rPr lang="en-GB" u="sng" dirty="0">
                <a:effectLst/>
                <a:latin typeface="Times New Roman" panose="02020603050405020304" pitchFamily="18" charset="0"/>
              </a:rPr>
              <a:t> </a:t>
            </a:r>
            <a:r>
              <a:rPr lang="en-GB" u="sng" dirty="0" err="1">
                <a:effectLst/>
                <a:latin typeface="Times New Roman" panose="02020603050405020304" pitchFamily="18" charset="0"/>
              </a:rPr>
              <a:t>i</a:t>
            </a:r>
            <a:r>
              <a:rPr lang="en-GB" u="sng" dirty="0">
                <a:effectLst/>
                <a:latin typeface="Times New Roman" panose="02020603050405020304" pitchFamily="18" charset="0"/>
              </a:rPr>
              <a:t> </a:t>
            </a:r>
            <a:r>
              <a:rPr lang="en-GB" u="sng" dirty="0" err="1">
                <a:effectLst/>
                <a:latin typeface="Times New Roman" panose="02020603050405020304" pitchFamily="18" charset="0"/>
              </a:rPr>
              <a:t>domosdoshëm</a:t>
            </a:r>
            <a:r>
              <a:rPr lang="en-GB" u="sng" dirty="0">
                <a:effectLst/>
                <a:latin typeface="Times New Roman" panose="02020603050405020304" pitchFamily="18" charset="0"/>
              </a:rPr>
              <a:t> </a:t>
            </a:r>
            <a:r>
              <a:rPr lang="en-GB" u="sng" dirty="0" err="1">
                <a:effectLst/>
                <a:latin typeface="Times New Roman" panose="02020603050405020304" pitchFamily="18" charset="0"/>
              </a:rPr>
              <a:t>për</a:t>
            </a:r>
            <a:r>
              <a:rPr lang="en-GB" u="sng" dirty="0">
                <a:effectLst/>
                <a:latin typeface="Times New Roman" panose="02020603050405020304" pitchFamily="18" charset="0"/>
              </a:rPr>
              <a:t> </a:t>
            </a:r>
            <a:r>
              <a:rPr lang="en-GB" u="sng" dirty="0" err="1">
                <a:effectLst/>
                <a:latin typeface="Times New Roman" panose="02020603050405020304" pitchFamily="18" charset="0"/>
              </a:rPr>
              <a:t>veprën</a:t>
            </a:r>
            <a:r>
              <a:rPr lang="en-GB" u="sng" dirty="0">
                <a:effectLst/>
                <a:latin typeface="Times New Roman" panose="02020603050405020304" pitchFamily="18" charset="0"/>
              </a:rPr>
              <a:t> </a:t>
            </a:r>
            <a:r>
              <a:rPr lang="en-GB" u="sng" dirty="0" err="1">
                <a:effectLst/>
                <a:latin typeface="Times New Roman" panose="02020603050405020304" pitchFamily="18" charset="0"/>
              </a:rPr>
              <a:t>penale</a:t>
            </a:r>
            <a:r>
              <a:rPr lang="en-GB" dirty="0">
                <a:effectLst/>
                <a:latin typeface="Times New Roman" panose="02020603050405020304" pitchFamily="18" charset="0"/>
              </a:rPr>
              <a:t>. </a:t>
            </a:r>
            <a:r>
              <a:rPr lang="en-GB" dirty="0" err="1">
                <a:effectLst/>
                <a:latin typeface="Times New Roman" panose="02020603050405020304" pitchFamily="18" charset="0"/>
              </a:rPr>
              <a:t>Mungesa</a:t>
            </a:r>
            <a:r>
              <a:rPr lang="en-GB" dirty="0">
                <a:effectLst/>
                <a:latin typeface="Times New Roman" panose="02020603050405020304" pitchFamily="18" charset="0"/>
              </a:rPr>
              <a:t> e </a:t>
            </a:r>
            <a:r>
              <a:rPr lang="en-GB" dirty="0" err="1">
                <a:effectLst/>
                <a:latin typeface="Times New Roman" panose="02020603050405020304" pitchFamily="18" charset="0"/>
              </a:rPr>
              <a:t>qëllimit</a:t>
            </a:r>
            <a:r>
              <a:rPr lang="en-GB" dirty="0">
                <a:effectLst/>
                <a:latin typeface="Times New Roman" panose="02020603050405020304" pitchFamily="18" charset="0"/>
              </a:rPr>
              <a:t> </a:t>
            </a:r>
            <a:r>
              <a:rPr lang="en-GB" dirty="0" err="1">
                <a:effectLst/>
                <a:latin typeface="Times New Roman" panose="02020603050405020304" pitchFamily="18" charset="0"/>
              </a:rPr>
              <a:t>për</a:t>
            </a:r>
            <a:r>
              <a:rPr lang="en-GB" dirty="0">
                <a:effectLst/>
                <a:latin typeface="Times New Roman" panose="02020603050405020304" pitchFamily="18" charset="0"/>
              </a:rPr>
              <a:t> </a:t>
            </a:r>
            <a:r>
              <a:rPr lang="en-GB" dirty="0" err="1">
                <a:effectLst/>
                <a:latin typeface="Times New Roman" panose="02020603050405020304" pitchFamily="18" charset="0"/>
              </a:rPr>
              <a:t>fitim</a:t>
            </a:r>
            <a:r>
              <a:rPr lang="en-GB" dirty="0">
                <a:effectLst/>
                <a:latin typeface="Times New Roman" panose="02020603050405020304" pitchFamily="18" charset="0"/>
              </a:rPr>
              <a:t>, do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pasohej</a:t>
            </a:r>
            <a:r>
              <a:rPr lang="en-GB" dirty="0">
                <a:effectLst/>
                <a:latin typeface="Times New Roman" panose="02020603050405020304" pitchFamily="18" charset="0"/>
              </a:rPr>
              <a:t> me </a:t>
            </a:r>
            <a:r>
              <a:rPr lang="en-GB" dirty="0" err="1">
                <a:effectLst/>
                <a:latin typeface="Times New Roman" panose="02020603050405020304" pitchFamily="18" charset="0"/>
              </a:rPr>
              <a:t>mungesë</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vetë</a:t>
            </a:r>
            <a:r>
              <a:rPr lang="en-GB" dirty="0">
                <a:effectLst/>
                <a:latin typeface="Times New Roman" panose="02020603050405020304" pitchFamily="18" charset="0"/>
              </a:rPr>
              <a:t> </a:t>
            </a:r>
            <a:r>
              <a:rPr lang="en-GB" dirty="0" err="1">
                <a:effectLst/>
                <a:latin typeface="Times New Roman" panose="02020603050405020304" pitchFamily="18" charset="0"/>
              </a:rPr>
              <a:t>veprës</a:t>
            </a:r>
            <a:r>
              <a:rPr lang="en-GB" dirty="0">
                <a:effectLst/>
                <a:latin typeface="Times New Roman" panose="02020603050405020304" pitchFamily="18" charset="0"/>
              </a:rPr>
              <a:t> </a:t>
            </a:r>
            <a:r>
              <a:rPr lang="en-GB" dirty="0" err="1">
                <a:effectLst/>
                <a:latin typeface="Times New Roman" panose="02020603050405020304" pitchFamily="18" charset="0"/>
              </a:rPr>
              <a:t>penale</a:t>
            </a:r>
            <a:r>
              <a:rPr lang="en-GB" dirty="0">
                <a:effectLst/>
                <a:latin typeface="Times New Roman" panose="02020603050405020304" pitchFamily="18" charset="0"/>
              </a:rPr>
              <a:t>. </a:t>
            </a:r>
            <a:br>
              <a:rPr lang="en-GB" dirty="0">
                <a:effectLst/>
                <a:latin typeface="Times New Roman" panose="02020603050405020304" pitchFamily="18" charset="0"/>
              </a:rPr>
            </a:br>
            <a:endParaRPr lang="en-GB" dirty="0">
              <a:effectLst/>
              <a:latin typeface="Times New Roman" panose="02020603050405020304" pitchFamily="18" charset="0"/>
            </a:endParaRPr>
          </a:p>
          <a:p>
            <a:r>
              <a:rPr lang="en-GB" b="1" dirty="0">
                <a:effectLst/>
                <a:latin typeface="Times New Roman" panose="02020603050405020304" pitchFamily="18" charset="0"/>
              </a:rPr>
              <a:t>*Diskutim1:</a:t>
            </a:r>
            <a:r>
              <a:rPr lang="en-GB" dirty="0">
                <a:effectLst/>
                <a:latin typeface="Times New Roman" panose="02020603050405020304" pitchFamily="18" charset="0"/>
              </a:rPr>
              <a:t> A do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gjendemi</a:t>
            </a:r>
            <a:r>
              <a:rPr lang="en-GB" dirty="0">
                <a:effectLst/>
                <a:latin typeface="Times New Roman" panose="02020603050405020304" pitchFamily="18" charset="0"/>
              </a:rPr>
              <a:t> para N.180, </a:t>
            </a:r>
            <a:r>
              <a:rPr lang="en-GB" dirty="0" err="1">
                <a:effectLst/>
                <a:latin typeface="Times New Roman" panose="02020603050405020304" pitchFamily="18" charset="0"/>
              </a:rPr>
              <a:t>nëse</a:t>
            </a:r>
            <a:r>
              <a:rPr lang="en-GB" dirty="0">
                <a:effectLst/>
                <a:latin typeface="Times New Roman" panose="02020603050405020304" pitchFamily="18" charset="0"/>
              </a:rPr>
              <a:t> </a:t>
            </a:r>
            <a:r>
              <a:rPr lang="en-GB" dirty="0" err="1">
                <a:effectLst/>
                <a:latin typeface="Times New Roman" panose="02020603050405020304" pitchFamily="18" charset="0"/>
              </a:rPr>
              <a:t>subjekti</a:t>
            </a:r>
            <a:r>
              <a:rPr lang="en-GB" dirty="0">
                <a:effectLst/>
                <a:latin typeface="Times New Roman" panose="02020603050405020304" pitchFamily="18" charset="0"/>
              </a:rPr>
              <a:t>, </a:t>
            </a:r>
            <a:r>
              <a:rPr lang="en-GB" dirty="0" err="1">
                <a:effectLst/>
                <a:latin typeface="Times New Roman" panose="02020603050405020304" pitchFamily="18" charset="0"/>
              </a:rPr>
              <a:t>bën</a:t>
            </a:r>
            <a:r>
              <a:rPr lang="en-GB" dirty="0">
                <a:effectLst/>
                <a:latin typeface="Times New Roman" panose="02020603050405020304" pitchFamily="18" charset="0"/>
              </a:rPr>
              <a:t> </a:t>
            </a:r>
            <a:r>
              <a:rPr lang="en-GB" dirty="0" err="1">
                <a:effectLst/>
                <a:latin typeface="Times New Roman" panose="02020603050405020304" pitchFamily="18" charset="0"/>
              </a:rPr>
              <a:t>deklarim</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rremë</a:t>
            </a:r>
            <a:r>
              <a:rPr lang="en-GB" dirty="0">
                <a:effectLst/>
                <a:latin typeface="Times New Roman" panose="02020603050405020304" pitchFamily="18" charset="0"/>
              </a:rPr>
              <a:t>, </a:t>
            </a:r>
            <a:r>
              <a:rPr lang="en-GB" dirty="0" err="1">
                <a:effectLst/>
                <a:latin typeface="Times New Roman" panose="02020603050405020304" pitchFamily="18" charset="0"/>
              </a:rPr>
              <a:t>por</a:t>
            </a:r>
            <a:r>
              <a:rPr lang="en-GB" dirty="0">
                <a:effectLst/>
                <a:latin typeface="Times New Roman" panose="02020603050405020304" pitchFamily="18" charset="0"/>
              </a:rPr>
              <a:t> </a:t>
            </a:r>
            <a:r>
              <a:rPr lang="en-GB" dirty="0" err="1">
                <a:effectLst/>
                <a:latin typeface="Times New Roman" panose="02020603050405020304" pitchFamily="18" charset="0"/>
              </a:rPr>
              <a:t>nuk</a:t>
            </a:r>
            <a:r>
              <a:rPr lang="en-GB" dirty="0">
                <a:effectLst/>
                <a:latin typeface="Times New Roman" panose="02020603050405020304" pitchFamily="18" charset="0"/>
              </a:rPr>
              <a:t> </a:t>
            </a:r>
            <a:r>
              <a:rPr lang="en-GB" dirty="0" err="1">
                <a:effectLst/>
                <a:latin typeface="Times New Roman" panose="02020603050405020304" pitchFamily="18" charset="0"/>
              </a:rPr>
              <a:t>siguron</a:t>
            </a:r>
            <a:r>
              <a:rPr lang="en-GB" dirty="0">
                <a:effectLst/>
                <a:latin typeface="Times New Roman" panose="02020603050405020304" pitchFamily="18" charset="0"/>
              </a:rPr>
              <a:t> </a:t>
            </a:r>
            <a:r>
              <a:rPr lang="en-GB" dirty="0" err="1">
                <a:effectLst/>
                <a:latin typeface="Times New Roman" panose="02020603050405020304" pitchFamily="18" charset="0"/>
              </a:rPr>
              <a:t>fitim</a:t>
            </a:r>
            <a:r>
              <a:rPr lang="en-GB" dirty="0">
                <a:effectLst/>
                <a:latin typeface="Times New Roman" panose="02020603050405020304" pitchFamily="18" charset="0"/>
              </a:rPr>
              <a:t> (</a:t>
            </a:r>
            <a:r>
              <a:rPr lang="en-GB" dirty="0" err="1">
                <a:effectLst/>
                <a:latin typeface="Times New Roman" panose="02020603050405020304" pitchFamily="18" charset="0"/>
              </a:rPr>
              <a:t>referim</a:t>
            </a:r>
            <a:r>
              <a:rPr lang="en-GB" dirty="0">
                <a:effectLst/>
                <a:latin typeface="Times New Roman" panose="02020603050405020304" pitchFamily="18" charset="0"/>
              </a:rPr>
              <a:t> </a:t>
            </a:r>
            <a:r>
              <a:rPr lang="en-GB" dirty="0" err="1">
                <a:effectLst/>
                <a:latin typeface="Times New Roman" panose="02020603050405020304" pitchFamily="18" charset="0"/>
              </a:rPr>
              <a:t>tek</a:t>
            </a:r>
            <a:r>
              <a:rPr lang="en-GB" dirty="0">
                <a:effectLst/>
                <a:latin typeface="Times New Roman" panose="02020603050405020304" pitchFamily="18" charset="0"/>
              </a:rPr>
              <a:t> </a:t>
            </a:r>
            <a:r>
              <a:rPr lang="en-GB" dirty="0" err="1">
                <a:effectLst/>
                <a:latin typeface="Times New Roman" panose="02020603050405020304" pitchFamily="18" charset="0"/>
              </a:rPr>
              <a:t>neni</a:t>
            </a:r>
            <a:r>
              <a:rPr lang="en-GB" dirty="0">
                <a:effectLst/>
                <a:latin typeface="Times New Roman" panose="02020603050405020304" pitchFamily="18" charset="0"/>
              </a:rPr>
              <a:t>)? </a:t>
            </a:r>
            <a:br>
              <a:rPr lang="en-GB" dirty="0">
                <a:effectLst/>
                <a:latin typeface="Times New Roman" panose="02020603050405020304" pitchFamily="18" charset="0"/>
              </a:rPr>
            </a:br>
            <a:endParaRPr lang="en-GB" dirty="0">
              <a:effectLst/>
              <a:latin typeface="Times New Roman" panose="02020603050405020304" pitchFamily="18" charset="0"/>
            </a:endParaRPr>
          </a:p>
          <a:p>
            <a:pPr algn="just"/>
            <a:r>
              <a:rPr lang="en-GB" dirty="0">
                <a:effectLst/>
                <a:latin typeface="Times New Roman" panose="02020603050405020304" pitchFamily="18" charset="0"/>
              </a:rPr>
              <a:t>*</a:t>
            </a:r>
            <a:r>
              <a:rPr lang="en-GB" dirty="0" err="1">
                <a:effectLst/>
                <a:latin typeface="Times New Roman" panose="02020603050405020304" pitchFamily="18" charset="0"/>
              </a:rPr>
              <a:t>Në</a:t>
            </a:r>
            <a:r>
              <a:rPr lang="en-GB" dirty="0">
                <a:effectLst/>
                <a:latin typeface="Times New Roman" panose="02020603050405020304" pitchFamily="18" charset="0"/>
              </a:rPr>
              <a:t> </a:t>
            </a:r>
            <a:r>
              <a:rPr lang="en-GB" dirty="0" err="1">
                <a:effectLst/>
                <a:latin typeface="Times New Roman" panose="02020603050405020304" pitchFamily="18" charset="0"/>
              </a:rPr>
              <a:t>kushtet</a:t>
            </a:r>
            <a:r>
              <a:rPr lang="en-GB" dirty="0">
                <a:effectLst/>
                <a:latin typeface="Times New Roman" panose="02020603050405020304" pitchFamily="18" charset="0"/>
              </a:rPr>
              <a:t> e </a:t>
            </a:r>
            <a:r>
              <a:rPr lang="en-GB" dirty="0" err="1">
                <a:effectLst/>
                <a:latin typeface="Times New Roman" panose="02020603050405020304" pitchFamily="18" charset="0"/>
              </a:rPr>
              <a:t>një</a:t>
            </a:r>
            <a:r>
              <a:rPr lang="en-GB" dirty="0">
                <a:effectLst/>
                <a:latin typeface="Times New Roman" panose="02020603050405020304" pitchFamily="18" charset="0"/>
              </a:rPr>
              <a:t> </a:t>
            </a:r>
            <a:r>
              <a:rPr lang="en-GB" dirty="0" err="1">
                <a:effectLst/>
                <a:latin typeface="Times New Roman" panose="02020603050405020304" pitchFamily="18" charset="0"/>
              </a:rPr>
              <a:t>veprimtarie</a:t>
            </a:r>
            <a:r>
              <a:rPr lang="en-GB" dirty="0">
                <a:effectLst/>
                <a:latin typeface="Times New Roman" panose="02020603050405020304" pitchFamily="18" charset="0"/>
              </a:rPr>
              <a:t> </a:t>
            </a:r>
            <a:r>
              <a:rPr lang="en-GB" dirty="0" err="1">
                <a:effectLst/>
                <a:latin typeface="Times New Roman" panose="02020603050405020304" pitchFamily="18" charset="0"/>
              </a:rPr>
              <a:t>tregtare</a:t>
            </a:r>
            <a:r>
              <a:rPr lang="en-GB" dirty="0">
                <a:effectLst/>
                <a:latin typeface="Times New Roman" panose="02020603050405020304" pitchFamily="18" charset="0"/>
              </a:rPr>
              <a:t>, </a:t>
            </a:r>
            <a:r>
              <a:rPr lang="en-GB" dirty="0" err="1">
                <a:effectLst/>
                <a:latin typeface="Times New Roman" panose="02020603050405020304" pitchFamily="18" charset="0"/>
              </a:rPr>
              <a:t>realizimi</a:t>
            </a:r>
            <a:r>
              <a:rPr lang="en-GB" dirty="0">
                <a:effectLst/>
                <a:latin typeface="Times New Roman" panose="02020603050405020304" pitchFamily="18" charset="0"/>
              </a:rPr>
              <a:t> </a:t>
            </a:r>
            <a:r>
              <a:rPr lang="en-GB" dirty="0" err="1">
                <a:effectLst/>
                <a:latin typeface="Times New Roman" panose="02020603050405020304" pitchFamily="18" charset="0"/>
              </a:rPr>
              <a:t>i</a:t>
            </a:r>
            <a:r>
              <a:rPr lang="en-GB" dirty="0">
                <a:effectLst/>
                <a:latin typeface="Times New Roman" panose="02020603050405020304" pitchFamily="18" charset="0"/>
              </a:rPr>
              <a:t> </a:t>
            </a:r>
            <a:r>
              <a:rPr lang="en-GB" dirty="0" err="1">
                <a:effectLst/>
                <a:latin typeface="Times New Roman" panose="02020603050405020304" pitchFamily="18" charset="0"/>
              </a:rPr>
              <a:t>fitimit</a:t>
            </a:r>
            <a:r>
              <a:rPr lang="en-GB" dirty="0">
                <a:effectLst/>
                <a:latin typeface="Times New Roman" panose="02020603050405020304" pitchFamily="18" charset="0"/>
              </a:rPr>
              <a:t> </a:t>
            </a:r>
            <a:r>
              <a:rPr lang="en-GB" dirty="0" err="1">
                <a:effectLst/>
                <a:latin typeface="Times New Roman" panose="02020603050405020304" pitchFamily="18" charset="0"/>
              </a:rPr>
              <a:t>është</a:t>
            </a:r>
            <a:r>
              <a:rPr lang="en-GB" dirty="0">
                <a:effectLst/>
                <a:latin typeface="Times New Roman" panose="02020603050405020304" pitchFamily="18" charset="0"/>
              </a:rPr>
              <a:t> </a:t>
            </a:r>
            <a:r>
              <a:rPr lang="en-GB" dirty="0" err="1">
                <a:effectLst/>
                <a:latin typeface="Times New Roman" panose="02020603050405020304" pitchFamily="18" charset="0"/>
              </a:rPr>
              <a:t>një</a:t>
            </a:r>
            <a:r>
              <a:rPr lang="en-GB" dirty="0">
                <a:effectLst/>
                <a:latin typeface="Times New Roman" panose="02020603050405020304" pitchFamily="18" charset="0"/>
              </a:rPr>
              <a:t> </a:t>
            </a:r>
            <a:r>
              <a:rPr lang="en-GB" dirty="0" err="1">
                <a:effectLst/>
                <a:latin typeface="Times New Roman" panose="02020603050405020304" pitchFamily="18" charset="0"/>
              </a:rPr>
              <a:t>synim</a:t>
            </a:r>
            <a:r>
              <a:rPr lang="en-GB" dirty="0">
                <a:effectLst/>
                <a:latin typeface="Times New Roman" panose="02020603050405020304" pitchFamily="18" charset="0"/>
              </a:rPr>
              <a:t> </a:t>
            </a:r>
            <a:r>
              <a:rPr lang="en-GB" dirty="0" err="1">
                <a:effectLst/>
                <a:latin typeface="Times New Roman" panose="02020603050405020304" pitchFamily="18" charset="0"/>
              </a:rPr>
              <a:t>i</a:t>
            </a:r>
            <a:r>
              <a:rPr lang="en-GB" dirty="0">
                <a:effectLst/>
                <a:latin typeface="Times New Roman" panose="02020603050405020304" pitchFamily="18" charset="0"/>
              </a:rPr>
              <a:t> </a:t>
            </a:r>
            <a:r>
              <a:rPr lang="en-GB" dirty="0" err="1">
                <a:effectLst/>
                <a:latin typeface="Times New Roman" panose="02020603050405020304" pitchFamily="18" charset="0"/>
              </a:rPr>
              <a:t>logjikshëm</a:t>
            </a:r>
            <a:r>
              <a:rPr lang="en-GB" dirty="0">
                <a:effectLst/>
                <a:latin typeface="Times New Roman" panose="02020603050405020304" pitchFamily="18" charset="0"/>
              </a:rPr>
              <a:t>, </a:t>
            </a:r>
            <a:r>
              <a:rPr lang="en-GB" dirty="0" err="1">
                <a:effectLst/>
                <a:latin typeface="Times New Roman" panose="02020603050405020304" pitchFamily="18" charset="0"/>
              </a:rPr>
              <a:t>madje</a:t>
            </a:r>
            <a:r>
              <a:rPr lang="en-GB" dirty="0">
                <a:effectLst/>
                <a:latin typeface="Times New Roman" panose="02020603050405020304" pitchFamily="18" charset="0"/>
              </a:rPr>
              <a:t> </a:t>
            </a:r>
            <a:r>
              <a:rPr lang="en-GB" dirty="0" err="1">
                <a:effectLst/>
                <a:latin typeface="Times New Roman" panose="02020603050405020304" pitchFamily="18" charset="0"/>
              </a:rPr>
              <a:t>vetë</a:t>
            </a:r>
            <a:r>
              <a:rPr lang="en-GB" dirty="0">
                <a:effectLst/>
                <a:latin typeface="Times New Roman" panose="02020603050405020304" pitchFamily="18" charset="0"/>
              </a:rPr>
              <a:t> </a:t>
            </a:r>
            <a:r>
              <a:rPr lang="en-GB" dirty="0" err="1">
                <a:effectLst/>
                <a:latin typeface="Times New Roman" panose="02020603050405020304" pitchFamily="18" charset="0"/>
              </a:rPr>
              <a:t>shtysa</a:t>
            </a:r>
            <a:r>
              <a:rPr lang="en-GB" dirty="0">
                <a:effectLst/>
                <a:latin typeface="Times New Roman" panose="02020603050405020304" pitchFamily="18" charset="0"/>
              </a:rPr>
              <a:t> e </a:t>
            </a:r>
            <a:r>
              <a:rPr lang="en-GB" dirty="0" err="1">
                <a:effectLst/>
                <a:latin typeface="Times New Roman" panose="02020603050405020304" pitchFamily="18" charset="0"/>
              </a:rPr>
              <a:t>saj</a:t>
            </a:r>
            <a:r>
              <a:rPr lang="en-GB" dirty="0">
                <a:effectLst/>
                <a:latin typeface="Times New Roman" panose="02020603050405020304" pitchFamily="18" charset="0"/>
              </a:rPr>
              <a:t>. Por </a:t>
            </a:r>
            <a:r>
              <a:rPr lang="en-GB" dirty="0" err="1">
                <a:effectLst/>
                <a:latin typeface="Times New Roman" panose="02020603050405020304" pitchFamily="18" charset="0"/>
              </a:rPr>
              <a:t>praktika</a:t>
            </a:r>
            <a:r>
              <a:rPr lang="en-GB" dirty="0">
                <a:effectLst/>
                <a:latin typeface="Times New Roman" panose="02020603050405020304" pitchFamily="18" charset="0"/>
              </a:rPr>
              <a:t> </a:t>
            </a:r>
            <a:r>
              <a:rPr lang="en-GB" dirty="0" err="1">
                <a:effectLst/>
                <a:latin typeface="Times New Roman" panose="02020603050405020304" pitchFamily="18" charset="0"/>
              </a:rPr>
              <a:t>nuk</a:t>
            </a:r>
            <a:r>
              <a:rPr lang="en-GB" dirty="0">
                <a:effectLst/>
                <a:latin typeface="Times New Roman" panose="02020603050405020304" pitchFamily="18" charset="0"/>
              </a:rPr>
              <a:t> </a:t>
            </a:r>
            <a:r>
              <a:rPr lang="en-GB" dirty="0" err="1">
                <a:effectLst/>
                <a:latin typeface="Times New Roman" panose="02020603050405020304" pitchFamily="18" charset="0"/>
              </a:rPr>
              <a:t>përjashton</a:t>
            </a:r>
            <a:r>
              <a:rPr lang="en-GB" dirty="0">
                <a:effectLst/>
                <a:latin typeface="Times New Roman" panose="02020603050405020304" pitchFamily="18" charset="0"/>
              </a:rPr>
              <a:t> </a:t>
            </a:r>
            <a:r>
              <a:rPr lang="en-GB" dirty="0" err="1">
                <a:effectLst/>
                <a:latin typeface="Times New Roman" panose="02020603050405020304" pitchFamily="18" charset="0"/>
              </a:rPr>
              <a:t>raste</a:t>
            </a:r>
            <a:r>
              <a:rPr lang="en-GB" dirty="0">
                <a:effectLst/>
                <a:latin typeface="Times New Roman" panose="02020603050405020304" pitchFamily="18" charset="0"/>
              </a:rPr>
              <a:t>, </a:t>
            </a:r>
            <a:r>
              <a:rPr lang="en-GB" dirty="0" err="1">
                <a:effectLst/>
                <a:latin typeface="Times New Roman" panose="02020603050405020304" pitchFamily="18" charset="0"/>
              </a:rPr>
              <a:t>kur</a:t>
            </a:r>
            <a:r>
              <a:rPr lang="en-GB" dirty="0">
                <a:effectLst/>
                <a:latin typeface="Times New Roman" panose="02020603050405020304" pitchFamily="18" charset="0"/>
              </a:rPr>
              <a:t> </a:t>
            </a:r>
            <a:r>
              <a:rPr lang="en-GB" dirty="0" err="1">
                <a:effectLst/>
                <a:latin typeface="Times New Roman" panose="02020603050405020304" pitchFamily="18" charset="0"/>
              </a:rPr>
              <a:t>për</a:t>
            </a:r>
            <a:r>
              <a:rPr lang="en-GB" dirty="0">
                <a:effectLst/>
                <a:latin typeface="Times New Roman" panose="02020603050405020304" pitchFamily="18" charset="0"/>
              </a:rPr>
              <a:t> </a:t>
            </a:r>
            <a:r>
              <a:rPr lang="en-GB" dirty="0" err="1">
                <a:effectLst/>
                <a:latin typeface="Times New Roman" panose="02020603050405020304" pitchFamily="18" charset="0"/>
              </a:rPr>
              <a:t>shkak</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gjendjes</a:t>
            </a:r>
            <a:r>
              <a:rPr lang="en-GB" dirty="0">
                <a:effectLst/>
                <a:latin typeface="Times New Roman" panose="02020603050405020304" pitchFamily="18" charset="0"/>
              </a:rPr>
              <a:t> </a:t>
            </a:r>
            <a:r>
              <a:rPr lang="en-GB" dirty="0" err="1">
                <a:effectLst/>
                <a:latin typeface="Times New Roman" panose="02020603050405020304" pitchFamily="18" charset="0"/>
              </a:rPr>
              <a:t>së</a:t>
            </a:r>
            <a:r>
              <a:rPr lang="en-GB" dirty="0">
                <a:effectLst/>
                <a:latin typeface="Times New Roman" panose="02020603050405020304" pitchFamily="18" charset="0"/>
              </a:rPr>
              <a:t> </a:t>
            </a:r>
            <a:r>
              <a:rPr lang="en-GB" dirty="0" err="1">
                <a:effectLst/>
                <a:latin typeface="Times New Roman" panose="02020603050405020304" pitchFamily="18" charset="0"/>
              </a:rPr>
              <a:t>tregut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mungojë</a:t>
            </a:r>
            <a:r>
              <a:rPr lang="en-GB" dirty="0">
                <a:effectLst/>
                <a:latin typeface="Times New Roman" panose="02020603050405020304" pitchFamily="18" charset="0"/>
              </a:rPr>
              <a:t> </a:t>
            </a:r>
            <a:r>
              <a:rPr lang="en-GB" dirty="0" err="1">
                <a:effectLst/>
                <a:latin typeface="Times New Roman" panose="02020603050405020304" pitchFamily="18" charset="0"/>
              </a:rPr>
              <a:t>mundësia</a:t>
            </a:r>
            <a:r>
              <a:rPr lang="en-GB" dirty="0">
                <a:effectLst/>
                <a:latin typeface="Times New Roman" panose="02020603050405020304" pitchFamily="18" charset="0"/>
              </a:rPr>
              <a:t> e </a:t>
            </a:r>
            <a:r>
              <a:rPr lang="en-GB" dirty="0" err="1">
                <a:effectLst/>
                <a:latin typeface="Times New Roman" panose="02020603050405020304" pitchFamily="18" charset="0"/>
              </a:rPr>
              <a:t>realizimit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fitimit</a:t>
            </a:r>
            <a:r>
              <a:rPr lang="en-GB" dirty="0">
                <a:effectLst/>
                <a:latin typeface="Times New Roman" panose="02020603050405020304" pitchFamily="18" charset="0"/>
              </a:rPr>
              <a:t>. I </a:t>
            </a:r>
            <a:r>
              <a:rPr lang="en-GB" dirty="0" err="1">
                <a:effectLst/>
                <a:latin typeface="Times New Roman" panose="02020603050405020304" pitchFamily="18" charset="0"/>
              </a:rPr>
              <a:t>tillë</a:t>
            </a:r>
            <a:r>
              <a:rPr lang="en-GB" dirty="0">
                <a:effectLst/>
                <a:latin typeface="Times New Roman" panose="02020603050405020304" pitchFamily="18" charset="0"/>
              </a:rPr>
              <a:t> do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ishte</a:t>
            </a:r>
            <a:r>
              <a:rPr lang="en-GB" dirty="0">
                <a:effectLst/>
                <a:latin typeface="Times New Roman" panose="02020603050405020304" pitchFamily="18" charset="0"/>
              </a:rPr>
              <a:t> </a:t>
            </a:r>
            <a:r>
              <a:rPr lang="en-GB" dirty="0" err="1">
                <a:effectLst/>
                <a:latin typeface="Times New Roman" panose="02020603050405020304" pitchFamily="18" charset="0"/>
              </a:rPr>
              <a:t>rasti</a:t>
            </a:r>
            <a:r>
              <a:rPr lang="en-GB" dirty="0">
                <a:effectLst/>
                <a:latin typeface="Times New Roman" panose="02020603050405020304" pitchFamily="18" charset="0"/>
              </a:rPr>
              <a:t> </a:t>
            </a:r>
            <a:r>
              <a:rPr lang="en-GB" dirty="0" err="1">
                <a:effectLst/>
                <a:latin typeface="Times New Roman" panose="02020603050405020304" pitchFamily="18" charset="0"/>
              </a:rPr>
              <a:t>i</a:t>
            </a:r>
            <a:r>
              <a:rPr lang="en-GB" dirty="0">
                <a:effectLst/>
                <a:latin typeface="Times New Roman" panose="02020603050405020304" pitchFamily="18" charset="0"/>
              </a:rPr>
              <a:t> </a:t>
            </a:r>
            <a:r>
              <a:rPr lang="en-GB" dirty="0" err="1">
                <a:effectLst/>
                <a:latin typeface="Times New Roman" panose="02020603050405020304" pitchFamily="18" charset="0"/>
              </a:rPr>
              <a:t>gjendjes</a:t>
            </a:r>
            <a:r>
              <a:rPr lang="en-GB" dirty="0">
                <a:effectLst/>
                <a:latin typeface="Times New Roman" panose="02020603050405020304" pitchFamily="18" charset="0"/>
              </a:rPr>
              <a:t> </a:t>
            </a:r>
            <a:r>
              <a:rPr lang="en-GB" dirty="0" err="1">
                <a:effectLst/>
                <a:latin typeface="Times New Roman" panose="02020603050405020304" pitchFamily="18" charset="0"/>
              </a:rPr>
              <a:t>së</a:t>
            </a:r>
            <a:r>
              <a:rPr lang="en-GB" dirty="0">
                <a:effectLst/>
                <a:latin typeface="Times New Roman" panose="02020603050405020304" pitchFamily="18" charset="0"/>
              </a:rPr>
              <a:t> </a:t>
            </a:r>
            <a:r>
              <a:rPr lang="en-GB" dirty="0" err="1">
                <a:effectLst/>
                <a:latin typeface="Times New Roman" panose="02020603050405020304" pitchFamily="18" charset="0"/>
              </a:rPr>
              <a:t>një</a:t>
            </a:r>
            <a:r>
              <a:rPr lang="en-GB" dirty="0">
                <a:effectLst/>
                <a:latin typeface="Times New Roman" panose="02020603050405020304" pitchFamily="18" charset="0"/>
              </a:rPr>
              <a:t> </a:t>
            </a:r>
            <a:r>
              <a:rPr lang="en-GB" dirty="0" err="1">
                <a:effectLst/>
                <a:latin typeface="Times New Roman" panose="02020603050405020304" pitchFamily="18" charset="0"/>
              </a:rPr>
              <a:t>shoqërie</a:t>
            </a:r>
            <a:r>
              <a:rPr lang="en-GB" dirty="0">
                <a:effectLst/>
                <a:latin typeface="Times New Roman" panose="02020603050405020304" pitchFamily="18" charset="0"/>
              </a:rPr>
              <a:t> para </a:t>
            </a:r>
            <a:r>
              <a:rPr lang="en-GB" dirty="0" err="1">
                <a:effectLst/>
                <a:latin typeface="Times New Roman" panose="02020603050405020304" pitchFamily="18" charset="0"/>
              </a:rPr>
              <a:t>falimentit</a:t>
            </a:r>
            <a:r>
              <a:rPr lang="en-GB" dirty="0">
                <a:effectLst/>
                <a:latin typeface="Times New Roman" panose="02020603050405020304" pitchFamily="18" charset="0"/>
              </a:rPr>
              <a:t>, e </a:t>
            </a:r>
            <a:r>
              <a:rPr lang="en-GB" dirty="0" err="1">
                <a:effectLst/>
                <a:latin typeface="Times New Roman" panose="02020603050405020304" pitchFamily="18" charset="0"/>
              </a:rPr>
              <a:t>cila</a:t>
            </a:r>
            <a:r>
              <a:rPr lang="en-GB" dirty="0">
                <a:effectLst/>
                <a:latin typeface="Times New Roman" panose="02020603050405020304" pitchFamily="18" charset="0"/>
              </a:rPr>
              <a:t>, </a:t>
            </a:r>
            <a:r>
              <a:rPr lang="en-GB" dirty="0" err="1">
                <a:effectLst/>
                <a:latin typeface="Times New Roman" panose="02020603050405020304" pitchFamily="18" charset="0"/>
              </a:rPr>
              <a:t>për</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shmangur</a:t>
            </a:r>
            <a:r>
              <a:rPr lang="en-GB" dirty="0">
                <a:effectLst/>
                <a:latin typeface="Times New Roman" panose="02020603050405020304" pitchFamily="18" charset="0"/>
              </a:rPr>
              <a:t> </a:t>
            </a:r>
            <a:r>
              <a:rPr lang="en-GB" dirty="0" err="1">
                <a:effectLst/>
                <a:latin typeface="Times New Roman" panose="02020603050405020304" pitchFamily="18" charset="0"/>
              </a:rPr>
              <a:t>këtë</a:t>
            </a:r>
            <a:r>
              <a:rPr lang="en-GB" dirty="0">
                <a:effectLst/>
                <a:latin typeface="Times New Roman" panose="02020603050405020304" pitchFamily="18" charset="0"/>
              </a:rPr>
              <a:t> </a:t>
            </a:r>
            <a:r>
              <a:rPr lang="en-GB" dirty="0" err="1">
                <a:effectLst/>
                <a:latin typeface="Times New Roman" panose="02020603050405020304" pitchFamily="18" charset="0"/>
              </a:rPr>
              <a:t>pasojë</a:t>
            </a:r>
            <a:r>
              <a:rPr lang="en-GB" dirty="0">
                <a:effectLst/>
                <a:latin typeface="Times New Roman" panose="02020603050405020304" pitchFamily="18" charset="0"/>
              </a:rPr>
              <a:t>, </a:t>
            </a:r>
            <a:r>
              <a:rPr lang="en-GB" dirty="0" err="1">
                <a:effectLst/>
                <a:latin typeface="Times New Roman" panose="02020603050405020304" pitchFamily="18" charset="0"/>
              </a:rPr>
              <a:t>pranon</a:t>
            </a:r>
            <a:r>
              <a:rPr lang="en-GB" dirty="0">
                <a:effectLst/>
                <a:latin typeface="Times New Roman" panose="02020603050405020304" pitchFamily="18" charset="0"/>
              </a:rPr>
              <a:t> </a:t>
            </a:r>
            <a:r>
              <a:rPr lang="en-GB" dirty="0" err="1">
                <a:effectLst/>
                <a:latin typeface="Times New Roman" panose="02020603050405020304" pitchFamily="18" charset="0"/>
              </a:rPr>
              <a:t>dhe</a:t>
            </a:r>
            <a:r>
              <a:rPr lang="en-GB" dirty="0">
                <a:effectLst/>
                <a:latin typeface="Times New Roman" panose="02020603050405020304" pitchFamily="18" charset="0"/>
              </a:rPr>
              <a:t> </a:t>
            </a:r>
            <a:r>
              <a:rPr lang="en-GB" dirty="0" err="1">
                <a:effectLst/>
                <a:latin typeface="Times New Roman" panose="02020603050405020304" pitchFamily="18" charset="0"/>
              </a:rPr>
              <a:t>realizon</a:t>
            </a:r>
            <a:r>
              <a:rPr lang="en-GB" dirty="0">
                <a:effectLst/>
                <a:latin typeface="Times New Roman" panose="02020603050405020304" pitchFamily="18" charset="0"/>
              </a:rPr>
              <a:t> </a:t>
            </a:r>
            <a:r>
              <a:rPr lang="en-GB" dirty="0" err="1">
                <a:effectLst/>
                <a:latin typeface="Times New Roman" panose="02020603050405020304" pitchFamily="18" charset="0"/>
              </a:rPr>
              <a:t>tjetërsime</a:t>
            </a:r>
            <a:r>
              <a:rPr lang="en-GB" dirty="0">
                <a:effectLst/>
                <a:latin typeface="Times New Roman" panose="02020603050405020304" pitchFamily="18" charset="0"/>
              </a:rPr>
              <a:t> me </a:t>
            </a:r>
            <a:r>
              <a:rPr lang="en-GB" dirty="0" err="1">
                <a:effectLst/>
                <a:latin typeface="Times New Roman" panose="02020603050405020304" pitchFamily="18" charset="0"/>
              </a:rPr>
              <a:t>humbje</a:t>
            </a:r>
            <a:r>
              <a:rPr lang="en-GB" dirty="0">
                <a:effectLst/>
                <a:latin typeface="Times New Roman" panose="02020603050405020304" pitchFamily="18" charset="0"/>
              </a:rPr>
              <a:t> </a:t>
            </a:r>
            <a:r>
              <a:rPr lang="en-GB" dirty="0" err="1">
                <a:effectLst/>
                <a:latin typeface="Times New Roman" panose="02020603050405020304" pitchFamily="18" charset="0"/>
              </a:rPr>
              <a:t>financiare</a:t>
            </a:r>
            <a:r>
              <a:rPr lang="en-GB" dirty="0">
                <a:effectLst/>
                <a:latin typeface="Times New Roman" panose="02020603050405020304" pitchFamily="18" charset="0"/>
              </a:rPr>
              <a:t>. </a:t>
            </a:r>
            <a:r>
              <a:rPr lang="en-GB" dirty="0" err="1">
                <a:effectLst/>
                <a:latin typeface="Times New Roman" panose="02020603050405020304" pitchFamily="18" charset="0"/>
              </a:rPr>
              <a:t>Nëse</a:t>
            </a:r>
            <a:r>
              <a:rPr lang="en-GB" dirty="0">
                <a:effectLst/>
                <a:latin typeface="Times New Roman" panose="02020603050405020304" pitchFamily="18" charset="0"/>
              </a:rPr>
              <a:t> do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konstatohej</a:t>
            </a:r>
            <a:r>
              <a:rPr lang="en-GB" dirty="0">
                <a:effectLst/>
                <a:latin typeface="Times New Roman" panose="02020603050405020304" pitchFamily="18" charset="0"/>
              </a:rPr>
              <a:t> </a:t>
            </a:r>
            <a:r>
              <a:rPr lang="en-GB" dirty="0" err="1">
                <a:effectLst/>
                <a:latin typeface="Times New Roman" panose="02020603050405020304" pitchFamily="18" charset="0"/>
              </a:rPr>
              <a:t>ky</a:t>
            </a:r>
            <a:r>
              <a:rPr lang="en-GB" dirty="0">
                <a:effectLst/>
                <a:latin typeface="Times New Roman" panose="02020603050405020304" pitchFamily="18" charset="0"/>
              </a:rPr>
              <a:t> </a:t>
            </a:r>
            <a:r>
              <a:rPr lang="en-GB" dirty="0" err="1">
                <a:effectLst/>
                <a:latin typeface="Times New Roman" panose="02020603050405020304" pitchFamily="18" charset="0"/>
              </a:rPr>
              <a:t>rezultat</a:t>
            </a:r>
            <a:r>
              <a:rPr lang="en-GB" dirty="0">
                <a:effectLst/>
                <a:latin typeface="Times New Roman" panose="02020603050405020304" pitchFamily="18" charset="0"/>
              </a:rPr>
              <a:t> </a:t>
            </a:r>
            <a:r>
              <a:rPr lang="en-GB" dirty="0" err="1">
                <a:effectLst/>
                <a:latin typeface="Times New Roman" panose="02020603050405020304" pitchFamily="18" charset="0"/>
              </a:rPr>
              <a:t>ekonomik</a:t>
            </a:r>
            <a:r>
              <a:rPr lang="en-GB" dirty="0">
                <a:effectLst/>
                <a:latin typeface="Times New Roman" panose="02020603050405020304" pitchFamily="18" charset="0"/>
              </a:rPr>
              <a:t> me “</a:t>
            </a:r>
            <a:r>
              <a:rPr lang="en-GB" dirty="0" err="1">
                <a:effectLst/>
                <a:latin typeface="Times New Roman" panose="02020603050405020304" pitchFamily="18" charset="0"/>
              </a:rPr>
              <a:t>humbje</a:t>
            </a:r>
            <a:r>
              <a:rPr lang="en-GB" dirty="0">
                <a:effectLst/>
                <a:latin typeface="Times New Roman" panose="02020603050405020304" pitchFamily="18" charset="0"/>
              </a:rPr>
              <a:t>”, a do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gjendeshim</a:t>
            </a:r>
            <a:r>
              <a:rPr lang="en-GB" dirty="0">
                <a:effectLst/>
                <a:latin typeface="Times New Roman" panose="02020603050405020304" pitchFamily="18" charset="0"/>
              </a:rPr>
              <a:t> para </a:t>
            </a:r>
            <a:r>
              <a:rPr lang="en-GB" dirty="0" err="1">
                <a:effectLst/>
                <a:latin typeface="Times New Roman" panose="02020603050405020304" pitchFamily="18" charset="0"/>
              </a:rPr>
              <a:t>veprës</a:t>
            </a:r>
            <a:r>
              <a:rPr lang="en-GB" dirty="0">
                <a:effectLst/>
                <a:latin typeface="Times New Roman" panose="02020603050405020304" pitchFamily="18" charset="0"/>
              </a:rPr>
              <a:t> </a:t>
            </a:r>
            <a:r>
              <a:rPr lang="en-GB" dirty="0" err="1">
                <a:effectLst/>
                <a:latin typeface="Times New Roman" panose="02020603050405020304" pitchFamily="18" charset="0"/>
              </a:rPr>
              <a:t>penale</a:t>
            </a:r>
            <a:r>
              <a:rPr lang="en-GB" dirty="0">
                <a:effectLst/>
                <a:latin typeface="Times New Roman" panose="02020603050405020304" pitchFamily="18" charset="0"/>
              </a:rPr>
              <a:t> </a:t>
            </a:r>
            <a:r>
              <a:rPr lang="en-GB" dirty="0" err="1">
                <a:effectLst/>
                <a:latin typeface="Times New Roman" panose="02020603050405020304" pitchFamily="18" charset="0"/>
              </a:rPr>
              <a:t>parashikuar</a:t>
            </a:r>
            <a:r>
              <a:rPr lang="en-GB" dirty="0">
                <a:effectLst/>
                <a:latin typeface="Times New Roman" panose="02020603050405020304" pitchFamily="18" charset="0"/>
              </a:rPr>
              <a:t> </a:t>
            </a:r>
            <a:r>
              <a:rPr lang="en-GB" dirty="0" err="1">
                <a:effectLst/>
                <a:latin typeface="Times New Roman" panose="02020603050405020304" pitchFamily="18" charset="0"/>
              </a:rPr>
              <a:t>nga</a:t>
            </a:r>
            <a:r>
              <a:rPr lang="en-GB" dirty="0">
                <a:effectLst/>
                <a:latin typeface="Times New Roman" panose="02020603050405020304" pitchFamily="18" charset="0"/>
              </a:rPr>
              <a:t> N.180 </a:t>
            </a:r>
            <a:r>
              <a:rPr lang="en-GB" dirty="0" err="1">
                <a:effectLst/>
                <a:latin typeface="Times New Roman" panose="02020603050405020304" pitchFamily="18" charset="0"/>
              </a:rPr>
              <a:t>i</a:t>
            </a:r>
            <a:r>
              <a:rPr lang="en-GB" dirty="0">
                <a:effectLst/>
                <a:latin typeface="Times New Roman" panose="02020603050405020304" pitchFamily="18" charset="0"/>
              </a:rPr>
              <a:t> K.P. </a:t>
            </a:r>
            <a:r>
              <a:rPr lang="en-GB" dirty="0" err="1">
                <a:effectLst/>
                <a:latin typeface="Times New Roman" panose="02020603050405020304" pitchFamily="18" charset="0"/>
              </a:rPr>
              <a:t>nëse</a:t>
            </a:r>
            <a:r>
              <a:rPr lang="en-GB" dirty="0">
                <a:effectLst/>
                <a:latin typeface="Times New Roman" panose="02020603050405020304" pitchFamily="18" charset="0"/>
              </a:rPr>
              <a:t> do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kishim</a:t>
            </a:r>
            <a:r>
              <a:rPr lang="en-GB" dirty="0">
                <a:effectLst/>
                <a:latin typeface="Times New Roman" panose="02020603050405020304" pitchFamily="18" charset="0"/>
              </a:rPr>
              <a:t> </a:t>
            </a:r>
            <a:r>
              <a:rPr lang="en-GB" dirty="0" err="1">
                <a:effectLst/>
                <a:latin typeface="Times New Roman" panose="02020603050405020304" pitchFamily="18" charset="0"/>
              </a:rPr>
              <a:t>deklarim</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rremë</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ardhurave</a:t>
            </a:r>
            <a:r>
              <a:rPr lang="en-GB" dirty="0">
                <a:effectLst/>
                <a:latin typeface="Times New Roman" panose="02020603050405020304" pitchFamily="18" charset="0"/>
              </a:rPr>
              <a:t>? </a:t>
            </a:r>
          </a:p>
        </p:txBody>
      </p:sp>
    </p:spTree>
    <p:extLst>
      <p:ext uri="{BB962C8B-B14F-4D97-AF65-F5344CB8AC3E}">
        <p14:creationId xmlns:p14="http://schemas.microsoft.com/office/powerpoint/2010/main" val="3416942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151936"/>
          </a:xfrm>
        </p:spPr>
        <p:txBody>
          <a:bodyPr>
            <a:normAutofit fontScale="90000"/>
          </a:bodyPr>
          <a:lstStyle/>
          <a:p>
            <a:r>
              <a:rPr lang="en-AL" dirty="0"/>
              <a:t>Format m</a:t>
            </a:r>
            <a:r>
              <a:rPr lang="en-GB" dirty="0"/>
              <a:t>ë</a:t>
            </a:r>
            <a:r>
              <a:rPr lang="en-AL" dirty="0"/>
              <a:t> t</a:t>
            </a:r>
            <a:r>
              <a:rPr lang="en-GB" dirty="0"/>
              <a:t>ë</a:t>
            </a:r>
            <a:r>
              <a:rPr lang="en-AL" dirty="0"/>
              <a:t> p</a:t>
            </a:r>
            <a:r>
              <a:rPr lang="en-GB" dirty="0"/>
              <a:t>ë</a:t>
            </a:r>
            <a:r>
              <a:rPr lang="en-AL" dirty="0"/>
              <a:t>rhapura n</a:t>
            </a:r>
            <a:r>
              <a:rPr lang="en-GB" dirty="0"/>
              <a:t>ë</a:t>
            </a:r>
            <a:r>
              <a:rPr lang="en-AL" dirty="0"/>
              <a:t> praktik</a:t>
            </a:r>
            <a:r>
              <a:rPr lang="en-GB" dirty="0"/>
              <a:t>ë</a:t>
            </a:r>
            <a:r>
              <a:rPr lang="en-AL" dirty="0"/>
              <a:t/>
            </a:r>
            <a:br>
              <a:rPr lang="en-AL" dirty="0"/>
            </a:br>
            <a:r>
              <a:rPr lang="en-AL" dirty="0"/>
              <a:t>t</a:t>
            </a:r>
            <a:r>
              <a:rPr lang="en-GB" dirty="0"/>
              <a:t>ë</a:t>
            </a:r>
            <a:r>
              <a:rPr lang="en-AL" dirty="0"/>
              <a:t> fshehjes s</a:t>
            </a:r>
            <a:r>
              <a:rPr lang="en-GB" dirty="0"/>
              <a:t>ë</a:t>
            </a:r>
            <a:r>
              <a:rPr lang="en-AL" dirty="0"/>
              <a:t> t</a:t>
            </a:r>
            <a:r>
              <a:rPr lang="en-GB" dirty="0"/>
              <a:t>ë</a:t>
            </a:r>
            <a:r>
              <a:rPr lang="en-AL" dirty="0"/>
              <a:t> ardhurave</a:t>
            </a:r>
            <a:endParaRPr lang="en-US" dirty="0"/>
          </a:p>
        </p:txBody>
      </p:sp>
      <p:sp>
        <p:nvSpPr>
          <p:cNvPr id="3" name="Content Placeholder 2"/>
          <p:cNvSpPr>
            <a:spLocks noGrp="1"/>
          </p:cNvSpPr>
          <p:nvPr>
            <p:ph idx="1"/>
          </p:nvPr>
        </p:nvSpPr>
        <p:spPr>
          <a:xfrm>
            <a:off x="2589212" y="1905000"/>
            <a:ext cx="8915400" cy="4152900"/>
          </a:xfrm>
        </p:spPr>
        <p:txBody>
          <a:bodyPr>
            <a:noAutofit/>
          </a:bodyPr>
          <a:lstStyle/>
          <a:p>
            <a:r>
              <a:rPr lang="en-AL" sz="2000" b="1" dirty="0"/>
              <a:t>Krijimi </a:t>
            </a:r>
            <a:r>
              <a:rPr lang="en-GB" sz="2000" b="1" dirty="0"/>
              <a:t>I</a:t>
            </a:r>
            <a:r>
              <a:rPr lang="en-AL" sz="2000" b="1" dirty="0"/>
              <a:t> shoq</a:t>
            </a:r>
            <a:r>
              <a:rPr lang="en-GB" sz="2000" b="1" dirty="0"/>
              <a:t>ë</a:t>
            </a:r>
            <a:r>
              <a:rPr lang="en-AL" sz="2000" b="1" dirty="0"/>
              <a:t>rive t</a:t>
            </a:r>
            <a:r>
              <a:rPr lang="en-GB" sz="2000" b="1" dirty="0"/>
              <a:t>ë</a:t>
            </a:r>
            <a:r>
              <a:rPr lang="en-AL" sz="2000" b="1" dirty="0"/>
              <a:t> reja me q</a:t>
            </a:r>
            <a:r>
              <a:rPr lang="en-GB" sz="2000" b="1" dirty="0"/>
              <a:t>ë</a:t>
            </a:r>
            <a:r>
              <a:rPr lang="en-AL" sz="2000" b="1" dirty="0"/>
              <a:t>llim fshehjen dhe uljen e shpenzimeve</a:t>
            </a:r>
          </a:p>
          <a:p>
            <a:pPr algn="just"/>
            <a:r>
              <a:rPr lang="sq-AL" sz="2000" dirty="0">
                <a:latin typeface="Times New Roman" panose="02020603050405020304" pitchFamily="18" charset="0"/>
                <a:ea typeface="Calibri" panose="020F0502020204030204" pitchFamily="34" charset="0"/>
              </a:rPr>
              <a:t>I përdorur gjerësisht është rasti i krijimit të bizneseve të vogla me qarkullim ekonomik nën 10 (dhjetë) milionë lekë. Këto biznese duke qenë se janë të përjashtuar nga pagesa e tatimit si dhe skema e TVSH-së, përdoren si mbulesë për shtimin e shpenzimeve në biznesin kryesor. </a:t>
            </a:r>
            <a:r>
              <a:rPr lang="sq-AL" sz="2000" i="1" dirty="0">
                <a:latin typeface="Times New Roman" panose="02020603050405020304" pitchFamily="18" charset="0"/>
                <a:ea typeface="Calibri" panose="020F0502020204030204" pitchFamily="34" charset="0"/>
              </a:rPr>
              <a:t>P.sh, shoqëria “GX”, sh,p,k., shoqëri e cila tregton pajisje kompjuterike pranon fatura blerjeje për shpenzime apo mallra në vlerën e 14 milionë lekëve të rinj në total, nga subjektet “Kk”, “A.f” dhe “B.m” persona fizikë, sipas një kontrate bashkëpunimi të lidhur mes tyre. Me anë të këtyre faturave shoqëria “GX” përfiton në shtimin e shpenzimeve në të njëjtën vlerë. Në mbyllje të rezultatit tatimor fitimi i kompanisë do të rezultojë me 14 milionë lekë më pak dhe 2 milionë e 100 mijë (14 mil*15% norma e t.fitim) lekë tatim-fitimi</a:t>
            </a:r>
            <a:r>
              <a:rPr lang="sq-AL" sz="2000" i="1" spc="125" dirty="0">
                <a:latin typeface="Times New Roman" panose="02020603050405020304" pitchFamily="18" charset="0"/>
                <a:ea typeface="Calibri" panose="020F0502020204030204" pitchFamily="34" charset="0"/>
              </a:rPr>
              <a:t> </a:t>
            </a:r>
            <a:r>
              <a:rPr lang="sq-AL" sz="2000" i="1" dirty="0">
                <a:latin typeface="Times New Roman" panose="02020603050405020304" pitchFamily="18" charset="0"/>
                <a:ea typeface="Calibri" panose="020F0502020204030204" pitchFamily="34" charset="0"/>
              </a:rPr>
              <a:t>të</a:t>
            </a:r>
            <a:r>
              <a:rPr lang="sq-AL" sz="2000" i="1" spc="120" dirty="0">
                <a:latin typeface="Times New Roman" panose="02020603050405020304" pitchFamily="18" charset="0"/>
                <a:ea typeface="Calibri" panose="020F0502020204030204" pitchFamily="34" charset="0"/>
              </a:rPr>
              <a:t> </a:t>
            </a:r>
            <a:r>
              <a:rPr lang="sq-AL" sz="2000" i="1" dirty="0">
                <a:latin typeface="Times New Roman" panose="02020603050405020304" pitchFamily="18" charset="0"/>
                <a:ea typeface="Calibri" panose="020F0502020204030204" pitchFamily="34" charset="0"/>
              </a:rPr>
              <a:t>fshehur.</a:t>
            </a:r>
            <a:r>
              <a:rPr lang="en-AL" sz="2000" dirty="0"/>
              <a:t> </a:t>
            </a:r>
          </a:p>
        </p:txBody>
      </p:sp>
    </p:spTree>
    <p:extLst>
      <p:ext uri="{BB962C8B-B14F-4D97-AF65-F5344CB8AC3E}">
        <p14:creationId xmlns:p14="http://schemas.microsoft.com/office/powerpoint/2010/main" val="2718309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41982"/>
          </a:xfrm>
        </p:spPr>
        <p:txBody>
          <a:bodyPr/>
          <a:lstStyle/>
          <a:p>
            <a:r>
              <a:rPr lang="en-US" dirty="0" err="1" smtClean="0"/>
              <a:t>Vijon</a:t>
            </a:r>
            <a:endParaRPr lang="en-US" dirty="0"/>
          </a:p>
        </p:txBody>
      </p:sp>
      <p:sp>
        <p:nvSpPr>
          <p:cNvPr id="3" name="Content Placeholder 2"/>
          <p:cNvSpPr>
            <a:spLocks noGrp="1"/>
          </p:cNvSpPr>
          <p:nvPr>
            <p:ph idx="1"/>
          </p:nvPr>
        </p:nvSpPr>
        <p:spPr>
          <a:xfrm>
            <a:off x="2589212" y="1354015"/>
            <a:ext cx="8915400" cy="4557207"/>
          </a:xfrm>
        </p:spPr>
        <p:txBody>
          <a:bodyPr>
            <a:normAutofit lnSpcReduction="10000"/>
          </a:bodyPr>
          <a:lstStyle/>
          <a:p>
            <a:r>
              <a:rPr lang="en-AL" b="1" dirty="0"/>
              <a:t>Fatura me shpenzime pa thelb ekonomik</a:t>
            </a:r>
          </a:p>
          <a:p>
            <a:pPr marR="19050" algn="just">
              <a:lnSpc>
                <a:spcPct val="115000"/>
              </a:lnSpc>
              <a:spcBef>
                <a:spcPts val="905"/>
              </a:spcBef>
              <a:spcAft>
                <a:spcPts val="800"/>
              </a:spcAft>
            </a:pPr>
            <a:r>
              <a:rPr lang="sq-AL" dirty="0">
                <a:latin typeface="Times New Roman" panose="02020603050405020304" pitchFamily="18" charset="0"/>
                <a:ea typeface="Calibri" panose="020F0502020204030204" pitchFamily="34" charset="0"/>
                <a:cs typeface="Times New Roman" panose="02020603050405020304" pitchFamily="18" charset="0"/>
              </a:rPr>
              <a:t>Tatimpaguesit me qarkullim të lartë të ardhurash kanë edhe një numër  të lartë shpenzimesh si administrative, kosto pune, mirëmbajtje, shërbime, etj., të ngjashme. Këto shpenzime bëhen me qëllimin e shtimit dhe të zgjerimit të aktivitetit, pra thënë ndryshe janë pagesa të domosdoshme për sjelljen e të ardhurave. Kundrejt këtyre shpenzimeve nuk ka asnjë pengesë ligjore për sa kohë që ato bëhën në emër dhe për qëllime të drejta të aktivitetit. Megjithatë në ligjin mbi tatimin mbi të ardhurat dhe udhëzimin në plotësim të tij përcaktohen shpenzimet që janë të njohura (të zbritshme) sipas ligjit</a:t>
            </a:r>
            <a:endParaRPr lang="en-AL" dirty="0">
              <a:latin typeface="Calibri" panose="020F0502020204030204" pitchFamily="34" charset="0"/>
              <a:ea typeface="Calibri" panose="020F0502020204030204" pitchFamily="34" charset="0"/>
              <a:cs typeface="Times New Roman" panose="02020603050405020304" pitchFamily="18" charset="0"/>
            </a:endParaRPr>
          </a:p>
          <a:p>
            <a:pPr algn="just"/>
            <a:r>
              <a:rPr lang="sq-AL" dirty="0">
                <a:latin typeface="Times New Roman" panose="02020603050405020304" pitchFamily="18" charset="0"/>
                <a:ea typeface="Calibri" panose="020F0502020204030204" pitchFamily="34" charset="0"/>
              </a:rPr>
              <a:t>P.sh.</a:t>
            </a:r>
            <a:r>
              <a:rPr lang="sq-AL" spc="250" dirty="0">
                <a:latin typeface="Times New Roman" panose="02020603050405020304" pitchFamily="18" charset="0"/>
                <a:ea typeface="Calibri" panose="020F0502020204030204" pitchFamily="34" charset="0"/>
              </a:rPr>
              <a:t> </a:t>
            </a:r>
            <a:r>
              <a:rPr lang="sq-AL" dirty="0">
                <a:latin typeface="Times New Roman" panose="02020603050405020304" pitchFamily="18" charset="0"/>
                <a:ea typeface="Calibri" panose="020F0502020204030204" pitchFamily="34" charset="0"/>
              </a:rPr>
              <a:t>në</a:t>
            </a:r>
            <a:r>
              <a:rPr lang="sq-AL" spc="245" dirty="0">
                <a:latin typeface="Times New Roman" panose="02020603050405020304" pitchFamily="18" charset="0"/>
                <a:ea typeface="Calibri" panose="020F0502020204030204" pitchFamily="34" charset="0"/>
              </a:rPr>
              <a:t> </a:t>
            </a:r>
            <a:r>
              <a:rPr lang="sq-AL" dirty="0">
                <a:latin typeface="Times New Roman" panose="02020603050405020304" pitchFamily="18" charset="0"/>
                <a:ea typeface="Calibri" panose="020F0502020204030204" pitchFamily="34" charset="0"/>
              </a:rPr>
              <a:t>një</a:t>
            </a:r>
            <a:r>
              <a:rPr lang="sq-AL" spc="240" dirty="0">
                <a:latin typeface="Times New Roman" panose="02020603050405020304" pitchFamily="18" charset="0"/>
                <a:ea typeface="Calibri" panose="020F0502020204030204" pitchFamily="34" charset="0"/>
              </a:rPr>
              <a:t> </a:t>
            </a:r>
            <a:r>
              <a:rPr lang="sq-AL" dirty="0">
                <a:latin typeface="Times New Roman" panose="02020603050405020304" pitchFamily="18" charset="0"/>
                <a:ea typeface="Calibri" panose="020F0502020204030204" pitchFamily="34" charset="0"/>
              </a:rPr>
              <a:t>hetim</a:t>
            </a:r>
            <a:r>
              <a:rPr lang="sq-AL" spc="250" dirty="0">
                <a:latin typeface="Times New Roman" panose="02020603050405020304" pitchFamily="18" charset="0"/>
                <a:ea typeface="Calibri" panose="020F0502020204030204" pitchFamily="34" charset="0"/>
              </a:rPr>
              <a:t> </a:t>
            </a:r>
            <a:r>
              <a:rPr lang="sq-AL" dirty="0">
                <a:latin typeface="Times New Roman" panose="02020603050405020304" pitchFamily="18" charset="0"/>
                <a:ea typeface="Calibri" panose="020F0502020204030204" pitchFamily="34" charset="0"/>
              </a:rPr>
              <a:t>të</a:t>
            </a:r>
            <a:r>
              <a:rPr lang="sq-AL" spc="255" dirty="0">
                <a:latin typeface="Times New Roman" panose="02020603050405020304" pitchFamily="18" charset="0"/>
                <a:ea typeface="Calibri" panose="020F0502020204030204" pitchFamily="34" charset="0"/>
              </a:rPr>
              <a:t> </a:t>
            </a:r>
            <a:r>
              <a:rPr lang="sq-AL" dirty="0">
                <a:latin typeface="Times New Roman" panose="02020603050405020304" pitchFamily="18" charset="0"/>
                <a:ea typeface="Calibri" panose="020F0502020204030204" pitchFamily="34" charset="0"/>
              </a:rPr>
              <a:t>kryer</a:t>
            </a:r>
            <a:r>
              <a:rPr lang="sq-AL" spc="250" dirty="0">
                <a:latin typeface="Times New Roman" panose="02020603050405020304" pitchFamily="18" charset="0"/>
                <a:ea typeface="Calibri" panose="020F0502020204030204" pitchFamily="34" charset="0"/>
              </a:rPr>
              <a:t> </a:t>
            </a:r>
            <a:r>
              <a:rPr lang="sq-AL" dirty="0">
                <a:latin typeface="Times New Roman" panose="02020603050405020304" pitchFamily="18" charset="0"/>
                <a:ea typeface="Calibri" panose="020F0502020204030204" pitchFamily="34" charset="0"/>
              </a:rPr>
              <a:t>nga prokuroria rezultoi se </a:t>
            </a:r>
            <a:r>
              <a:rPr lang="sq-AL" i="1" dirty="0">
                <a:latin typeface="Times New Roman" panose="02020603050405020304" pitchFamily="18" charset="0"/>
                <a:ea typeface="Calibri" panose="020F0502020204030204" pitchFamily="34" charset="0"/>
              </a:rPr>
              <a:t>Subjekti “E.06”, sh.p.k., në periudhën tatimore maj, qershor, korrik dhe gusht të vitit 2013 ka kryer blerje të shumta nga subjekte të ndryshme tregtare, kryesisht blerje të cilat nuk i kanë shërbyer aktivitetit. Këto mallra që sipas faturave janë bërë blerje nga ky subjekt, nga ana e kontrollit tatimor nuk i janë gjetur gjendje dhe për këtë arsye nga grupi i kontrollit i janë bërë shitje, duke i nxjerrë detyrime tatimore në vlera të larta për këtë subjekt. </a:t>
            </a:r>
            <a:endParaRPr lang="en-AL" dirty="0"/>
          </a:p>
        </p:txBody>
      </p:sp>
    </p:spTree>
    <p:extLst>
      <p:ext uri="{BB962C8B-B14F-4D97-AF65-F5344CB8AC3E}">
        <p14:creationId xmlns:p14="http://schemas.microsoft.com/office/powerpoint/2010/main" val="3762956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85944"/>
          </a:xfrm>
        </p:spPr>
        <p:txBody>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310054"/>
            <a:ext cx="8915400" cy="4601168"/>
          </a:xfrm>
        </p:spPr>
        <p:txBody>
          <a:bodyPr>
            <a:normAutofit fontScale="92500" lnSpcReduction="10000"/>
          </a:bodyPr>
          <a:lstStyle/>
          <a:p>
            <a:r>
              <a:rPr lang="en-AL" sz="1900" b="1" dirty="0">
                <a:latin typeface="Times New Roman" panose="02020603050405020304" pitchFamily="18" charset="0"/>
                <a:cs typeface="Times New Roman" panose="02020603050405020304" pitchFamily="18" charset="0"/>
              </a:rPr>
              <a:t>Sistemi </a:t>
            </a:r>
            <a:r>
              <a:rPr lang="en-GB" sz="1900" b="1" dirty="0">
                <a:latin typeface="Times New Roman" panose="02020603050405020304" pitchFamily="18" charset="0"/>
                <a:cs typeface="Times New Roman" panose="02020603050405020304" pitchFamily="18" charset="0"/>
              </a:rPr>
              <a:t>I</a:t>
            </a:r>
            <a:r>
              <a:rPr lang="en-AL" sz="1900" b="1" dirty="0">
                <a:latin typeface="Times New Roman" panose="02020603050405020304" pitchFamily="18" charset="0"/>
                <a:cs typeface="Times New Roman" panose="02020603050405020304" pitchFamily="18" charset="0"/>
              </a:rPr>
              <a:t> faturave t</a:t>
            </a:r>
            <a:r>
              <a:rPr lang="en-GB" sz="1900" b="1" dirty="0">
                <a:latin typeface="Times New Roman" panose="02020603050405020304" pitchFamily="18" charset="0"/>
                <a:cs typeface="Times New Roman" panose="02020603050405020304" pitchFamily="18" charset="0"/>
              </a:rPr>
              <a:t>ë</a:t>
            </a:r>
            <a:r>
              <a:rPr lang="en-AL" sz="1900" b="1" dirty="0">
                <a:latin typeface="Times New Roman" panose="02020603050405020304" pitchFamily="18" charset="0"/>
                <a:cs typeface="Times New Roman" panose="02020603050405020304" pitchFamily="18" charset="0"/>
              </a:rPr>
              <a:t> dubluara</a:t>
            </a:r>
          </a:p>
          <a:p>
            <a:pPr marR="19050" algn="just">
              <a:lnSpc>
                <a:spcPct val="115000"/>
              </a:lnSpc>
            </a:pPr>
            <a:r>
              <a:rPr lang="sq-AL" dirty="0">
                <a:latin typeface="Times New Roman" panose="02020603050405020304" pitchFamily="18" charset="0"/>
                <a:ea typeface="Times New Roman" panose="02020603050405020304" pitchFamily="18" charset="0"/>
              </a:rPr>
              <a:t>Është vërejtur në praktikë se evazioni fiskal ushtrohet në masë nga faturat e rreme. Kjo praktikë është vërejtur gjatë kontrolleve tatimore të cilat kanë nxjerrë në pah edhe bashkëpunimin me furnitorët jashtë kufijve.  </a:t>
            </a:r>
            <a:endParaRPr lang="en-AL" dirty="0">
              <a:latin typeface="Times New Roman" panose="02020603050405020304" pitchFamily="18" charset="0"/>
              <a:ea typeface="Times New Roman" panose="02020603050405020304" pitchFamily="18" charset="0"/>
            </a:endParaRPr>
          </a:p>
          <a:p>
            <a:pPr algn="just"/>
            <a:r>
              <a:rPr lang="sq-AL" dirty="0">
                <a:latin typeface="Times New Roman" panose="02020603050405020304" pitchFamily="18" charset="0"/>
                <a:ea typeface="Calibri" panose="020F0502020204030204" pitchFamily="34" charset="0"/>
              </a:rPr>
              <a:t>Shembull, një kompani që importon pajisje kondicionimi nga Italia deklaron në faturën e blerjes që shoqëron mallin se vlera e një kondicioneri që ka destinacion shitjen në tregun shqiptar ka një kosto blerje prej 300 euro/copë, ndërkohë në fakt vlera reale e blerjes është 600 euro. Gjatë kryerjes së procedurave doganore tarifat doganore dhe TVSH paguhen në vlerën e 300 eurove sipas faturës. Kështu shteti në vend që të marrë 120 euro TVSH për këtë kondicioner merr vetëm 60 të tilla. Evazioni prej 60 eurosh në këtë rast është 100%. Përveç TVSH-së me vlerën e rreme shmangen nga pagesa edhe taksat e tjera të vendosura me ligj. Më tej produkti shkon në tregun e pakicës, ku mashtrimet vazhdojnë për të mbuluar mashtrimin fillestar. Kur importuesi ia shet një kompanie tjetër të shumicës, dhe i merr vlerën e 800 eurove për kondicioner, duke përfshirë këtu çmimin real që e ka blerë te furnitori italian plus normën e fitimit që i takon prej 200 eurosh. Po edhe në këtë rast, fatura tatimore bëhet bazuar në faturën e rreme të blerjes në Itali, e cila kap vlerën e 300 eurove, plus fitimin 70 euro. </a:t>
            </a:r>
            <a:r>
              <a:rPr lang="it-IT" dirty="0">
                <a:latin typeface="Times New Roman" panose="02020603050405020304" pitchFamily="18" charset="0"/>
                <a:ea typeface="Calibri" panose="020F0502020204030204" pitchFamily="34" charset="0"/>
              </a:rPr>
              <a:t>Këtu prodhohen dy fatura paralele, njëra për organet tatimore 370 euro dhe ajo e fshehta me vlerë 800 euro.</a:t>
            </a:r>
            <a:r>
              <a:rPr lang="en-AL" dirty="0"/>
              <a:t> </a:t>
            </a:r>
          </a:p>
          <a:p>
            <a:endParaRPr lang="en-US" dirty="0"/>
          </a:p>
        </p:txBody>
      </p:sp>
    </p:spTree>
    <p:extLst>
      <p:ext uri="{BB962C8B-B14F-4D97-AF65-F5344CB8AC3E}">
        <p14:creationId xmlns:p14="http://schemas.microsoft.com/office/powerpoint/2010/main" val="1964940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38698"/>
          </a:xfrm>
        </p:spPr>
        <p:txBody>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292469"/>
            <a:ext cx="8915400" cy="4941277"/>
          </a:xfrm>
        </p:spPr>
        <p:txBody>
          <a:bodyPr>
            <a:normAutofit fontScale="92500" lnSpcReduction="10000"/>
          </a:bodyPr>
          <a:lstStyle/>
          <a:p>
            <a:r>
              <a:rPr lang="en-AL" b="1"/>
              <a:t>Deklarimet e rreme tatimore</a:t>
            </a:r>
          </a:p>
          <a:p>
            <a:pPr algn="just">
              <a:lnSpc>
                <a:spcPct val="115000"/>
              </a:lnSpc>
              <a:spcAft>
                <a:spcPts val="800"/>
              </a:spcAft>
            </a:pPr>
            <a:r>
              <a:rPr lang="sq-AL" i="1">
                <a:latin typeface="Times New Roman" panose="02020603050405020304" pitchFamily="18" charset="0"/>
                <a:ea typeface="Calibri" panose="020F0502020204030204" pitchFamily="34" charset="0"/>
                <a:cs typeface="Times New Roman" panose="02020603050405020304" pitchFamily="18" charset="0"/>
              </a:rPr>
              <a:t>Gjatë kontrollit të ushtruar në ambientet e subjektit tregtar nga inspektoret tatimorë të D.R.T Tiranë në bashkeìëpunim me oficerët e tatimeve, veprim ky i kryer në respektim të procedurave ligjore tatimore të parashikuara në ligjin nr.9920, datë 19.5.2008, “Për procedurat tatimore në R.Sh”, si dhe vendimit gjyqesor nr.612, datë 22.4.2015, të Gjykatës së Rrethit Gjyqësor Tiranë, janë gjetur e sekuestruar me cilësinë e provës materiale njësitë kompjuterike të markës “Fujitsu”, laptop i markës “Sony”, të markës “Dell”, DVR e kamerave të subjektit tregtar, objekte të cilat kanë qenë në gjendje pune në momentin e</a:t>
            </a:r>
            <a:r>
              <a:rPr lang="sq-AL" i="1" spc="-5">
                <a:latin typeface="Times New Roman" panose="02020603050405020304" pitchFamily="18" charset="0"/>
                <a:ea typeface="Calibri" panose="020F0502020204030204" pitchFamily="34" charset="0"/>
                <a:cs typeface="Times New Roman" panose="02020603050405020304" pitchFamily="18" charset="0"/>
              </a:rPr>
              <a:t> </a:t>
            </a:r>
            <a:r>
              <a:rPr lang="sq-AL" i="1">
                <a:latin typeface="Times New Roman" panose="02020603050405020304" pitchFamily="18" charset="0"/>
                <a:ea typeface="Calibri" panose="020F0502020204030204" pitchFamily="34" charset="0"/>
                <a:cs typeface="Times New Roman" panose="02020603050405020304" pitchFamily="18" charset="0"/>
              </a:rPr>
              <a:t>kontrollit.</a:t>
            </a:r>
            <a:endParaRPr lang="en-A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5"/>
              </a:spcBef>
              <a:spcAft>
                <a:spcPts val="800"/>
              </a:spcAft>
            </a:pPr>
            <a:r>
              <a:rPr lang="sq-AL" i="1">
                <a:latin typeface="Times New Roman" panose="02020603050405020304" pitchFamily="18" charset="0"/>
                <a:ea typeface="Calibri" panose="020F0502020204030204" pitchFamily="34" charset="0"/>
                <a:cs typeface="Times New Roman" panose="02020603050405020304" pitchFamily="18" charset="0"/>
              </a:rPr>
              <a:t>Të dhënat mbi xhiron ditore, të gjetura në njësitë kompjuterike të subjektit, janë dërguar në sektorin e vlerësimit pranë DRT-së Tiranë për t’i krahasuar me ato të deklaruara në organin tatimor dhe me qëllim rivlerësimin tatimor.</a:t>
            </a:r>
            <a:endParaRPr lang="en-A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sq-AL" i="1">
                <a:latin typeface="Times New Roman" panose="02020603050405020304" pitchFamily="18" charset="0"/>
                <a:ea typeface="Calibri" panose="020F0502020204030204" pitchFamily="34" charset="0"/>
                <a:cs typeface="Times New Roman" panose="02020603050405020304" pitchFamily="18" charset="0"/>
              </a:rPr>
              <a:t>Nga informacioni i dalë si rezultat i kqyrjeve të bëra njësitë kompjuterike të sekustruara në objektin ku ushtron aktivitet tatimpaguesi *** dhe krahasimi me deklaratat e TVSH-së të tatimpaguesit ka rezultuar se, për këtë periudhë kohore (21.3.2014 – 24.4.2015) ka diferenca midis rezultateve të dala nga njësitë kompjuterike dhe deklarimeve të të ardhurave nga tatimpaguesi.</a:t>
            </a:r>
            <a:endParaRPr lang="en-AL"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9305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492513"/>
          </a:xfrm>
        </p:spPr>
        <p:txBody>
          <a:bodyPr>
            <a:normAutofit fontScale="90000"/>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310054"/>
            <a:ext cx="8915400" cy="4601168"/>
          </a:xfrm>
        </p:spPr>
        <p:txBody>
          <a:bodyPr>
            <a:normAutofit/>
          </a:bodyPr>
          <a:lstStyle/>
          <a:p>
            <a:pPr algn="just"/>
            <a:r>
              <a:rPr lang="en-AL" sz="2400" b="1" dirty="0"/>
              <a:t>Mosdor</a:t>
            </a:r>
            <a:r>
              <a:rPr lang="en-GB" sz="2400" b="1" dirty="0"/>
              <a:t>ë</a:t>
            </a:r>
            <a:r>
              <a:rPr lang="en-AL" sz="2400" b="1" dirty="0"/>
              <a:t>zimi </a:t>
            </a:r>
            <a:r>
              <a:rPr lang="en-GB" sz="2400" b="1" dirty="0"/>
              <a:t>I</a:t>
            </a:r>
            <a:r>
              <a:rPr lang="en-AL" sz="2400" b="1" dirty="0"/>
              <a:t> dokumentave/deklaratave tatimore</a:t>
            </a:r>
          </a:p>
          <a:p>
            <a:pPr algn="just"/>
            <a:r>
              <a:rPr lang="sq-AL" sz="2400" dirty="0">
                <a:latin typeface="Times New Roman" panose="02020603050405020304" pitchFamily="18" charset="0"/>
                <a:ea typeface="Times New Roman" panose="02020603050405020304" pitchFamily="18" charset="0"/>
              </a:rPr>
              <a:t>Mosdorëzimi i dokumenteve tatimore përfshin tërësinë e veprimeve dhe mosveprimeve të cilat kanë qëllim të fshehin aktivitetin ekonomik të tatimpaguesit, duke bërë të mundur shmangien nga pagimi i tatimit. Në dokumente tatimore apo deklarata tatimore, përfshihen deklarimet mbi shitjet dhe blerjet e aktivitetit, llogaritë dhe transfertat bankare, mjetet dhe aktivet në pronësi, deklaratat e tatimit në burim, deklaratat e TVSH-së, pasqyrat financiare të bilancit dhe të ardhurave e shpenzimeve</a:t>
            </a:r>
            <a:r>
              <a:rPr lang="sq-AL" sz="2400" dirty="0" smtClean="0">
                <a:latin typeface="Times New Roman" panose="02020603050405020304" pitchFamily="18" charset="0"/>
                <a:ea typeface="Times New Roman" panose="02020603050405020304" pitchFamily="18" charset="0"/>
              </a:rPr>
              <a:t>.</a:t>
            </a:r>
            <a:endParaRPr lang="en-AL" sz="2400" dirty="0"/>
          </a:p>
          <a:p>
            <a:endParaRPr lang="en-US" sz="2400" dirty="0"/>
          </a:p>
        </p:txBody>
      </p:sp>
    </p:spTree>
    <p:extLst>
      <p:ext uri="{BB962C8B-B14F-4D97-AF65-F5344CB8AC3E}">
        <p14:creationId xmlns:p14="http://schemas.microsoft.com/office/powerpoint/2010/main" val="39071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15605"/>
          </a:xfrm>
        </p:spPr>
        <p:txBody>
          <a:bodyPr>
            <a:normAutofit fontScale="90000"/>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239715"/>
            <a:ext cx="8915400" cy="4671507"/>
          </a:xfrm>
        </p:spPr>
        <p:txBody>
          <a:bodyPr>
            <a:normAutofit/>
          </a:bodyPr>
          <a:lstStyle/>
          <a:p>
            <a:r>
              <a:rPr lang="en-AL" sz="2000" b="1" dirty="0"/>
              <a:t>Pun</a:t>
            </a:r>
            <a:r>
              <a:rPr lang="en-GB" sz="2000" b="1" dirty="0"/>
              <a:t>ë</a:t>
            </a:r>
            <a:r>
              <a:rPr lang="en-AL" sz="2000" b="1" dirty="0"/>
              <a:t>simi n</a:t>
            </a:r>
            <a:r>
              <a:rPr lang="en-GB" sz="2000" b="1" dirty="0"/>
              <a:t>ë</a:t>
            </a:r>
            <a:r>
              <a:rPr lang="en-AL" sz="2000" b="1" dirty="0"/>
              <a:t> t</a:t>
            </a:r>
            <a:r>
              <a:rPr lang="en-GB" sz="2000" b="1" dirty="0"/>
              <a:t>ë</a:t>
            </a:r>
            <a:r>
              <a:rPr lang="en-AL" sz="2000" b="1" dirty="0"/>
              <a:t> zez</a:t>
            </a:r>
            <a:r>
              <a:rPr lang="en-GB" sz="2000" b="1" dirty="0"/>
              <a:t>ë</a:t>
            </a:r>
            <a:r>
              <a:rPr lang="en-AL" sz="2000" b="1" dirty="0"/>
              <a:t> dhe pagat jo reale t</a:t>
            </a:r>
            <a:r>
              <a:rPr lang="en-GB" sz="2000" b="1" dirty="0"/>
              <a:t>ë</a:t>
            </a:r>
            <a:r>
              <a:rPr lang="en-AL" sz="2000" b="1" dirty="0"/>
              <a:t> t</a:t>
            </a:r>
            <a:r>
              <a:rPr lang="en-GB" sz="2000" b="1" dirty="0"/>
              <a:t>ë</a:t>
            </a:r>
            <a:r>
              <a:rPr lang="en-AL" sz="2000" b="1" dirty="0"/>
              <a:t> pun</a:t>
            </a:r>
            <a:r>
              <a:rPr lang="en-GB" sz="2000" b="1" dirty="0"/>
              <a:t>ë</a:t>
            </a:r>
            <a:r>
              <a:rPr lang="en-AL" sz="2000" b="1" dirty="0"/>
              <a:t>suarve</a:t>
            </a:r>
          </a:p>
          <a:p>
            <a:pPr marL="0" indent="0" algn="just">
              <a:buNone/>
            </a:pPr>
            <a:r>
              <a:rPr lang="sq-AL" sz="2000" dirty="0">
                <a:latin typeface="Times New Roman" panose="02020603050405020304" pitchFamily="18" charset="0"/>
                <a:ea typeface="Times New Roman" panose="02020603050405020304" pitchFamily="18" charset="0"/>
              </a:rPr>
              <a:t>Mosdeklarimi i punonjësve në organet tatimore lidhet kryesisht me uljen e detyrimit tatimor që punëdhënësit duhet të paguajnë për ta Aktualisht, në Shqipëri punëdhënësit derdhin në buxhetin e shtetit 27.9%, kontribute të sigurimeve shoqërore dhe shëndetsore si dhe tatimin</a:t>
            </a:r>
            <a:r>
              <a:rPr lang="sq-AL" sz="2000" spc="110" dirty="0">
                <a:latin typeface="Times New Roman" panose="02020603050405020304" pitchFamily="18" charset="0"/>
                <a:ea typeface="Times New Roman" panose="02020603050405020304" pitchFamily="18" charset="0"/>
              </a:rPr>
              <a:t> </a:t>
            </a:r>
            <a:r>
              <a:rPr lang="sq-AL" sz="2000" dirty="0">
                <a:latin typeface="Times New Roman" panose="02020603050405020304" pitchFamily="18" charset="0"/>
                <a:ea typeface="Times New Roman" panose="02020603050405020304" pitchFamily="18" charset="0"/>
              </a:rPr>
              <a:t>progresiv mbi pagën e punonjësve. Shuma që paguhet realisht nga punëdhënësit është 16.7% e pagës bruto të punëmarrësve pasi pjesa tjetër iu mbahet këtyre të fundit nga paga sipas përcaktimeve ligjore. Me qëllim shmangien nga pagesa e tyre punëdhënësit zgjedhin të mos i deklarojnë në skemën e detyrueshme të kujdesit shëndetsor punonjësit e tyre. Le të marrim një shembull: Tatimpaguesi “XY”, sh.p.k. punëson në të zezë pranë fabrikës së tij 5 (pesë) punonjës, me pagë 30 000 lekë për çdo punëmarrës. Si rezultat i mosdeklarimit të këtyre punonjësve, në buxhetin e shtetit do të mungojnë 41 850 (150000*27.9%) lekë kontribute të sigurimeve</a:t>
            </a:r>
            <a:r>
              <a:rPr lang="sq-AL" sz="2000" spc="-35" dirty="0">
                <a:latin typeface="Times New Roman" panose="02020603050405020304" pitchFamily="18" charset="0"/>
                <a:ea typeface="Times New Roman" panose="02020603050405020304" pitchFamily="18" charset="0"/>
              </a:rPr>
              <a:t> </a:t>
            </a:r>
            <a:r>
              <a:rPr lang="sq-AL" sz="2000" dirty="0">
                <a:latin typeface="Times New Roman" panose="02020603050405020304" pitchFamily="18" charset="0"/>
                <a:ea typeface="Times New Roman" panose="02020603050405020304" pitchFamily="18" charset="0"/>
              </a:rPr>
              <a:t>shoqërore.</a:t>
            </a:r>
            <a:endParaRPr lang="en-AL"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79390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510098"/>
          </a:xfrm>
        </p:spPr>
        <p:txBody>
          <a:bodyPr>
            <a:normAutofit fontScale="90000"/>
          </a:bodyPr>
          <a:lstStyle/>
          <a:p>
            <a:r>
              <a:rPr lang="en-US" dirty="0" err="1" smtClean="0"/>
              <a:t>Vijon</a:t>
            </a:r>
            <a:r>
              <a:rPr lang="en-US" dirty="0" smtClean="0"/>
              <a:t>…</a:t>
            </a:r>
            <a:endParaRPr lang="en-US" dirty="0"/>
          </a:p>
        </p:txBody>
      </p:sp>
      <p:sp>
        <p:nvSpPr>
          <p:cNvPr id="3" name="Content Placeholder 2"/>
          <p:cNvSpPr>
            <a:spLocks noGrp="1"/>
          </p:cNvSpPr>
          <p:nvPr>
            <p:ph idx="1"/>
          </p:nvPr>
        </p:nvSpPr>
        <p:spPr>
          <a:xfrm>
            <a:off x="2589212" y="1257300"/>
            <a:ext cx="8915400" cy="4653922"/>
          </a:xfrm>
        </p:spPr>
        <p:txBody>
          <a:bodyPr/>
          <a:lstStyle/>
          <a:p>
            <a:pPr algn="just"/>
            <a:r>
              <a:rPr lang="en-AL" b="1" dirty="0"/>
              <a:t>Fshehje e t</a:t>
            </a:r>
            <a:r>
              <a:rPr lang="en-GB" b="1" dirty="0"/>
              <a:t>ë</a:t>
            </a:r>
            <a:r>
              <a:rPr lang="en-AL" b="1" dirty="0"/>
              <a:t> ardhurave me an</a:t>
            </a:r>
            <a:r>
              <a:rPr lang="en-GB" b="1" dirty="0"/>
              <a:t>ë</a:t>
            </a:r>
            <a:r>
              <a:rPr lang="en-AL" b="1" dirty="0"/>
              <a:t> t</a:t>
            </a:r>
            <a:r>
              <a:rPr lang="en-GB" b="1" dirty="0"/>
              <a:t>ë</a:t>
            </a:r>
            <a:r>
              <a:rPr lang="en-AL" b="1" dirty="0"/>
              <a:t> deklarimit t</a:t>
            </a:r>
            <a:r>
              <a:rPr lang="en-GB" b="1" dirty="0"/>
              <a:t>ë</a:t>
            </a:r>
            <a:r>
              <a:rPr lang="en-AL" b="1" dirty="0"/>
              <a:t> rrem</a:t>
            </a:r>
            <a:r>
              <a:rPr lang="en-GB" b="1" dirty="0"/>
              <a:t>ë</a:t>
            </a:r>
            <a:r>
              <a:rPr lang="en-AL" b="1" dirty="0"/>
              <a:t> t</a:t>
            </a:r>
            <a:r>
              <a:rPr lang="en-GB" b="1" dirty="0"/>
              <a:t>ë</a:t>
            </a:r>
            <a:r>
              <a:rPr lang="en-AL" b="1" dirty="0"/>
              <a:t> inventarit t</a:t>
            </a:r>
            <a:r>
              <a:rPr lang="en-GB" b="1" dirty="0"/>
              <a:t>ë</a:t>
            </a:r>
            <a:r>
              <a:rPr lang="en-AL" b="1" dirty="0"/>
              <a:t> mallrave</a:t>
            </a:r>
          </a:p>
          <a:p>
            <a:pPr algn="just"/>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praktikë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janë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verifikuar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raste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cilat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gjendja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kontabël</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inventarit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shoqërive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nuk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përputhet</a:t>
            </a:r>
            <a:r>
              <a:rPr lang="en-US" dirty="0">
                <a:latin typeface="Calibri" panose="020F0502020204030204" pitchFamily="34" charset="0"/>
                <a:ea typeface="Calibri" panose="020F0502020204030204" pitchFamily="34" charset="0"/>
                <a:cs typeface="Times New Roman" panose="02020603050405020304" pitchFamily="18" charset="0"/>
              </a:rPr>
              <a:t> me </a:t>
            </a:r>
            <a:r>
              <a:rPr lang="en-US" dirty="0" err="1">
                <a:latin typeface="Calibri" panose="020F0502020204030204" pitchFamily="34" charset="0"/>
                <a:ea typeface="Calibri" panose="020F0502020204030204" pitchFamily="34" charset="0"/>
                <a:cs typeface="Times New Roman" panose="02020603050405020304" pitchFamily="18" charset="0"/>
              </a:rPr>
              <a:t>gjendjen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fizike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ose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reale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mallrave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gjendura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magazina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Mospërputhja</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gjendjes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reale</a:t>
            </a:r>
            <a:r>
              <a:rPr lang="en-US" dirty="0">
                <a:latin typeface="Calibri" panose="020F0502020204030204" pitchFamily="34" charset="0"/>
                <a:ea typeface="Calibri" panose="020F0502020204030204" pitchFamily="34" charset="0"/>
                <a:cs typeface="Times New Roman" panose="02020603050405020304" pitchFamily="18" charset="0"/>
              </a:rPr>
              <a:t> me </a:t>
            </a:r>
            <a:r>
              <a:rPr lang="en-US" dirty="0" err="1">
                <a:latin typeface="Calibri" panose="020F0502020204030204" pitchFamily="34" charset="0"/>
                <a:ea typeface="Calibri" panose="020F0502020204030204" pitchFamily="34" charset="0"/>
                <a:cs typeface="Times New Roman" panose="02020603050405020304" pitchFamily="18" charset="0"/>
              </a:rPr>
              <a:t>atë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kontabël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vjen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shkak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shitjes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mallrave</a:t>
            </a:r>
            <a:r>
              <a:rPr lang="en-US" dirty="0">
                <a:latin typeface="Calibri" panose="020F0502020204030204" pitchFamily="34" charset="0"/>
                <a:ea typeface="Calibri" panose="020F0502020204030204" pitchFamily="34" charset="0"/>
                <a:cs typeface="Times New Roman" panose="02020603050405020304" pitchFamily="18" charset="0"/>
              </a:rPr>
              <a:t> pa </a:t>
            </a:r>
            <a:r>
              <a:rPr lang="en-US" dirty="0" err="1">
                <a:latin typeface="Calibri" panose="020F0502020204030204" pitchFamily="34" charset="0"/>
                <a:ea typeface="Calibri" panose="020F0502020204030204" pitchFamily="34" charset="0"/>
                <a:cs typeface="Times New Roman" panose="02020603050405020304" pitchFamily="18" charset="0"/>
              </a:rPr>
              <a:t>faturë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apo</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dokument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tjetër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tatimor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Shitja</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mallrave</a:t>
            </a:r>
            <a:r>
              <a:rPr lang="en-US" dirty="0">
                <a:latin typeface="Calibri" panose="020F0502020204030204" pitchFamily="34" charset="0"/>
                <a:ea typeface="Calibri" panose="020F0502020204030204" pitchFamily="34" charset="0"/>
                <a:cs typeface="Times New Roman" panose="02020603050405020304" pitchFamily="18" charset="0"/>
              </a:rPr>
              <a:t> pa </a:t>
            </a:r>
            <a:r>
              <a:rPr lang="en-US" dirty="0" err="1">
                <a:latin typeface="Calibri" panose="020F0502020204030204" pitchFamily="34" charset="0"/>
                <a:ea typeface="Calibri" panose="020F0502020204030204" pitchFamily="34" charset="0"/>
                <a:cs typeface="Times New Roman" panose="02020603050405020304" pitchFamily="18" charset="0"/>
              </a:rPr>
              <a:t>faturë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nga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ana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tjetër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sjell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ulje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gjendjes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reale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mallit</a:t>
            </a:r>
            <a:r>
              <a:rPr lang="en-US" dirty="0">
                <a:latin typeface="Calibri" panose="020F0502020204030204" pitchFamily="34" charset="0"/>
                <a:ea typeface="Calibri" panose="020F0502020204030204" pitchFamily="34" charset="0"/>
                <a:cs typeface="Times New Roman" panose="02020603050405020304" pitchFamily="18" charset="0"/>
              </a:rPr>
              <a:t>, jo </a:t>
            </a:r>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raport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njëjtë</a:t>
            </a:r>
            <a:r>
              <a:rPr lang="en-US" dirty="0">
                <a:latin typeface="Calibri" panose="020F0502020204030204" pitchFamily="34" charset="0"/>
                <a:ea typeface="Calibri" panose="020F0502020204030204" pitchFamily="34" charset="0"/>
                <a:cs typeface="Times New Roman" panose="02020603050405020304" pitchFamily="18" charset="0"/>
              </a:rPr>
              <a:t> me </a:t>
            </a:r>
            <a:r>
              <a:rPr lang="en-US" dirty="0" err="1">
                <a:latin typeface="Calibri" panose="020F0502020204030204" pitchFamily="34" charset="0"/>
                <a:ea typeface="Calibri" panose="020F0502020204030204" pitchFamily="34" charset="0"/>
                <a:cs typeface="Times New Roman" panose="02020603050405020304" pitchFamily="18" charset="0"/>
              </a:rPr>
              <a:t>gjendjen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kontabël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Një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pjesë</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mirë</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subjekteve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tatimore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përdorin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këtë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metodë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një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nga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mënyrat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mira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shmangies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tatimeve</a:t>
            </a:r>
            <a:r>
              <a:rPr lang="en-US" dirty="0">
                <a:latin typeface="Calibri" panose="020F0502020204030204" pitchFamily="34" charset="0"/>
                <a:ea typeface="Calibri" panose="020F0502020204030204" pitchFamily="34" charset="0"/>
                <a:cs typeface="Times New Roman" panose="02020603050405020304" pitchFamily="18" charset="0"/>
              </a:rPr>
              <a:t>. </a:t>
            </a:r>
          </a:p>
          <a:p>
            <a:pPr algn="just"/>
            <a:r>
              <a:rPr lang="en-US" b="1" dirty="0" err="1">
                <a:latin typeface="Calibri" panose="020F0502020204030204" pitchFamily="34" charset="0"/>
                <a:cs typeface="Times New Roman" panose="02020603050405020304" pitchFamily="18" charset="0"/>
              </a:rPr>
              <a:t>Mosregjistrimi</a:t>
            </a:r>
            <a:r>
              <a:rPr lang="en-US" b="1" dirty="0">
                <a:latin typeface="Calibri" panose="020F0502020204030204" pitchFamily="34" charset="0"/>
                <a:cs typeface="Times New Roman" panose="02020603050405020304" pitchFamily="18" charset="0"/>
              </a:rPr>
              <a:t> </a:t>
            </a:r>
            <a:r>
              <a:rPr lang="en-US" b="1" dirty="0" err="1">
                <a:latin typeface="Calibri" panose="020F0502020204030204" pitchFamily="34" charset="0"/>
                <a:cs typeface="Times New Roman" panose="02020603050405020304" pitchFamily="18" charset="0"/>
              </a:rPr>
              <a:t>si</a:t>
            </a:r>
            <a:r>
              <a:rPr lang="en-US" b="1" dirty="0">
                <a:latin typeface="Calibri" panose="020F0502020204030204" pitchFamily="34" charset="0"/>
                <a:cs typeface="Times New Roman" panose="02020603050405020304" pitchFamily="18" charset="0"/>
              </a:rPr>
              <a:t> </a:t>
            </a:r>
            <a:r>
              <a:rPr lang="en-US" b="1" dirty="0" err="1">
                <a:latin typeface="Calibri" panose="020F0502020204030204" pitchFamily="34" charset="0"/>
                <a:cs typeface="Times New Roman" panose="02020603050405020304" pitchFamily="18" charset="0"/>
              </a:rPr>
              <a:t>tatimpagues</a:t>
            </a:r>
            <a:r>
              <a:rPr lang="en-US" b="1" dirty="0">
                <a:latin typeface="Calibri" panose="020F0502020204030204" pitchFamily="34" charset="0"/>
                <a:cs typeface="Times New Roman" panose="02020603050405020304" pitchFamily="18" charset="0"/>
              </a:rPr>
              <a:t> (</a:t>
            </a:r>
            <a:r>
              <a:rPr lang="en-US" b="1" dirty="0" err="1">
                <a:latin typeface="Calibri" panose="020F0502020204030204" pitchFamily="34" charset="0"/>
                <a:cs typeface="Times New Roman" panose="02020603050405020304" pitchFamily="18" charset="0"/>
              </a:rPr>
              <a:t>biznes</a:t>
            </a:r>
            <a:r>
              <a:rPr lang="en-US" b="1" dirty="0">
                <a:latin typeface="Calibri" panose="020F0502020204030204" pitchFamily="34" charset="0"/>
                <a:cs typeface="Times New Roman" panose="02020603050405020304" pitchFamily="18" charset="0"/>
              </a:rPr>
              <a:t> informal </a:t>
            </a:r>
            <a:r>
              <a:rPr lang="en-US" b="1" dirty="0" err="1">
                <a:latin typeface="Calibri" panose="020F0502020204030204" pitchFamily="34" charset="0"/>
                <a:cs typeface="Times New Roman" panose="02020603050405020304" pitchFamily="18" charset="0"/>
              </a:rPr>
              <a:t>neni</a:t>
            </a:r>
            <a:r>
              <a:rPr lang="en-US" b="1" dirty="0">
                <a:latin typeface="Calibri" panose="020F0502020204030204" pitchFamily="34" charset="0"/>
                <a:cs typeface="Times New Roman" panose="02020603050405020304" pitchFamily="18" charset="0"/>
              </a:rPr>
              <a:t> 180/a-2)</a:t>
            </a:r>
          </a:p>
          <a:p>
            <a:pPr algn="just"/>
            <a:r>
              <a:rPr lang="en-US" b="1" dirty="0" err="1">
                <a:latin typeface="Calibri" panose="020F0502020204030204" pitchFamily="34" charset="0"/>
                <a:cs typeface="Times New Roman" panose="02020603050405020304" pitchFamily="18" charset="0"/>
              </a:rPr>
              <a:t>Moslëshimi</a:t>
            </a:r>
            <a:r>
              <a:rPr lang="en-US" b="1" dirty="0">
                <a:latin typeface="Calibri" panose="020F0502020204030204" pitchFamily="34" charset="0"/>
                <a:cs typeface="Times New Roman" panose="02020603050405020304" pitchFamily="18" charset="0"/>
              </a:rPr>
              <a:t> I </a:t>
            </a:r>
            <a:r>
              <a:rPr lang="en-US" b="1" dirty="0" err="1">
                <a:latin typeface="Calibri" panose="020F0502020204030204" pitchFamily="34" charset="0"/>
                <a:cs typeface="Times New Roman" panose="02020603050405020304" pitchFamily="18" charset="0"/>
              </a:rPr>
              <a:t>kuponit</a:t>
            </a:r>
            <a:r>
              <a:rPr lang="en-US" b="1" dirty="0">
                <a:latin typeface="Calibri" panose="020F0502020204030204" pitchFamily="34" charset="0"/>
                <a:cs typeface="Times New Roman" panose="02020603050405020304" pitchFamily="18" charset="0"/>
              </a:rPr>
              <a:t>/</a:t>
            </a:r>
            <a:r>
              <a:rPr lang="en-US" b="1" dirty="0" err="1">
                <a:latin typeface="Calibri" panose="020F0502020204030204" pitchFamily="34" charset="0"/>
                <a:cs typeface="Times New Roman" panose="02020603050405020304" pitchFamily="18" charset="0"/>
              </a:rPr>
              <a:t>faturës</a:t>
            </a:r>
            <a:r>
              <a:rPr lang="en-US" b="1" dirty="0">
                <a:latin typeface="Calibri" panose="020F0502020204030204" pitchFamily="34" charset="0"/>
                <a:cs typeface="Times New Roman" panose="02020603050405020304" pitchFamily="18" charset="0"/>
              </a:rPr>
              <a:t> </a:t>
            </a:r>
            <a:r>
              <a:rPr lang="en-US" b="1" dirty="0" err="1">
                <a:latin typeface="Calibri" panose="020F0502020204030204" pitchFamily="34" charset="0"/>
                <a:cs typeface="Times New Roman" panose="02020603050405020304" pitchFamily="18" charset="0"/>
              </a:rPr>
              <a:t>tatimore</a:t>
            </a:r>
            <a:r>
              <a:rPr lang="en-US" b="1" dirty="0">
                <a:latin typeface="Calibri" panose="020F0502020204030204" pitchFamily="34" charset="0"/>
                <a:cs typeface="Times New Roman" panose="02020603050405020304" pitchFamily="18" charset="0"/>
              </a:rPr>
              <a:t> (</a:t>
            </a:r>
            <a:r>
              <a:rPr lang="en-US" b="1" dirty="0" err="1">
                <a:latin typeface="Calibri" panose="020F0502020204030204" pitchFamily="34" charset="0"/>
                <a:cs typeface="Times New Roman" panose="02020603050405020304" pitchFamily="18" charset="0"/>
              </a:rPr>
              <a:t>neni</a:t>
            </a:r>
            <a:r>
              <a:rPr lang="en-US" b="1" dirty="0">
                <a:latin typeface="Calibri" panose="020F0502020204030204" pitchFamily="34" charset="0"/>
                <a:cs typeface="Times New Roman" panose="02020603050405020304" pitchFamily="18" charset="0"/>
              </a:rPr>
              <a:t> 180/a-1)</a:t>
            </a:r>
          </a:p>
          <a:p>
            <a:pPr marL="400050" lvl="1" indent="0" algn="just">
              <a:buNone/>
            </a:pPr>
            <a:r>
              <a:rPr lang="en-US" dirty="0">
                <a:latin typeface="Calibri" panose="020F0502020204030204" pitchFamily="34" charset="0"/>
                <a:cs typeface="Times New Roman" panose="02020603050405020304" pitchFamily="18" charset="0"/>
              </a:rPr>
              <a:t>-</a:t>
            </a:r>
            <a:r>
              <a:rPr lang="en-US" dirty="0" err="1">
                <a:latin typeface="Calibri" panose="020F0502020204030204" pitchFamily="34" charset="0"/>
                <a:cs typeface="Times New Roman" panose="02020603050405020304" pitchFamily="18" charset="0"/>
              </a:rPr>
              <a:t>mjafton</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një</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kupon</a:t>
            </a:r>
            <a:r>
              <a:rPr lang="en-US" dirty="0">
                <a:latin typeface="Calibri" panose="020F0502020204030204" pitchFamily="34" charset="0"/>
                <a:cs typeface="Times New Roman" panose="02020603050405020304" pitchFamily="18" charset="0"/>
              </a:rPr>
              <a:t>,</a:t>
            </a:r>
          </a:p>
          <a:p>
            <a:pPr marL="400050" lvl="1" indent="0" algn="just">
              <a:buNone/>
            </a:pPr>
            <a:r>
              <a:rPr lang="en-US" dirty="0">
                <a:latin typeface="Calibri" panose="020F0502020204030204" pitchFamily="34" charset="0"/>
                <a:cs typeface="Times New Roman" panose="02020603050405020304" pitchFamily="18" charset="0"/>
              </a:rPr>
              <a:t>-</a:t>
            </a:r>
            <a:r>
              <a:rPr lang="en-US" dirty="0" err="1">
                <a:latin typeface="Calibri" panose="020F0502020204030204" pitchFamily="34" charset="0"/>
                <a:cs typeface="Times New Roman" panose="02020603050405020304" pitchFamily="18" charset="0"/>
              </a:rPr>
              <a:t>kuponi</a:t>
            </a:r>
            <a:r>
              <a:rPr lang="en-US" dirty="0">
                <a:latin typeface="Calibri" panose="020F0502020204030204" pitchFamily="34" charset="0"/>
                <a:cs typeface="Times New Roman" panose="02020603050405020304" pitchFamily="18" charset="0"/>
              </a:rPr>
              <a:t> I </a:t>
            </a:r>
            <a:r>
              <a:rPr lang="en-US" dirty="0" err="1">
                <a:latin typeface="Calibri" panose="020F0502020204030204" pitchFamily="34" charset="0"/>
                <a:cs typeface="Times New Roman" panose="02020603050405020304" pitchFamily="18" charset="0"/>
              </a:rPr>
              <a:t>ngjashëm</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tatimor</a:t>
            </a:r>
            <a:r>
              <a:rPr lang="en-US" dirty="0">
                <a:latin typeface="Calibri" panose="020F0502020204030204" pitchFamily="34" charset="0"/>
                <a:cs typeface="Times New Roman" panose="02020603050405020304" pitchFamily="18" charset="0"/>
              </a:rPr>
              <a:t>,</a:t>
            </a:r>
          </a:p>
          <a:p>
            <a:pPr marL="400050" lvl="1" indent="0" algn="just">
              <a:buNone/>
            </a:pPr>
            <a:r>
              <a:rPr lang="en-US" dirty="0">
                <a:latin typeface="Calibri" panose="020F0502020204030204" pitchFamily="34" charset="0"/>
                <a:cs typeface="Times New Roman" panose="02020603050405020304" pitchFamily="18" charset="0"/>
              </a:rPr>
              <a:t>-</a:t>
            </a:r>
            <a:r>
              <a:rPr lang="en-US" dirty="0" err="1">
                <a:latin typeface="Calibri" panose="020F0502020204030204" pitchFamily="34" charset="0"/>
                <a:cs typeface="Times New Roman" panose="02020603050405020304" pitchFamily="18" charset="0"/>
              </a:rPr>
              <a:t>kuponi</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tatimor</a:t>
            </a:r>
            <a:r>
              <a:rPr lang="en-US" dirty="0">
                <a:latin typeface="Calibri" panose="020F0502020204030204" pitchFamily="34" charset="0"/>
                <a:cs typeface="Times New Roman" panose="02020603050405020304" pitchFamily="18" charset="0"/>
              </a:rPr>
              <a:t> jo me </a:t>
            </a:r>
            <a:r>
              <a:rPr lang="en-US" dirty="0" err="1">
                <a:latin typeface="Calibri" panose="020F0502020204030204" pitchFamily="34" charset="0"/>
                <a:cs typeface="Times New Roman" panose="02020603050405020304" pitchFamily="18" charset="0"/>
              </a:rPr>
              <a:t>vlerë</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reale</a:t>
            </a:r>
            <a:r>
              <a:rPr lang="en-US" dirty="0" smtClean="0">
                <a:latin typeface="Calibri" panose="020F0502020204030204" pitchFamily="34" charset="0"/>
                <a:cs typeface="Times New Roman" panose="02020603050405020304" pitchFamily="18" charset="0"/>
              </a:rPr>
              <a:t>.</a:t>
            </a:r>
            <a:endParaRPr lang="en-AL" dirty="0"/>
          </a:p>
        </p:txBody>
      </p:sp>
    </p:spTree>
    <p:extLst>
      <p:ext uri="{BB962C8B-B14F-4D97-AF65-F5344CB8AC3E}">
        <p14:creationId xmlns:p14="http://schemas.microsoft.com/office/powerpoint/2010/main" val="2921906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C76C7-8ADE-EDD6-D2F2-B19B40F04780}"/>
              </a:ext>
            </a:extLst>
          </p:cNvPr>
          <p:cNvSpPr>
            <a:spLocks noGrp="1"/>
          </p:cNvSpPr>
          <p:nvPr>
            <p:ph type="title"/>
          </p:nvPr>
        </p:nvSpPr>
        <p:spPr>
          <a:xfrm>
            <a:off x="2592925" y="624110"/>
            <a:ext cx="8911687" cy="836828"/>
          </a:xfrm>
        </p:spPr>
        <p:txBody>
          <a:bodyPr>
            <a:normAutofit fontScale="90000"/>
          </a:bodyPr>
          <a:lstStyle/>
          <a:p>
            <a:r>
              <a:rPr lang="en-GB" dirty="0">
                <a:effectLst/>
                <a:latin typeface="Times New Roman" panose="02020603050405020304" pitchFamily="18" charset="0"/>
              </a:rPr>
              <a:t>Neni 180/a</a:t>
            </a:r>
            <a:br>
              <a:rPr lang="en-GB" dirty="0">
                <a:effectLst/>
                <a:latin typeface="Times New Roman" panose="02020603050405020304" pitchFamily="18" charset="0"/>
              </a:rPr>
            </a:br>
            <a:endParaRPr lang="en-AL" dirty="0"/>
          </a:p>
        </p:txBody>
      </p:sp>
      <p:sp>
        <p:nvSpPr>
          <p:cNvPr id="3" name="Content Placeholder 2">
            <a:extLst>
              <a:ext uri="{FF2B5EF4-FFF2-40B4-BE49-F238E27FC236}">
                <a16:creationId xmlns:a16="http://schemas.microsoft.com/office/drawing/2014/main" id="{250FDD1A-10E7-4125-8B70-DBEF38158A2C}"/>
              </a:ext>
            </a:extLst>
          </p:cNvPr>
          <p:cNvSpPr>
            <a:spLocks noGrp="1"/>
          </p:cNvSpPr>
          <p:nvPr>
            <p:ph idx="1"/>
          </p:nvPr>
        </p:nvSpPr>
        <p:spPr>
          <a:xfrm>
            <a:off x="2589212" y="1250731"/>
            <a:ext cx="8915400" cy="4660491"/>
          </a:xfrm>
        </p:spPr>
        <p:txBody>
          <a:bodyPr>
            <a:normAutofit fontScale="92500" lnSpcReduction="10000"/>
          </a:bodyPr>
          <a:lstStyle/>
          <a:p>
            <a:pPr marL="0" indent="0">
              <a:buNone/>
            </a:pPr>
            <a:r>
              <a:rPr lang="en-GB" i="1" dirty="0">
                <a:effectLst/>
                <a:latin typeface="Times New Roman" panose="02020603050405020304" pitchFamily="18" charset="0"/>
              </a:rPr>
              <a:t>(</a:t>
            </a:r>
            <a:r>
              <a:rPr lang="en-GB" i="1" dirty="0" err="1">
                <a:effectLst/>
                <a:latin typeface="Times New Roman" panose="02020603050405020304" pitchFamily="18" charset="0"/>
              </a:rPr>
              <a:t>Shtuar</a:t>
            </a:r>
            <a:r>
              <a:rPr lang="en-GB" i="1" dirty="0">
                <a:effectLst/>
                <a:latin typeface="Times New Roman" panose="02020603050405020304" pitchFamily="18" charset="0"/>
              </a:rPr>
              <a:t> me </a:t>
            </a:r>
            <a:r>
              <a:rPr lang="en-GB" i="1" dirty="0" err="1">
                <a:effectLst/>
                <a:latin typeface="Times New Roman" panose="02020603050405020304" pitchFamily="18" charset="0"/>
              </a:rPr>
              <a:t>ligjin</a:t>
            </a:r>
            <a:r>
              <a:rPr lang="en-GB" i="1" dirty="0">
                <a:effectLst/>
                <a:latin typeface="Times New Roman" panose="02020603050405020304" pitchFamily="18" charset="0"/>
              </a:rPr>
              <a:t> nr. 135/2015, </a:t>
            </a:r>
            <a:r>
              <a:rPr lang="en-GB" i="1" dirty="0" err="1">
                <a:effectLst/>
                <a:latin typeface="Times New Roman" panose="02020603050405020304" pitchFamily="18" charset="0"/>
              </a:rPr>
              <a:t>datë</a:t>
            </a:r>
            <a:r>
              <a:rPr lang="en-GB" i="1" dirty="0">
                <a:effectLst/>
                <a:latin typeface="Times New Roman" panose="02020603050405020304" pitchFamily="18" charset="0"/>
              </a:rPr>
              <a:t> 5.12.2015)</a:t>
            </a:r>
            <a:r>
              <a:rPr lang="en-GB" dirty="0">
                <a:effectLst/>
                <a:latin typeface="Times New Roman" panose="02020603050405020304" pitchFamily="18" charset="0"/>
              </a:rPr>
              <a:t/>
            </a:r>
            <a:br>
              <a:rPr lang="en-GB" dirty="0">
                <a:effectLst/>
                <a:latin typeface="Times New Roman" panose="02020603050405020304" pitchFamily="18" charset="0"/>
              </a:rPr>
            </a:br>
            <a:endParaRPr lang="en-GB" dirty="0">
              <a:effectLst/>
              <a:latin typeface="Times New Roman" panose="02020603050405020304" pitchFamily="18" charset="0"/>
            </a:endParaRPr>
          </a:p>
          <a:p>
            <a:r>
              <a:rPr lang="en-GB" sz="2000" dirty="0" err="1">
                <a:effectLst/>
                <a:latin typeface="Times New Roman" panose="02020603050405020304" pitchFamily="18" charset="0"/>
              </a:rPr>
              <a:t>Moslëshimi</a:t>
            </a:r>
            <a:r>
              <a:rPr lang="en-GB" sz="2000" dirty="0">
                <a:effectLst/>
                <a:latin typeface="Times New Roman" panose="02020603050405020304" pitchFamily="18" charset="0"/>
              </a:rPr>
              <a:t> </a:t>
            </a:r>
            <a:r>
              <a:rPr lang="en-GB" sz="2000" dirty="0" err="1">
                <a:effectLst/>
                <a:latin typeface="Times New Roman" panose="02020603050405020304" pitchFamily="18" charset="0"/>
              </a:rPr>
              <a: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kuponit</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a:t>
            </a:r>
            <a:r>
              <a:rPr lang="en-GB" sz="2000" dirty="0">
                <a:effectLst/>
                <a:latin typeface="Times New Roman" panose="02020603050405020304" pitchFamily="18" charset="0"/>
              </a:rPr>
              <a:t>, </a:t>
            </a:r>
            <a:r>
              <a:rPr lang="en-GB" sz="2000" dirty="0" err="1">
                <a:effectLst/>
                <a:latin typeface="Times New Roman" panose="02020603050405020304" pitchFamily="18" charset="0"/>
              </a:rPr>
              <a:t>dëftesës</a:t>
            </a:r>
            <a:r>
              <a:rPr lang="en-GB" sz="2000" dirty="0">
                <a:effectLst/>
                <a:latin typeface="Times New Roman" panose="02020603050405020304" pitchFamily="18" charset="0"/>
              </a:rPr>
              <a:t> </a:t>
            </a:r>
            <a:r>
              <a:rPr lang="en-GB" sz="2000" dirty="0" err="1">
                <a:effectLst/>
                <a:latin typeface="Times New Roman" panose="02020603050405020304" pitchFamily="18" charset="0"/>
              </a:rPr>
              <a:t>ose</a:t>
            </a:r>
            <a:r>
              <a:rPr lang="en-GB" sz="2000" dirty="0">
                <a:effectLst/>
                <a:latin typeface="Times New Roman" panose="02020603050405020304" pitchFamily="18" charset="0"/>
              </a:rPr>
              <a:t> </a:t>
            </a:r>
            <a:r>
              <a:rPr lang="en-GB" sz="2000" dirty="0" err="1">
                <a:effectLst/>
                <a:latin typeface="Times New Roman" panose="02020603050405020304" pitchFamily="18" charset="0"/>
              </a:rPr>
              <a:t>faturës</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tatimore</a:t>
            </a:r>
            <a:r>
              <a:rPr lang="en-GB" sz="2000" dirty="0">
                <a:effectLst/>
                <a:latin typeface="Times New Roman" panose="02020603050405020304" pitchFamily="18" charset="0"/>
              </a:rPr>
              <a:t> </a:t>
            </a:r>
            <a:r>
              <a:rPr lang="en-GB" sz="2000" dirty="0" err="1">
                <a:effectLst/>
                <a:latin typeface="Times New Roman" panose="02020603050405020304" pitchFamily="18" charset="0"/>
              </a:rPr>
              <a:t>nga</a:t>
            </a:r>
            <a:r>
              <a:rPr lang="en-GB" sz="2000" dirty="0">
                <a:effectLst/>
                <a:latin typeface="Times New Roman" panose="02020603050405020304" pitchFamily="18" charset="0"/>
              </a:rPr>
              <a:t> </a:t>
            </a:r>
            <a:r>
              <a:rPr lang="en-GB" sz="2000" dirty="0" err="1">
                <a:effectLst/>
                <a:latin typeface="Times New Roman" panose="02020603050405020304" pitchFamily="18" charset="0"/>
              </a:rPr>
              <a:t>personi</a:t>
            </a:r>
            <a:r>
              <a:rPr lang="en-GB" sz="2000" dirty="0">
                <a:effectLst/>
                <a:latin typeface="Times New Roman" panose="02020603050405020304" pitchFamily="18" charset="0"/>
              </a:rPr>
              <a:t>, </a:t>
            </a:r>
            <a:r>
              <a:rPr lang="en-GB" sz="2000" dirty="0" err="1">
                <a:effectLst/>
                <a:latin typeface="Times New Roman" panose="02020603050405020304" pitchFamily="18" charset="0"/>
              </a:rPr>
              <a: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cili</a:t>
            </a:r>
            <a:r>
              <a:rPr lang="en-GB" sz="2000" dirty="0">
                <a:effectLst/>
                <a:latin typeface="Times New Roman" panose="02020603050405020304" pitchFamily="18" charset="0"/>
              </a:rPr>
              <a:t> ka </a:t>
            </a:r>
            <a:r>
              <a:rPr lang="en-GB" sz="2000" dirty="0" err="1">
                <a:effectLst/>
                <a:latin typeface="Times New Roman" panose="02020603050405020304" pitchFamily="18" charset="0"/>
              </a:rPr>
              <a:t>detyrimin</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lëshojë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kuponin</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a:t>
            </a:r>
            <a:r>
              <a:rPr lang="en-GB" sz="2000" dirty="0">
                <a:effectLst/>
                <a:latin typeface="Times New Roman" panose="02020603050405020304" pitchFamily="18" charset="0"/>
              </a:rPr>
              <a:t>, </a:t>
            </a:r>
            <a:r>
              <a:rPr lang="en-GB" sz="2000" dirty="0" err="1">
                <a:effectLst/>
                <a:latin typeface="Times New Roman" panose="02020603050405020304" pitchFamily="18" charset="0"/>
              </a:rPr>
              <a:t>dëftesën</a:t>
            </a:r>
            <a:r>
              <a:rPr lang="en-GB" sz="2000" dirty="0">
                <a:effectLst/>
                <a:latin typeface="Times New Roman" panose="02020603050405020304" pitchFamily="18" charset="0"/>
              </a:rPr>
              <a:t> </a:t>
            </a:r>
            <a:r>
              <a:rPr lang="en-GB" sz="2000" dirty="0" err="1">
                <a:effectLst/>
                <a:latin typeface="Times New Roman" panose="02020603050405020304" pitchFamily="18" charset="0"/>
              </a:rPr>
              <a:t>ose</a:t>
            </a:r>
            <a:r>
              <a:rPr lang="en-GB" sz="2000" dirty="0">
                <a:effectLst/>
                <a:latin typeface="Times New Roman" panose="02020603050405020304" pitchFamily="18" charset="0"/>
              </a:rPr>
              <a:t> </a:t>
            </a:r>
            <a:r>
              <a:rPr lang="en-GB" sz="2000" dirty="0" err="1">
                <a:effectLst/>
                <a:latin typeface="Times New Roman" panose="02020603050405020304" pitchFamily="18" charset="0"/>
              </a:rPr>
              <a:t>faturën</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tatimore</a:t>
            </a:r>
            <a:r>
              <a:rPr lang="en-GB" sz="2000" dirty="0">
                <a:effectLst/>
                <a:latin typeface="Times New Roman" panose="02020603050405020304" pitchFamily="18" charset="0"/>
              </a:rPr>
              <a:t>, </a:t>
            </a:r>
            <a:r>
              <a:rPr lang="en-GB" sz="2000" dirty="0" err="1">
                <a:effectLst/>
                <a:latin typeface="Times New Roman" panose="02020603050405020304" pitchFamily="18" charset="0"/>
              </a:rPr>
              <a:t>kur</a:t>
            </a:r>
            <a:r>
              <a:rPr lang="en-GB" sz="2000" dirty="0">
                <a:effectLst/>
                <a:latin typeface="Times New Roman" panose="02020603050405020304" pitchFamily="18" charset="0"/>
              </a:rPr>
              <a:t> </a:t>
            </a:r>
            <a:r>
              <a:rPr lang="en-GB" sz="2000" dirty="0" err="1">
                <a:effectLst/>
                <a:latin typeface="Times New Roman" panose="02020603050405020304" pitchFamily="18" charset="0"/>
              </a:rPr>
              <a:t>është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marrë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më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parë</a:t>
            </a:r>
            <a:r>
              <a:rPr lang="en-GB" sz="2000" dirty="0">
                <a:effectLst/>
                <a:latin typeface="Times New Roman" panose="02020603050405020304" pitchFamily="18" charset="0"/>
              </a:rPr>
              <a:t> masa administrative, </a:t>
            </a:r>
            <a:r>
              <a:rPr lang="en-GB" sz="2000" dirty="0" err="1">
                <a:effectLst/>
                <a:latin typeface="Times New Roman" panose="02020603050405020304" pitchFamily="18" charset="0"/>
              </a:rPr>
              <a:t>dënohet</a:t>
            </a:r>
            <a:r>
              <a:rPr lang="en-GB" sz="2000" dirty="0">
                <a:effectLst/>
                <a:latin typeface="Times New Roman" panose="02020603050405020304" pitchFamily="18" charset="0"/>
              </a:rPr>
              <a:t> me </a:t>
            </a:r>
            <a:r>
              <a:rPr lang="en-GB" sz="2000" dirty="0" err="1">
                <a:effectLst/>
                <a:latin typeface="Times New Roman" panose="02020603050405020304" pitchFamily="18" charset="0"/>
              </a:rPr>
              <a:t>gjobë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ose</a:t>
            </a:r>
            <a:r>
              <a:rPr lang="en-GB" sz="2000" dirty="0">
                <a:effectLst/>
                <a:latin typeface="Times New Roman" panose="02020603050405020304" pitchFamily="18" charset="0"/>
              </a:rPr>
              <a:t> me </a:t>
            </a:r>
            <a:r>
              <a:rPr lang="en-GB" sz="2000" dirty="0" err="1">
                <a:effectLst/>
                <a:latin typeface="Times New Roman" panose="02020603050405020304" pitchFamily="18" charset="0"/>
              </a:rPr>
              <a:t>burgim</a:t>
            </a:r>
            <a:r>
              <a:rPr lang="en-GB" sz="2000" dirty="0">
                <a:effectLst/>
                <a:latin typeface="Times New Roman" panose="02020603050405020304" pitchFamily="18" charset="0"/>
              </a:rPr>
              <a:t> </a:t>
            </a:r>
            <a:r>
              <a:rPr lang="en-GB" sz="2000" dirty="0" err="1">
                <a:effectLst/>
                <a:latin typeface="Times New Roman" panose="02020603050405020304" pitchFamily="18" charset="0"/>
              </a:rPr>
              <a:t>deri</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një</a:t>
            </a:r>
            <a:r>
              <a:rPr lang="en-GB" sz="2000" dirty="0">
                <a:effectLst/>
                <a:latin typeface="Times New Roman" panose="02020603050405020304" pitchFamily="18" charset="0"/>
              </a:rPr>
              <a:t> vit.</a:t>
            </a:r>
          </a:p>
          <a:p>
            <a:pPr algn="just"/>
            <a:r>
              <a:rPr lang="en-GB" sz="2000" dirty="0" err="1">
                <a:effectLst/>
                <a:latin typeface="Times New Roman" panose="02020603050405020304" pitchFamily="18" charset="0"/>
              </a:rPr>
              <a:t>Ushtrimi</a:t>
            </a:r>
            <a:r>
              <a:rPr lang="en-GB" sz="2000" dirty="0">
                <a:effectLst/>
                <a:latin typeface="Times New Roman" panose="02020603050405020304" pitchFamily="18" charset="0"/>
              </a:rPr>
              <a:t> </a:t>
            </a:r>
            <a:r>
              <a:rPr lang="en-GB" sz="2000" dirty="0" err="1">
                <a:effectLst/>
                <a:latin typeface="Times New Roman" panose="02020603050405020304" pitchFamily="18" charset="0"/>
              </a:rPr>
              <a: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një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aktiviteti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tregtar</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paligjshëm</a:t>
            </a:r>
            <a:r>
              <a:rPr lang="en-GB" sz="2000" dirty="0">
                <a:effectLst/>
                <a:latin typeface="Times New Roman" panose="02020603050405020304" pitchFamily="18" charset="0"/>
              </a:rPr>
              <a:t> </a:t>
            </a:r>
            <a:r>
              <a:rPr lang="en-GB" sz="2000" dirty="0" err="1">
                <a:effectLst/>
                <a:latin typeface="Times New Roman" panose="02020603050405020304" pitchFamily="18" charset="0"/>
              </a:rPr>
              <a:t>ose</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paregjistruar</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organet</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tatimore</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papajisur</a:t>
            </a:r>
            <a:r>
              <a:rPr lang="en-GB" sz="2000" dirty="0">
                <a:effectLst/>
                <a:latin typeface="Times New Roman" panose="02020603050405020304" pitchFamily="18" charset="0"/>
              </a:rPr>
              <a:t> me </a:t>
            </a:r>
            <a:r>
              <a:rPr lang="en-GB" sz="2000" dirty="0" err="1">
                <a:effectLst/>
                <a:latin typeface="Times New Roman" panose="02020603050405020304" pitchFamily="18" charset="0"/>
              </a:rPr>
              <a:t>kasë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fiskale</a:t>
            </a:r>
            <a:r>
              <a:rPr lang="en-GB" sz="2000" dirty="0">
                <a:effectLst/>
                <a:latin typeface="Times New Roman" panose="02020603050405020304" pitchFamily="18" charset="0"/>
              </a:rPr>
              <a:t>, </a:t>
            </a:r>
            <a:r>
              <a:rPr lang="en-GB" sz="2000" dirty="0" err="1">
                <a:effectLst/>
                <a:latin typeface="Times New Roman" panose="02020603050405020304" pitchFamily="18" charset="0"/>
              </a:rPr>
              <a:t>sipas</a:t>
            </a:r>
            <a:r>
              <a:rPr lang="en-GB" sz="2000" dirty="0">
                <a:effectLst/>
                <a:latin typeface="Times New Roman" panose="02020603050405020304" pitchFamily="18" charset="0"/>
              </a:rPr>
              <a:t> </a:t>
            </a:r>
            <a:r>
              <a:rPr lang="en-GB" sz="2000" dirty="0" err="1">
                <a:effectLst/>
                <a:latin typeface="Times New Roman" panose="02020603050405020304" pitchFamily="18" charset="0"/>
              </a:rPr>
              <a:t>dispozitave</a:t>
            </a:r>
            <a:r>
              <a:rPr lang="en-GB" sz="2000" dirty="0">
                <a:effectLst/>
                <a:latin typeface="Times New Roman" panose="02020603050405020304" pitchFamily="18" charset="0"/>
              </a:rPr>
              <a:t> </a:t>
            </a:r>
            <a:r>
              <a:rPr lang="en-GB" sz="2000" dirty="0" err="1">
                <a:effectLst/>
                <a:latin typeface="Times New Roman" panose="02020603050405020304" pitchFamily="18" charset="0"/>
              </a:rPr>
              <a:t>ligjore</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fuqi</a:t>
            </a:r>
            <a:r>
              <a:rPr lang="en-GB" sz="2000" dirty="0">
                <a:effectLst/>
                <a:latin typeface="Times New Roman" panose="02020603050405020304" pitchFamily="18" charset="0"/>
              </a:rPr>
              <a:t>, </a:t>
            </a:r>
            <a:r>
              <a:rPr lang="en-GB" sz="2000" dirty="0" err="1">
                <a:effectLst/>
                <a:latin typeface="Times New Roman" panose="02020603050405020304" pitchFamily="18" charset="0"/>
              </a:rPr>
              <a:t>ose</a:t>
            </a:r>
            <a:r>
              <a:rPr lang="en-GB" sz="2000" dirty="0">
                <a:effectLst/>
                <a:latin typeface="Times New Roman" panose="02020603050405020304" pitchFamily="18" charset="0"/>
              </a:rPr>
              <a:t> </a:t>
            </a:r>
            <a:r>
              <a:rPr lang="en-GB" sz="2000" dirty="0" err="1">
                <a:effectLst/>
                <a:latin typeface="Times New Roman" panose="02020603050405020304" pitchFamily="18" charset="0"/>
              </a:rPr>
              <a:t>dhënia</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urdhrave</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kundërshtim</a:t>
            </a:r>
            <a:r>
              <a:rPr lang="en-GB" sz="2000" dirty="0">
                <a:effectLst/>
                <a:latin typeface="Times New Roman" panose="02020603050405020304" pitchFamily="18" charset="0"/>
              </a:rPr>
              <a:t> me </a:t>
            </a:r>
            <a:r>
              <a:rPr lang="en-GB" sz="2000" dirty="0" err="1">
                <a:effectLst/>
                <a:latin typeface="Times New Roman" panose="02020603050405020304" pitchFamily="18" charset="0"/>
              </a:rPr>
              <a:t>ligjin</a:t>
            </a:r>
            <a:r>
              <a:rPr lang="en-GB" sz="2000" dirty="0">
                <a:effectLst/>
                <a:latin typeface="Times New Roman" panose="02020603050405020304" pitchFamily="18" charset="0"/>
              </a:rPr>
              <a:t>, me </a:t>
            </a:r>
            <a:r>
              <a:rPr lang="en-GB" sz="2000" dirty="0" err="1">
                <a:effectLst/>
                <a:latin typeface="Times New Roman" panose="02020603050405020304" pitchFamily="18" charset="0"/>
              </a:rPr>
              <a:t>qëllim</a:t>
            </a:r>
            <a:r>
              <a:rPr lang="en-GB" sz="2000" dirty="0">
                <a:effectLst/>
                <a:latin typeface="Times New Roman" panose="02020603050405020304" pitchFamily="18" charset="0"/>
              </a:rPr>
              <a:t> </a:t>
            </a:r>
            <a:r>
              <a:rPr lang="en-GB" sz="2000" dirty="0" err="1">
                <a:effectLst/>
                <a:latin typeface="Times New Roman" panose="02020603050405020304" pitchFamily="18" charset="0"/>
              </a:rPr>
              <a:t>moslëshimin</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kuponit</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a:t>
            </a:r>
            <a:r>
              <a:rPr lang="en-GB" sz="2000" dirty="0">
                <a:effectLst/>
                <a:latin typeface="Times New Roman" panose="02020603050405020304" pitchFamily="18" charset="0"/>
              </a:rPr>
              <a:t>, </a:t>
            </a:r>
            <a:r>
              <a:rPr lang="en-GB" sz="2000" dirty="0" err="1">
                <a:effectLst/>
                <a:latin typeface="Times New Roman" panose="02020603050405020304" pitchFamily="18" charset="0"/>
              </a:rPr>
              <a:t>dëftesës</a:t>
            </a:r>
            <a:r>
              <a:rPr lang="en-GB" sz="2000" dirty="0">
                <a:effectLst/>
                <a:latin typeface="Times New Roman" panose="02020603050405020304" pitchFamily="18" charset="0"/>
              </a:rPr>
              <a:t> </a:t>
            </a:r>
            <a:r>
              <a:rPr lang="en-GB" sz="2000" dirty="0" err="1">
                <a:effectLst/>
                <a:latin typeface="Times New Roman" panose="02020603050405020304" pitchFamily="18" charset="0"/>
              </a:rPr>
              <a:t>ose</a:t>
            </a:r>
            <a:r>
              <a:rPr lang="en-GB" sz="2000" dirty="0">
                <a:effectLst/>
                <a:latin typeface="Times New Roman" panose="02020603050405020304" pitchFamily="18" charset="0"/>
              </a:rPr>
              <a:t> </a:t>
            </a:r>
            <a:r>
              <a:rPr lang="en-GB" sz="2000" dirty="0" err="1">
                <a:effectLst/>
                <a:latin typeface="Times New Roman" panose="02020603050405020304" pitchFamily="18" charset="0"/>
              </a:rPr>
              <a:t>faturës</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tatimore</a:t>
            </a:r>
            <a:r>
              <a:rPr lang="en-GB" sz="2000" dirty="0">
                <a:effectLst/>
                <a:latin typeface="Times New Roman" panose="02020603050405020304" pitchFamily="18" charset="0"/>
              </a:rPr>
              <a:t>, </a:t>
            </a:r>
            <a:r>
              <a:rPr lang="en-GB" sz="2000" dirty="0" err="1">
                <a:effectLst/>
                <a:latin typeface="Times New Roman" panose="02020603050405020304" pitchFamily="18" charset="0"/>
              </a:rPr>
              <a:t>kur</a:t>
            </a:r>
            <a:r>
              <a:rPr lang="en-GB" sz="2000" dirty="0">
                <a:effectLst/>
                <a:latin typeface="Times New Roman" panose="02020603050405020304" pitchFamily="18" charset="0"/>
              </a:rPr>
              <a:t> </a:t>
            </a:r>
            <a:r>
              <a:rPr lang="en-GB" sz="2000" dirty="0" err="1">
                <a:effectLst/>
                <a:latin typeface="Times New Roman" panose="02020603050405020304" pitchFamily="18" charset="0"/>
              </a:rPr>
              <a:t>është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marrë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më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parë</a:t>
            </a:r>
            <a:r>
              <a:rPr lang="en-GB" sz="2000" dirty="0">
                <a:effectLst/>
                <a:latin typeface="Times New Roman" panose="02020603050405020304" pitchFamily="18" charset="0"/>
              </a:rPr>
              <a:t> masa administrative, </a:t>
            </a:r>
            <a:r>
              <a:rPr lang="en-GB" sz="2000" dirty="0" err="1">
                <a:effectLst/>
                <a:latin typeface="Times New Roman" panose="02020603050405020304" pitchFamily="18" charset="0"/>
              </a:rPr>
              <a:t>dënohet</a:t>
            </a:r>
            <a:r>
              <a:rPr lang="en-GB" sz="2000" dirty="0">
                <a:effectLst/>
                <a:latin typeface="Times New Roman" panose="02020603050405020304" pitchFamily="18" charset="0"/>
              </a:rPr>
              <a:t> me </a:t>
            </a:r>
            <a:r>
              <a:rPr lang="en-GB" sz="2000" dirty="0" err="1">
                <a:effectLst/>
                <a:latin typeface="Times New Roman" panose="02020603050405020304" pitchFamily="18" charset="0"/>
              </a:rPr>
              <a:t>burgim</a:t>
            </a:r>
            <a:r>
              <a:rPr lang="en-GB" sz="2000" dirty="0">
                <a:effectLst/>
                <a:latin typeface="Times New Roman" panose="02020603050405020304" pitchFamily="18" charset="0"/>
              </a:rPr>
              <a:t> </a:t>
            </a:r>
            <a:r>
              <a:rPr lang="en-GB" sz="2000" dirty="0" err="1">
                <a:effectLst/>
                <a:latin typeface="Times New Roman" panose="02020603050405020304" pitchFamily="18" charset="0"/>
              </a:rPr>
              <a:t>deri</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tre</a:t>
            </a:r>
            <a:r>
              <a:rPr lang="en-GB" sz="2000" dirty="0">
                <a:effectLst/>
                <a:latin typeface="Times New Roman" panose="02020603050405020304" pitchFamily="18" charset="0"/>
              </a:rPr>
              <a:t> </a:t>
            </a:r>
            <a:r>
              <a:rPr lang="en-GB" sz="2000" dirty="0" err="1">
                <a:effectLst/>
                <a:latin typeface="Times New Roman" panose="02020603050405020304" pitchFamily="18" charset="0"/>
              </a:rPr>
              <a:t>vjet</a:t>
            </a:r>
            <a:r>
              <a:rPr lang="en-GB" sz="2000" dirty="0">
                <a:effectLst/>
                <a:latin typeface="Times New Roman" panose="02020603050405020304" pitchFamily="18" charset="0"/>
              </a:rPr>
              <a:t>.</a:t>
            </a:r>
          </a:p>
          <a:p>
            <a:r>
              <a:rPr lang="en-GB" b="1" i="1" u="sng" dirty="0" err="1">
                <a:effectLst/>
                <a:latin typeface="Times New Roman" panose="02020603050405020304" pitchFamily="18" charset="0"/>
              </a:rPr>
              <a:t>Diskutim</a:t>
            </a:r>
            <a:r>
              <a:rPr lang="en-GB" b="1" i="1" u="sng" dirty="0">
                <a:effectLst/>
                <a:latin typeface="Times New Roman" panose="02020603050405020304" pitchFamily="18" charset="0"/>
              </a:rPr>
              <a:t> 2: A do </a:t>
            </a:r>
            <a:r>
              <a:rPr lang="en-GB" b="1" i="1" u="sng" dirty="0" err="1">
                <a:effectLst/>
                <a:latin typeface="Times New Roman" panose="02020603050405020304" pitchFamily="18" charset="0"/>
              </a:rPr>
              <a:t>të</a:t>
            </a:r>
            <a:r>
              <a:rPr lang="en-GB" b="1" i="1" u="sng" dirty="0">
                <a:effectLst/>
                <a:latin typeface="Times New Roman" panose="02020603050405020304" pitchFamily="18" charset="0"/>
              </a:rPr>
              <a:t> </a:t>
            </a:r>
            <a:r>
              <a:rPr lang="en-GB" b="1" i="1" u="sng" dirty="0" err="1">
                <a:effectLst/>
                <a:latin typeface="Times New Roman" panose="02020603050405020304" pitchFamily="18" charset="0"/>
              </a:rPr>
              <a:t>ketë</a:t>
            </a:r>
            <a:r>
              <a:rPr lang="en-GB" b="1" i="1" u="sng" dirty="0">
                <a:effectLst/>
                <a:latin typeface="Times New Roman" panose="02020603050405020304" pitchFamily="18" charset="0"/>
              </a:rPr>
              <a:t> </a:t>
            </a:r>
            <a:r>
              <a:rPr lang="en-GB" b="1" i="1" u="sng" dirty="0" err="1">
                <a:effectLst/>
                <a:latin typeface="Times New Roman" panose="02020603050405020304" pitchFamily="18" charset="0"/>
              </a:rPr>
              <a:t>konkurrim</a:t>
            </a:r>
            <a:r>
              <a:rPr lang="en-GB" b="1" i="1" u="sng" dirty="0">
                <a:effectLst/>
                <a:latin typeface="Times New Roman" panose="02020603050405020304" pitchFamily="18" charset="0"/>
              </a:rPr>
              <a:t> </a:t>
            </a:r>
            <a:r>
              <a:rPr lang="en-GB" b="1" i="1" u="sng" dirty="0" err="1">
                <a:effectLst/>
                <a:latin typeface="Times New Roman" panose="02020603050405020304" pitchFamily="18" charset="0"/>
              </a:rPr>
              <a:t>mes</a:t>
            </a:r>
            <a:r>
              <a:rPr lang="en-GB" b="1" i="1" u="sng" dirty="0">
                <a:effectLst/>
                <a:latin typeface="Times New Roman" panose="02020603050405020304" pitchFamily="18" charset="0"/>
              </a:rPr>
              <a:t> </a:t>
            </a:r>
            <a:r>
              <a:rPr lang="en-GB" b="1" i="1" u="sng" dirty="0" err="1">
                <a:effectLst/>
                <a:latin typeface="Times New Roman" panose="02020603050405020304" pitchFamily="18" charset="0"/>
              </a:rPr>
              <a:t>këtyre</a:t>
            </a:r>
            <a:r>
              <a:rPr lang="en-GB" b="1" i="1" u="sng" dirty="0">
                <a:effectLst/>
                <a:latin typeface="Times New Roman" panose="02020603050405020304" pitchFamily="18" charset="0"/>
              </a:rPr>
              <a:t> </a:t>
            </a:r>
            <a:r>
              <a:rPr lang="en-GB" b="1" i="1" u="sng" dirty="0" err="1">
                <a:effectLst/>
                <a:latin typeface="Times New Roman" panose="02020603050405020304" pitchFamily="18" charset="0"/>
              </a:rPr>
              <a:t>dy</a:t>
            </a:r>
            <a:r>
              <a:rPr lang="en-GB" b="1" i="1" u="sng" dirty="0">
                <a:effectLst/>
                <a:latin typeface="Times New Roman" panose="02020603050405020304" pitchFamily="18" charset="0"/>
              </a:rPr>
              <a:t> </a:t>
            </a:r>
            <a:r>
              <a:rPr lang="en-GB" b="1" i="1" u="sng" dirty="0" err="1">
                <a:effectLst/>
                <a:latin typeface="Times New Roman" panose="02020603050405020304" pitchFamily="18" charset="0"/>
              </a:rPr>
              <a:t>veprave</a:t>
            </a:r>
            <a:r>
              <a:rPr lang="en-GB" b="1" i="1" u="sng" dirty="0">
                <a:effectLst/>
                <a:latin typeface="Times New Roman" panose="02020603050405020304" pitchFamily="18" charset="0"/>
              </a:rPr>
              <a:t>, </a:t>
            </a:r>
            <a:r>
              <a:rPr lang="en-GB" b="1" i="1" u="sng" dirty="0" err="1">
                <a:effectLst/>
                <a:latin typeface="Times New Roman" panose="02020603050405020304" pitchFamily="18" charset="0"/>
              </a:rPr>
              <a:t>nenit</a:t>
            </a:r>
            <a:r>
              <a:rPr lang="en-GB" b="1" i="1" u="sng" dirty="0">
                <a:effectLst/>
                <a:latin typeface="Times New Roman" panose="02020603050405020304" pitchFamily="18" charset="0"/>
              </a:rPr>
              <a:t> 180 </a:t>
            </a:r>
            <a:r>
              <a:rPr lang="en-GB" b="1" i="1" u="sng" dirty="0" err="1">
                <a:effectLst/>
                <a:latin typeface="Times New Roman" panose="02020603050405020304" pitchFamily="18" charset="0"/>
              </a:rPr>
              <a:t>dhe</a:t>
            </a:r>
            <a:r>
              <a:rPr lang="en-GB" b="1" i="1" u="sng" dirty="0">
                <a:effectLst/>
                <a:latin typeface="Times New Roman" panose="02020603050405020304" pitchFamily="18" charset="0"/>
              </a:rPr>
              <a:t> 180/a?</a:t>
            </a:r>
          </a:p>
          <a:p>
            <a:r>
              <a:rPr lang="en-GB" b="1" i="1" u="sng" dirty="0" err="1">
                <a:latin typeface="Times New Roman" panose="02020603050405020304" pitchFamily="18" charset="0"/>
              </a:rPr>
              <a:t>Rasti</a:t>
            </a:r>
            <a:r>
              <a:rPr lang="en-GB" b="1" i="1" u="sng" dirty="0">
                <a:latin typeface="Times New Roman" panose="02020603050405020304" pitchFamily="18" charset="0"/>
              </a:rPr>
              <a:t> </a:t>
            </a:r>
            <a:r>
              <a:rPr lang="en-GB" b="1" i="1" u="sng" dirty="0" err="1">
                <a:latin typeface="Times New Roman" panose="02020603050405020304" pitchFamily="18" charset="0"/>
              </a:rPr>
              <a:t>i</a:t>
            </a:r>
            <a:r>
              <a:rPr lang="en-GB" b="1" i="1" u="sng" dirty="0">
                <a:latin typeface="Times New Roman" panose="02020603050405020304" pitchFamily="18" charset="0"/>
              </a:rPr>
              <a:t> </a:t>
            </a:r>
            <a:r>
              <a:rPr lang="en-GB" b="1" i="1" u="sng" dirty="0" err="1">
                <a:latin typeface="Times New Roman" panose="02020603050405020304" pitchFamily="18" charset="0"/>
              </a:rPr>
              <a:t>vendimit</a:t>
            </a:r>
            <a:r>
              <a:rPr lang="en-GB" b="1" i="1" u="sng" dirty="0">
                <a:latin typeface="Times New Roman" panose="02020603050405020304" pitchFamily="18" charset="0"/>
              </a:rPr>
              <a:t> nr.62 </a:t>
            </a:r>
            <a:r>
              <a:rPr lang="en-GB" b="1" i="1" u="sng" dirty="0" err="1">
                <a:latin typeface="Times New Roman" panose="02020603050405020304" pitchFamily="18" charset="0"/>
              </a:rPr>
              <a:t>datë</a:t>
            </a:r>
            <a:r>
              <a:rPr lang="en-GB" b="1" i="1" u="sng" dirty="0">
                <a:latin typeface="Times New Roman" panose="02020603050405020304" pitchFamily="18" charset="0"/>
              </a:rPr>
              <a:t> 20.01.2015 </a:t>
            </a:r>
            <a:r>
              <a:rPr lang="en-GB" b="1" i="1" u="sng" dirty="0" err="1">
                <a:latin typeface="Times New Roman" panose="02020603050405020304" pitchFamily="18" charset="0"/>
              </a:rPr>
              <a:t>Gjykata</a:t>
            </a:r>
            <a:r>
              <a:rPr lang="en-GB" b="1" i="1" u="sng" dirty="0">
                <a:latin typeface="Times New Roman" panose="02020603050405020304" pitchFamily="18" charset="0"/>
              </a:rPr>
              <a:t> e </a:t>
            </a:r>
            <a:r>
              <a:rPr lang="en-GB" b="1" i="1" u="sng" dirty="0" err="1">
                <a:latin typeface="Times New Roman" panose="02020603050405020304" pitchFamily="18" charset="0"/>
              </a:rPr>
              <a:t>Rrethit</a:t>
            </a:r>
            <a:r>
              <a:rPr lang="en-GB" b="1" i="1" u="sng" dirty="0">
                <a:latin typeface="Times New Roman" panose="02020603050405020304" pitchFamily="18" charset="0"/>
              </a:rPr>
              <a:t> </a:t>
            </a:r>
            <a:r>
              <a:rPr lang="en-GB" b="1" i="1" u="sng" dirty="0" err="1">
                <a:latin typeface="Times New Roman" panose="02020603050405020304" pitchFamily="18" charset="0"/>
              </a:rPr>
              <a:t>Gjyqësor</a:t>
            </a:r>
            <a:r>
              <a:rPr lang="en-GB" b="1" i="1" u="sng" dirty="0">
                <a:latin typeface="Times New Roman" panose="02020603050405020304" pitchFamily="18" charset="0"/>
              </a:rPr>
              <a:t> </a:t>
            </a:r>
            <a:r>
              <a:rPr lang="en-GB" b="1" i="1" u="sng" dirty="0" err="1">
                <a:latin typeface="Times New Roman" panose="02020603050405020304" pitchFamily="18" charset="0"/>
              </a:rPr>
              <a:t>Tiranë</a:t>
            </a:r>
            <a:r>
              <a:rPr lang="en-GB" b="1" i="1" u="sng" dirty="0">
                <a:latin typeface="Times New Roman" panose="02020603050405020304" pitchFamily="18" charset="0"/>
              </a:rPr>
              <a:t>.</a:t>
            </a:r>
          </a:p>
          <a:p>
            <a:pPr algn="just"/>
            <a:r>
              <a:rPr lang="en-GB" i="1" dirty="0">
                <a:effectLst/>
                <a:latin typeface="Times New Roman" panose="02020603050405020304" pitchFamily="18" charset="0"/>
              </a:rPr>
              <a:t>A-</a:t>
            </a:r>
            <a:r>
              <a:rPr lang="en-GB" i="1" dirty="0" err="1">
                <a:effectLst/>
                <a:latin typeface="Times New Roman" panose="02020603050405020304" pitchFamily="18" charset="0"/>
              </a:rPr>
              <a:t>ja</a:t>
            </a:r>
            <a:r>
              <a:rPr lang="en-GB" i="1" dirty="0">
                <a:effectLst/>
                <a:latin typeface="Times New Roman" panose="02020603050405020304" pitchFamily="18" charset="0"/>
              </a:rPr>
              <a:t> </a:t>
            </a:r>
            <a:r>
              <a:rPr lang="en-GB" i="1" dirty="0" err="1">
                <a:effectLst/>
                <a:latin typeface="Times New Roman" panose="02020603050405020304" pitchFamily="18" charset="0"/>
              </a:rPr>
              <a:t>akuzohet</a:t>
            </a:r>
            <a:r>
              <a:rPr lang="en-GB" i="1" dirty="0">
                <a:effectLst/>
                <a:latin typeface="Times New Roman" panose="02020603050405020304" pitchFamily="18" charset="0"/>
              </a:rPr>
              <a:t> se ka </a:t>
            </a:r>
            <a:r>
              <a:rPr lang="en-GB" i="1" dirty="0" err="1">
                <a:effectLst/>
                <a:latin typeface="Times New Roman" panose="02020603050405020304" pitchFamily="18" charset="0"/>
              </a:rPr>
              <a:t>ushtruar</a:t>
            </a:r>
            <a:r>
              <a:rPr lang="en-GB" i="1" dirty="0">
                <a:effectLst/>
                <a:latin typeface="Times New Roman" panose="02020603050405020304" pitchFamily="18" charset="0"/>
              </a:rPr>
              <a:t> </a:t>
            </a:r>
            <a:r>
              <a:rPr lang="en-GB" i="1" dirty="0" err="1">
                <a:effectLst/>
                <a:latin typeface="Times New Roman" panose="02020603050405020304" pitchFamily="18" charset="0"/>
              </a:rPr>
              <a:t>aktivitet</a:t>
            </a:r>
            <a:r>
              <a:rPr lang="en-GB" i="1" dirty="0">
                <a:effectLst/>
                <a:latin typeface="Times New Roman" panose="02020603050405020304" pitchFamily="18" charset="0"/>
              </a:rPr>
              <a:t> </a:t>
            </a:r>
            <a:r>
              <a:rPr lang="en-GB" i="1" dirty="0" err="1">
                <a:effectLst/>
                <a:latin typeface="Times New Roman" panose="02020603050405020304" pitchFamily="18" charset="0"/>
              </a:rPr>
              <a:t>tregtar</a:t>
            </a:r>
            <a:r>
              <a:rPr lang="en-GB" i="1" dirty="0">
                <a:effectLst/>
                <a:latin typeface="Times New Roman" panose="02020603050405020304" pitchFamily="18" charset="0"/>
              </a:rPr>
              <a:t> </a:t>
            </a:r>
            <a:r>
              <a:rPr lang="en-GB" i="1" dirty="0" err="1">
                <a:effectLst/>
                <a:latin typeface="Times New Roman" panose="02020603050405020304" pitchFamily="18" charset="0"/>
              </a:rPr>
              <a:t>të</a:t>
            </a:r>
            <a:r>
              <a:rPr lang="en-GB" i="1" dirty="0">
                <a:effectLst/>
                <a:latin typeface="Times New Roman" panose="02020603050405020304" pitchFamily="18" charset="0"/>
              </a:rPr>
              <a:t> </a:t>
            </a:r>
            <a:r>
              <a:rPr lang="en-GB" i="1" dirty="0" err="1">
                <a:effectLst/>
                <a:latin typeface="Times New Roman" panose="02020603050405020304" pitchFamily="18" charset="0"/>
              </a:rPr>
              <a:t>shitjes</a:t>
            </a:r>
            <a:r>
              <a:rPr lang="en-GB" i="1" dirty="0">
                <a:effectLst/>
                <a:latin typeface="Times New Roman" panose="02020603050405020304" pitchFamily="18" charset="0"/>
              </a:rPr>
              <a:t> </a:t>
            </a:r>
            <a:r>
              <a:rPr lang="en-GB" i="1" dirty="0" err="1">
                <a:effectLst/>
                <a:latin typeface="Times New Roman" panose="02020603050405020304" pitchFamily="18" charset="0"/>
              </a:rPr>
              <a:t>së</a:t>
            </a:r>
            <a:r>
              <a:rPr lang="en-GB" i="1" dirty="0">
                <a:effectLst/>
                <a:latin typeface="Times New Roman" panose="02020603050405020304" pitchFamily="18" charset="0"/>
              </a:rPr>
              <a:t> </a:t>
            </a:r>
            <a:r>
              <a:rPr lang="en-GB" i="1" dirty="0" err="1">
                <a:effectLst/>
                <a:latin typeface="Times New Roman" panose="02020603050405020304" pitchFamily="18" charset="0"/>
              </a:rPr>
              <a:t>kartave</a:t>
            </a:r>
            <a:r>
              <a:rPr lang="en-GB" i="1" dirty="0">
                <a:effectLst/>
                <a:latin typeface="Times New Roman" panose="02020603050405020304" pitchFamily="18" charset="0"/>
              </a:rPr>
              <a:t> SIM </a:t>
            </a:r>
            <a:r>
              <a:rPr lang="en-GB" i="1" dirty="0" err="1">
                <a:effectLst/>
                <a:latin typeface="Times New Roman" panose="02020603050405020304" pitchFamily="18" charset="0"/>
              </a:rPr>
              <a:t>të</a:t>
            </a:r>
            <a:r>
              <a:rPr lang="en-GB" i="1" dirty="0">
                <a:effectLst/>
                <a:latin typeface="Times New Roman" panose="02020603050405020304" pitchFamily="18" charset="0"/>
              </a:rPr>
              <a:t> </a:t>
            </a:r>
            <a:r>
              <a:rPr lang="en-GB" i="1" dirty="0" err="1">
                <a:effectLst/>
                <a:latin typeface="Times New Roman" panose="02020603050405020304" pitchFamily="18" charset="0"/>
              </a:rPr>
              <a:t>komapanive</a:t>
            </a:r>
            <a:r>
              <a:rPr lang="en-GB" i="1" dirty="0">
                <a:effectLst/>
                <a:latin typeface="Times New Roman" panose="02020603050405020304" pitchFamily="18" charset="0"/>
              </a:rPr>
              <a:t> </a:t>
            </a:r>
            <a:r>
              <a:rPr lang="en-GB" i="1" dirty="0" err="1">
                <a:effectLst/>
                <a:latin typeface="Times New Roman" panose="02020603050405020304" pitchFamily="18" charset="0"/>
              </a:rPr>
              <a:t>të</a:t>
            </a:r>
            <a:r>
              <a:rPr lang="en-GB" i="1" dirty="0">
                <a:effectLst/>
                <a:latin typeface="Times New Roman" panose="02020603050405020304" pitchFamily="18" charset="0"/>
              </a:rPr>
              <a:t> </a:t>
            </a:r>
            <a:r>
              <a:rPr lang="en-GB" i="1" dirty="0" err="1">
                <a:effectLst/>
                <a:latin typeface="Times New Roman" panose="02020603050405020304" pitchFamily="18" charset="0"/>
              </a:rPr>
              <a:t>ndryshme</a:t>
            </a:r>
            <a:r>
              <a:rPr lang="en-GB" i="1" dirty="0">
                <a:effectLst/>
                <a:latin typeface="Times New Roman" panose="02020603050405020304" pitchFamily="18" charset="0"/>
              </a:rPr>
              <a:t> pa </a:t>
            </a:r>
            <a:r>
              <a:rPr lang="en-GB" i="1" dirty="0" err="1">
                <a:effectLst/>
                <a:latin typeface="Times New Roman" panose="02020603050405020304" pitchFamily="18" charset="0"/>
              </a:rPr>
              <a:t>qenë</a:t>
            </a:r>
            <a:r>
              <a:rPr lang="en-GB" i="1" dirty="0">
                <a:effectLst/>
                <a:latin typeface="Times New Roman" panose="02020603050405020304" pitchFamily="18" charset="0"/>
              </a:rPr>
              <a:t> </a:t>
            </a:r>
            <a:r>
              <a:rPr lang="en-GB" i="1" dirty="0" err="1">
                <a:effectLst/>
                <a:latin typeface="Times New Roman" panose="02020603050405020304" pitchFamily="18" charset="0"/>
              </a:rPr>
              <a:t>i</a:t>
            </a:r>
            <a:r>
              <a:rPr lang="en-GB" i="1" dirty="0">
                <a:effectLst/>
                <a:latin typeface="Times New Roman" panose="02020603050405020304" pitchFamily="18" charset="0"/>
              </a:rPr>
              <a:t> </a:t>
            </a:r>
            <a:r>
              <a:rPr lang="en-GB" i="1" dirty="0" err="1">
                <a:effectLst/>
                <a:latin typeface="Times New Roman" panose="02020603050405020304" pitchFamily="18" charset="0"/>
              </a:rPr>
              <a:t>rregjistruar</a:t>
            </a:r>
            <a:r>
              <a:rPr lang="en-GB" i="1" dirty="0">
                <a:effectLst/>
                <a:latin typeface="Times New Roman" panose="02020603050405020304" pitchFamily="18" charset="0"/>
              </a:rPr>
              <a:t> </a:t>
            </a:r>
            <a:r>
              <a:rPr lang="en-GB" i="1" dirty="0" err="1">
                <a:effectLst/>
                <a:latin typeface="Times New Roman" panose="02020603050405020304" pitchFamily="18" charset="0"/>
              </a:rPr>
              <a:t>në</a:t>
            </a:r>
            <a:r>
              <a:rPr lang="en-GB" i="1" dirty="0">
                <a:effectLst/>
                <a:latin typeface="Times New Roman" panose="02020603050405020304" pitchFamily="18" charset="0"/>
              </a:rPr>
              <a:t> </a:t>
            </a:r>
            <a:r>
              <a:rPr lang="en-GB" i="1" dirty="0" err="1">
                <a:effectLst/>
                <a:latin typeface="Times New Roman" panose="02020603050405020304" pitchFamily="18" charset="0"/>
              </a:rPr>
              <a:t>tatime</a:t>
            </a:r>
            <a:r>
              <a:rPr lang="en-GB" i="1" dirty="0">
                <a:latin typeface="Times New Roman" panose="02020603050405020304" pitchFamily="18" charset="0"/>
              </a:rPr>
              <a:t>, </a:t>
            </a:r>
            <a:r>
              <a:rPr lang="en-GB" i="1" dirty="0" err="1">
                <a:latin typeface="Times New Roman" panose="02020603050405020304" pitchFamily="18" charset="0"/>
              </a:rPr>
              <a:t>ndërkohë</a:t>
            </a:r>
            <a:r>
              <a:rPr lang="en-GB" i="1" dirty="0">
                <a:latin typeface="Times New Roman" panose="02020603050405020304" pitchFamily="18" charset="0"/>
              </a:rPr>
              <a:t> ka </a:t>
            </a:r>
            <a:r>
              <a:rPr lang="en-GB" i="1" dirty="0" err="1">
                <a:latin typeface="Times New Roman" panose="02020603050405020304" pitchFamily="18" charset="0"/>
              </a:rPr>
              <a:t>realizuar</a:t>
            </a:r>
            <a:r>
              <a:rPr lang="en-GB" i="1" dirty="0">
                <a:latin typeface="Times New Roman" panose="02020603050405020304" pitchFamily="18" charset="0"/>
              </a:rPr>
              <a:t> </a:t>
            </a:r>
            <a:r>
              <a:rPr lang="en-GB" i="1" dirty="0" err="1">
                <a:latin typeface="Times New Roman" panose="02020603050405020304" pitchFamily="18" charset="0"/>
              </a:rPr>
              <a:t>të</a:t>
            </a:r>
            <a:r>
              <a:rPr lang="en-GB" i="1" dirty="0">
                <a:latin typeface="Times New Roman" panose="02020603050405020304" pitchFamily="18" charset="0"/>
              </a:rPr>
              <a:t> </a:t>
            </a:r>
            <a:r>
              <a:rPr lang="en-GB" i="1" dirty="0" err="1">
                <a:latin typeface="Times New Roman" panose="02020603050405020304" pitchFamily="18" charset="0"/>
              </a:rPr>
              <a:t>ardhura</a:t>
            </a:r>
            <a:r>
              <a:rPr lang="en-GB" i="1" dirty="0">
                <a:latin typeface="Times New Roman" panose="02020603050405020304" pitchFamily="18" charset="0"/>
              </a:rPr>
              <a:t> </a:t>
            </a:r>
            <a:r>
              <a:rPr lang="en-GB" i="1" dirty="0" err="1">
                <a:latin typeface="Times New Roman" panose="02020603050405020304" pitchFamily="18" charset="0"/>
              </a:rPr>
              <a:t>ndonëse</a:t>
            </a:r>
            <a:r>
              <a:rPr lang="en-GB" i="1" dirty="0">
                <a:latin typeface="Times New Roman" panose="02020603050405020304" pitchFamily="18" charset="0"/>
              </a:rPr>
              <a:t> </a:t>
            </a:r>
            <a:r>
              <a:rPr lang="en-GB" i="1" dirty="0" err="1">
                <a:latin typeface="Times New Roman" panose="02020603050405020304" pitchFamily="18" charset="0"/>
              </a:rPr>
              <a:t>të</a:t>
            </a:r>
            <a:r>
              <a:rPr lang="en-GB" i="1" dirty="0">
                <a:latin typeface="Times New Roman" panose="02020603050405020304" pitchFamily="18" charset="0"/>
              </a:rPr>
              <a:t> </a:t>
            </a:r>
            <a:r>
              <a:rPr lang="en-GB" i="1" dirty="0" err="1">
                <a:latin typeface="Times New Roman" panose="02020603050405020304" pitchFamily="18" charset="0"/>
              </a:rPr>
              <a:t>jashtëligjshme</a:t>
            </a:r>
            <a:r>
              <a:rPr lang="en-GB" i="1" dirty="0">
                <a:latin typeface="Times New Roman" panose="02020603050405020304" pitchFamily="18" charset="0"/>
              </a:rPr>
              <a:t> duke </a:t>
            </a:r>
            <a:r>
              <a:rPr lang="en-GB" i="1" dirty="0" err="1">
                <a:latin typeface="Times New Roman" panose="02020603050405020304" pitchFamily="18" charset="0"/>
              </a:rPr>
              <a:t>shmangur</a:t>
            </a:r>
            <a:r>
              <a:rPr lang="en-GB" i="1" dirty="0">
                <a:latin typeface="Times New Roman" panose="02020603050405020304" pitchFamily="18" charset="0"/>
              </a:rPr>
              <a:t> </a:t>
            </a:r>
            <a:r>
              <a:rPr lang="en-GB" i="1" dirty="0" err="1">
                <a:latin typeface="Times New Roman" panose="02020603050405020304" pitchFamily="18" charset="0"/>
              </a:rPr>
              <a:t>pagimin</a:t>
            </a:r>
            <a:r>
              <a:rPr lang="en-GB" i="1" dirty="0">
                <a:latin typeface="Times New Roman" panose="02020603050405020304" pitchFamily="18" charset="0"/>
              </a:rPr>
              <a:t> e </a:t>
            </a:r>
            <a:r>
              <a:rPr lang="en-GB" i="1" dirty="0" err="1">
                <a:latin typeface="Times New Roman" panose="02020603050405020304" pitchFamily="18" charset="0"/>
              </a:rPr>
              <a:t>detyrimeve</a:t>
            </a:r>
            <a:r>
              <a:rPr lang="en-GB" i="1" dirty="0">
                <a:latin typeface="Times New Roman" panose="02020603050405020304" pitchFamily="18" charset="0"/>
              </a:rPr>
              <a:t> </a:t>
            </a:r>
            <a:r>
              <a:rPr lang="en-GB" i="1" dirty="0" err="1">
                <a:latin typeface="Times New Roman" panose="02020603050405020304" pitchFamily="18" charset="0"/>
              </a:rPr>
              <a:t>ndaj</a:t>
            </a:r>
            <a:r>
              <a:rPr lang="en-GB" i="1" dirty="0">
                <a:latin typeface="Times New Roman" panose="02020603050405020304" pitchFamily="18" charset="0"/>
              </a:rPr>
              <a:t> tyre. Si do </a:t>
            </a:r>
            <a:r>
              <a:rPr lang="en-GB" i="1" dirty="0" err="1">
                <a:latin typeface="Times New Roman" panose="02020603050405020304" pitchFamily="18" charset="0"/>
              </a:rPr>
              <a:t>përgjigjet</a:t>
            </a:r>
            <a:r>
              <a:rPr lang="en-GB" i="1" dirty="0">
                <a:latin typeface="Times New Roman" panose="02020603050405020304" pitchFamily="18" charset="0"/>
              </a:rPr>
              <a:t> </a:t>
            </a:r>
            <a:r>
              <a:rPr lang="en-GB" i="1" dirty="0" err="1">
                <a:latin typeface="Times New Roman" panose="02020603050405020304" pitchFamily="18" charset="0"/>
              </a:rPr>
              <a:t>penalisht</a:t>
            </a:r>
            <a:r>
              <a:rPr lang="en-GB" i="1" dirty="0">
                <a:latin typeface="Times New Roman" panose="02020603050405020304" pitchFamily="18" charset="0"/>
              </a:rPr>
              <a:t> A-</a:t>
            </a:r>
            <a:r>
              <a:rPr lang="en-GB" i="1" dirty="0" err="1">
                <a:latin typeface="Times New Roman" panose="02020603050405020304" pitchFamily="18" charset="0"/>
              </a:rPr>
              <a:t>ja</a:t>
            </a:r>
            <a:r>
              <a:rPr lang="en-GB" i="1" dirty="0">
                <a:latin typeface="Times New Roman" panose="02020603050405020304" pitchFamily="18" charset="0"/>
              </a:rPr>
              <a:t>?</a:t>
            </a:r>
            <a:endParaRPr lang="en-GB" dirty="0">
              <a:effectLst/>
              <a:latin typeface="Times New Roman" panose="02020603050405020304" pitchFamily="18" charset="0"/>
            </a:endParaRPr>
          </a:p>
          <a:p>
            <a:pPr marL="0" indent="0">
              <a:buNone/>
            </a:pPr>
            <a:endParaRPr lang="en-AL" dirty="0"/>
          </a:p>
        </p:txBody>
      </p:sp>
    </p:spTree>
    <p:extLst>
      <p:ext uri="{BB962C8B-B14F-4D97-AF65-F5344CB8AC3E}">
        <p14:creationId xmlns:p14="http://schemas.microsoft.com/office/powerpoint/2010/main" val="213982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A69D1-186D-F268-B409-5B69D626DAD2}"/>
              </a:ext>
            </a:extLst>
          </p:cNvPr>
          <p:cNvSpPr>
            <a:spLocks noGrp="1"/>
          </p:cNvSpPr>
          <p:nvPr>
            <p:ph type="title"/>
          </p:nvPr>
        </p:nvSpPr>
        <p:spPr>
          <a:xfrm>
            <a:off x="2592925" y="624110"/>
            <a:ext cx="8911687" cy="710704"/>
          </a:xfrm>
        </p:spPr>
        <p:txBody>
          <a:bodyPr>
            <a:normAutofit fontScale="90000"/>
          </a:bodyPr>
          <a:lstStyle/>
          <a:p>
            <a:r>
              <a:rPr lang="en-AL" b="1" dirty="0"/>
              <a:t>Neni 181 </a:t>
            </a:r>
            <a:r>
              <a:rPr lang="en-GB" b="1" dirty="0" err="1">
                <a:latin typeface="Times New Roman" panose="02020603050405020304" pitchFamily="18" charset="0"/>
              </a:rPr>
              <a:t>Mospagimi</a:t>
            </a:r>
            <a:r>
              <a:rPr lang="en-GB" b="1" dirty="0">
                <a:latin typeface="Times New Roman" panose="02020603050405020304" pitchFamily="18" charset="0"/>
              </a:rPr>
              <a:t> </a:t>
            </a:r>
            <a:r>
              <a:rPr lang="en-GB" b="1" dirty="0" err="1">
                <a:latin typeface="Times New Roman" panose="02020603050405020304" pitchFamily="18" charset="0"/>
              </a:rPr>
              <a:t>i</a:t>
            </a:r>
            <a:r>
              <a:rPr lang="en-GB" b="1" dirty="0">
                <a:latin typeface="Times New Roman" panose="02020603050405020304" pitchFamily="18" charset="0"/>
              </a:rPr>
              <a:t> </a:t>
            </a:r>
            <a:r>
              <a:rPr lang="en-GB" b="1" dirty="0" err="1">
                <a:latin typeface="Times New Roman" panose="02020603050405020304" pitchFamily="18" charset="0"/>
              </a:rPr>
              <a:t>taksave</a:t>
            </a:r>
            <a:r>
              <a:rPr lang="en-GB" b="1" dirty="0">
                <a:latin typeface="Times New Roman" panose="02020603050405020304" pitchFamily="18" charset="0"/>
              </a:rPr>
              <a:t> </a:t>
            </a:r>
            <a:r>
              <a:rPr lang="en-GB" b="1" dirty="0" err="1">
                <a:latin typeface="Times New Roman" panose="02020603050405020304" pitchFamily="18" charset="0"/>
              </a:rPr>
              <a:t>dhe</a:t>
            </a:r>
            <a:r>
              <a:rPr lang="en-GB" b="1" dirty="0">
                <a:latin typeface="Times New Roman" panose="02020603050405020304" pitchFamily="18" charset="0"/>
              </a:rPr>
              <a:t> </a:t>
            </a:r>
            <a:r>
              <a:rPr lang="en-GB" b="1" dirty="0" err="1">
                <a:latin typeface="Times New Roman" panose="02020603050405020304" pitchFamily="18" charset="0"/>
              </a:rPr>
              <a:t>tatimeve</a:t>
            </a:r>
            <a:r>
              <a:rPr lang="en-GB" dirty="0">
                <a:latin typeface="Times New Roman" panose="02020603050405020304" pitchFamily="18" charset="0"/>
              </a:rPr>
              <a:t/>
            </a:r>
            <a:br>
              <a:rPr lang="en-GB" dirty="0">
                <a:latin typeface="Times New Roman" panose="02020603050405020304" pitchFamily="18" charset="0"/>
              </a:rPr>
            </a:br>
            <a:endParaRPr lang="en-AL" dirty="0"/>
          </a:p>
        </p:txBody>
      </p:sp>
      <p:sp>
        <p:nvSpPr>
          <p:cNvPr id="3" name="Content Placeholder 2">
            <a:extLst>
              <a:ext uri="{FF2B5EF4-FFF2-40B4-BE49-F238E27FC236}">
                <a16:creationId xmlns:a16="http://schemas.microsoft.com/office/drawing/2014/main" id="{A5049F38-4D38-2436-DA7B-A3C07093D4F9}"/>
              </a:ext>
            </a:extLst>
          </p:cNvPr>
          <p:cNvSpPr>
            <a:spLocks noGrp="1"/>
          </p:cNvSpPr>
          <p:nvPr>
            <p:ph idx="1"/>
          </p:nvPr>
        </p:nvSpPr>
        <p:spPr>
          <a:xfrm>
            <a:off x="2589212" y="1334814"/>
            <a:ext cx="8915400" cy="4576408"/>
          </a:xfrm>
        </p:spPr>
        <p:txBody>
          <a:bodyPr>
            <a:normAutofit lnSpcReduction="10000"/>
          </a:bodyPr>
          <a:lstStyle/>
          <a:p>
            <a:pPr algn="just"/>
            <a:r>
              <a:rPr lang="en-GB" sz="2400" dirty="0" err="1">
                <a:effectLst/>
                <a:latin typeface="Times New Roman" panose="02020603050405020304" pitchFamily="18" charset="0"/>
              </a:rPr>
              <a:t>Mospagimi</a:t>
            </a:r>
            <a:r>
              <a:rPr lang="en-GB" sz="2400" dirty="0">
                <a:effectLst/>
                <a:latin typeface="Times New Roman" panose="02020603050405020304" pitchFamily="18" charset="0"/>
              </a:rPr>
              <a:t>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taksave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tatimeve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brenda</a:t>
            </a:r>
            <a:r>
              <a:rPr lang="en-GB" sz="2400" dirty="0">
                <a:effectLst/>
                <a:latin typeface="Times New Roman" panose="02020603050405020304" pitchFamily="18" charset="0"/>
              </a:rPr>
              <a:t> </a:t>
            </a:r>
            <a:r>
              <a:rPr lang="en-GB" sz="2400" dirty="0" err="1">
                <a:effectLst/>
                <a:latin typeface="Times New Roman" panose="02020603050405020304" pitchFamily="18" charset="0"/>
              </a:rPr>
              <a:t>afatit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caktuar</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gjithë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mundësinë</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pagimit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tyre, </a:t>
            </a:r>
            <a:r>
              <a:rPr lang="en-GB" sz="2400" dirty="0" err="1">
                <a:effectLst/>
                <a:latin typeface="Times New Roman" panose="02020603050405020304" pitchFamily="18" charset="0"/>
              </a:rPr>
              <a:t>nga</a:t>
            </a:r>
            <a:r>
              <a:rPr lang="en-GB" sz="2400" dirty="0">
                <a:effectLst/>
                <a:latin typeface="Times New Roman" panose="02020603050405020304" pitchFamily="18" charset="0"/>
              </a:rPr>
              <a:t> </a:t>
            </a:r>
            <a:r>
              <a:rPr lang="en-GB" sz="2400" dirty="0" err="1">
                <a:effectLst/>
                <a:latin typeface="Times New Roman" panose="02020603050405020304" pitchFamily="18" charset="0"/>
              </a:rPr>
              <a:t>personi</a:t>
            </a:r>
            <a:r>
              <a:rPr lang="en-GB" sz="2400" dirty="0">
                <a:effectLst/>
                <a:latin typeface="Times New Roman" panose="02020603050405020304" pitchFamily="18" charset="0"/>
              </a:rPr>
              <a:t> </a:t>
            </a:r>
            <a:r>
              <a:rPr lang="en-GB" sz="2400" dirty="0" err="1">
                <a:effectLst/>
                <a:latin typeface="Times New Roman" panose="02020603050405020304" pitchFamily="18" charset="0"/>
              </a:rPr>
              <a:t>ndaj</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cilit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janë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marrë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më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parë</a:t>
            </a:r>
            <a:r>
              <a:rPr lang="en-GB" sz="2400" dirty="0">
                <a:effectLst/>
                <a:latin typeface="Times New Roman" panose="02020603050405020304" pitchFamily="18" charset="0"/>
              </a:rPr>
              <a:t> masa administrative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këtë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qëllim</a:t>
            </a:r>
            <a:r>
              <a:rPr lang="en-GB" sz="2400" dirty="0">
                <a:effectLst/>
                <a:latin typeface="Times New Roman" panose="02020603050405020304" pitchFamily="18" charset="0"/>
              </a:rPr>
              <a:t>, </a:t>
            </a:r>
            <a:r>
              <a:rPr lang="en-GB" sz="2400" dirty="0" err="1">
                <a:effectLst/>
                <a:latin typeface="Times New Roman" panose="02020603050405020304" pitchFamily="18" charset="0"/>
              </a:rPr>
              <a:t>dënohet</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gjobë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ose</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burgim</a:t>
            </a:r>
            <a:r>
              <a:rPr lang="en-GB" sz="2400" dirty="0">
                <a:effectLst/>
                <a:latin typeface="Times New Roman" panose="02020603050405020304" pitchFamily="18" charset="0"/>
              </a:rPr>
              <a:t> </a:t>
            </a:r>
            <a:r>
              <a:rPr lang="en-GB" sz="2400" dirty="0" err="1">
                <a:effectLst/>
                <a:latin typeface="Times New Roman" panose="02020603050405020304" pitchFamily="18" charset="0"/>
              </a:rPr>
              <a:t>gjer</a:t>
            </a:r>
            <a:r>
              <a:rPr lang="en-GB" sz="2400" dirty="0">
                <a:effectLst/>
                <a:latin typeface="Times New Roman" panose="02020603050405020304" pitchFamily="18" charset="0"/>
              </a:rPr>
              <a:t> </a:t>
            </a:r>
            <a:r>
              <a:rPr lang="en-GB" sz="2400" dirty="0" err="1">
                <a:effectLst/>
                <a:latin typeface="Times New Roman" panose="02020603050405020304" pitchFamily="18" charset="0"/>
              </a:rPr>
              <a:t>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tre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vjet</a:t>
            </a:r>
            <a:r>
              <a:rPr lang="en-GB" sz="2400" dirty="0">
                <a:effectLst/>
                <a:latin typeface="Times New Roman" panose="02020603050405020304" pitchFamily="18" charset="0"/>
              </a:rPr>
              <a:t>. </a:t>
            </a:r>
          </a:p>
          <a:p>
            <a:pPr algn="just"/>
            <a:r>
              <a:rPr lang="en-GB" b="1" u="sng" dirty="0" err="1">
                <a:effectLst/>
                <a:latin typeface="Times New Roman" panose="02020603050405020304" pitchFamily="18" charset="0"/>
              </a:rPr>
              <a:t>Objekti</a:t>
            </a:r>
            <a:r>
              <a:rPr lang="en-GB" b="1" u="sng" dirty="0">
                <a:effectLst/>
                <a:latin typeface="Times New Roman" panose="02020603050405020304" pitchFamily="18" charset="0"/>
              </a:rPr>
              <a:t>: </a:t>
            </a:r>
            <a:r>
              <a:rPr lang="en-GB" dirty="0" err="1">
                <a:effectLst/>
                <a:latin typeface="Times New Roman" panose="02020603050405020304" pitchFamily="18" charset="0"/>
              </a:rPr>
              <a:t>Është</a:t>
            </a:r>
            <a:r>
              <a:rPr lang="en-GB" dirty="0">
                <a:effectLst/>
                <a:latin typeface="Times New Roman" panose="02020603050405020304" pitchFamily="18" charset="0"/>
              </a:rPr>
              <a:t> </a:t>
            </a:r>
            <a:r>
              <a:rPr lang="en-GB" dirty="0" err="1">
                <a:effectLst/>
                <a:latin typeface="Times New Roman" panose="02020603050405020304" pitchFamily="18" charset="0"/>
              </a:rPr>
              <a:t>i</a:t>
            </a:r>
            <a:r>
              <a:rPr lang="en-GB" dirty="0">
                <a:effectLst/>
                <a:latin typeface="Times New Roman" panose="02020603050405020304" pitchFamily="18" charset="0"/>
              </a:rPr>
              <a:t> </a:t>
            </a:r>
            <a:r>
              <a:rPr lang="en-GB" dirty="0" err="1">
                <a:effectLst/>
                <a:latin typeface="Times New Roman" panose="02020603050405020304" pitchFamily="18" charset="0"/>
              </a:rPr>
              <a:t>njëjtë</a:t>
            </a:r>
            <a:r>
              <a:rPr lang="en-GB" dirty="0">
                <a:effectLst/>
                <a:latin typeface="Times New Roman" panose="02020603050405020304" pitchFamily="18" charset="0"/>
              </a:rPr>
              <a:t> me </a:t>
            </a:r>
            <a:r>
              <a:rPr lang="en-GB" dirty="0" err="1">
                <a:effectLst/>
                <a:latin typeface="Times New Roman" panose="02020603050405020304" pitchFamily="18" charset="0"/>
              </a:rPr>
              <a:t>atë</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veprës</a:t>
            </a:r>
            <a:r>
              <a:rPr lang="en-GB" dirty="0">
                <a:effectLst/>
                <a:latin typeface="Times New Roman" panose="02020603050405020304" pitchFamily="18" charset="0"/>
              </a:rPr>
              <a:t> </a:t>
            </a:r>
            <a:r>
              <a:rPr lang="en-GB" dirty="0" err="1">
                <a:effectLst/>
                <a:latin typeface="Times New Roman" panose="02020603050405020304" pitchFamily="18" charset="0"/>
              </a:rPr>
              <a:t>penale</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parashikuar</a:t>
            </a:r>
            <a:r>
              <a:rPr lang="en-GB" dirty="0">
                <a:effectLst/>
                <a:latin typeface="Times New Roman" panose="02020603050405020304" pitchFamily="18" charset="0"/>
              </a:rPr>
              <a:t> </a:t>
            </a:r>
            <a:r>
              <a:rPr lang="en-GB" dirty="0" err="1">
                <a:effectLst/>
                <a:latin typeface="Times New Roman" panose="02020603050405020304" pitchFamily="18" charset="0"/>
              </a:rPr>
              <a:t>nga</a:t>
            </a:r>
            <a:r>
              <a:rPr lang="en-GB" dirty="0">
                <a:effectLst/>
                <a:latin typeface="Times New Roman" panose="02020603050405020304" pitchFamily="18" charset="0"/>
              </a:rPr>
              <a:t> </a:t>
            </a:r>
            <a:r>
              <a:rPr lang="en-GB" dirty="0" err="1">
                <a:effectLst/>
                <a:latin typeface="Times New Roman" panose="02020603050405020304" pitchFamily="18" charset="0"/>
              </a:rPr>
              <a:t>neni</a:t>
            </a:r>
            <a:r>
              <a:rPr lang="en-GB" dirty="0">
                <a:effectLst/>
                <a:latin typeface="Times New Roman" panose="02020603050405020304" pitchFamily="18" charset="0"/>
              </a:rPr>
              <a:t> 180 </a:t>
            </a:r>
            <a:r>
              <a:rPr lang="en-GB" dirty="0" err="1">
                <a:effectLst/>
                <a:latin typeface="Times New Roman" panose="02020603050405020304" pitchFamily="18" charset="0"/>
              </a:rPr>
              <a:t>i</a:t>
            </a:r>
            <a:r>
              <a:rPr lang="en-GB" dirty="0">
                <a:effectLst/>
                <a:latin typeface="Times New Roman" panose="02020603050405020304" pitchFamily="18" charset="0"/>
              </a:rPr>
              <a:t> K.P., </a:t>
            </a:r>
            <a:r>
              <a:rPr lang="en-GB" dirty="0" err="1">
                <a:effectLst/>
                <a:latin typeface="Times New Roman" panose="02020603050405020304" pitchFamily="18" charset="0"/>
              </a:rPr>
              <a:t>pra</a:t>
            </a:r>
            <a:r>
              <a:rPr lang="en-GB" dirty="0">
                <a:effectLst/>
                <a:latin typeface="Times New Roman" panose="02020603050405020304" pitchFamily="18" charset="0"/>
              </a:rPr>
              <a:t> </a:t>
            </a:r>
            <a:r>
              <a:rPr lang="en-GB" dirty="0" err="1">
                <a:effectLst/>
                <a:latin typeface="Times New Roman" panose="02020603050405020304" pitchFamily="18" charset="0"/>
              </a:rPr>
              <a:t>marrëdhëniet</a:t>
            </a:r>
            <a:r>
              <a:rPr lang="en-GB" dirty="0">
                <a:effectLst/>
                <a:latin typeface="Times New Roman" panose="02020603050405020304" pitchFamily="18" charset="0"/>
              </a:rPr>
              <a:t> </a:t>
            </a:r>
            <a:r>
              <a:rPr lang="en-GB" dirty="0" err="1">
                <a:effectLst/>
                <a:latin typeface="Times New Roman" panose="02020603050405020304" pitchFamily="18" charset="0"/>
              </a:rPr>
              <a:t>juridike</a:t>
            </a:r>
            <a:r>
              <a:rPr lang="en-GB" dirty="0">
                <a:effectLst/>
                <a:latin typeface="Times New Roman" panose="02020603050405020304" pitchFamily="18" charset="0"/>
              </a:rPr>
              <a:t> </a:t>
            </a:r>
            <a:r>
              <a:rPr lang="en-GB" dirty="0" err="1">
                <a:effectLst/>
                <a:latin typeface="Times New Roman" panose="02020603050405020304" pitchFamily="18" charset="0"/>
              </a:rPr>
              <a:t>që</a:t>
            </a:r>
            <a:r>
              <a:rPr lang="en-GB" dirty="0">
                <a:effectLst/>
                <a:latin typeface="Times New Roman" panose="02020603050405020304" pitchFamily="18" charset="0"/>
              </a:rPr>
              <a:t> </a:t>
            </a:r>
            <a:r>
              <a:rPr lang="en-GB" dirty="0" err="1">
                <a:effectLst/>
                <a:latin typeface="Times New Roman" panose="02020603050405020304" pitchFamily="18" charset="0"/>
              </a:rPr>
              <a:t>garantojnë</a:t>
            </a:r>
            <a:r>
              <a:rPr lang="en-GB" dirty="0">
                <a:effectLst/>
                <a:latin typeface="Times New Roman" panose="02020603050405020304" pitchFamily="18" charset="0"/>
              </a:rPr>
              <a:t> </a:t>
            </a:r>
            <a:r>
              <a:rPr lang="en-GB" dirty="0" err="1">
                <a:effectLst/>
                <a:latin typeface="Times New Roman" panose="02020603050405020304" pitchFamily="18" charset="0"/>
              </a:rPr>
              <a:t>funksionimin</a:t>
            </a:r>
            <a:r>
              <a:rPr lang="en-GB" dirty="0">
                <a:effectLst/>
                <a:latin typeface="Times New Roman" panose="02020603050405020304" pitchFamily="18" charset="0"/>
              </a:rPr>
              <a:t> e </a:t>
            </a:r>
            <a:r>
              <a:rPr lang="en-GB" dirty="0" err="1">
                <a:effectLst/>
                <a:latin typeface="Times New Roman" panose="02020603050405020304" pitchFamily="18" charset="0"/>
              </a:rPr>
              <a:t>rregullt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veprimtarisë</a:t>
            </a:r>
            <a:r>
              <a:rPr lang="en-GB" dirty="0">
                <a:effectLst/>
                <a:latin typeface="Times New Roman" panose="02020603050405020304" pitchFamily="18" charset="0"/>
              </a:rPr>
              <a:t> </a:t>
            </a:r>
            <a:r>
              <a:rPr lang="en-GB" dirty="0" err="1">
                <a:effectLst/>
                <a:latin typeface="Times New Roman" panose="02020603050405020304" pitchFamily="18" charset="0"/>
              </a:rPr>
              <a:t>së</a:t>
            </a:r>
            <a:r>
              <a:rPr lang="en-GB" dirty="0">
                <a:effectLst/>
                <a:latin typeface="Times New Roman" panose="02020603050405020304" pitchFamily="18" charset="0"/>
              </a:rPr>
              <a:t> </a:t>
            </a:r>
            <a:r>
              <a:rPr lang="en-GB" dirty="0" err="1">
                <a:effectLst/>
                <a:latin typeface="Times New Roman" panose="02020603050405020304" pitchFamily="18" charset="0"/>
              </a:rPr>
              <a:t>administratës</a:t>
            </a:r>
            <a:r>
              <a:rPr lang="en-GB" dirty="0">
                <a:effectLst/>
                <a:latin typeface="Times New Roman" panose="02020603050405020304" pitchFamily="18" charset="0"/>
              </a:rPr>
              <a:t> </a:t>
            </a:r>
            <a:r>
              <a:rPr lang="en-GB" dirty="0" err="1">
                <a:effectLst/>
                <a:latin typeface="Times New Roman" panose="02020603050405020304" pitchFamily="18" charset="0"/>
              </a:rPr>
              <a:t>tatimore</a:t>
            </a:r>
            <a:r>
              <a:rPr lang="en-GB" dirty="0">
                <a:effectLst/>
                <a:latin typeface="Times New Roman" panose="02020603050405020304" pitchFamily="18" charset="0"/>
              </a:rPr>
              <a:t> e </a:t>
            </a:r>
            <a:r>
              <a:rPr lang="en-GB" dirty="0" err="1">
                <a:effectLst/>
                <a:latin typeface="Times New Roman" panose="02020603050405020304" pitchFamily="18" charset="0"/>
              </a:rPr>
              <a:t>për</a:t>
            </a:r>
            <a:r>
              <a:rPr lang="en-GB" dirty="0">
                <a:effectLst/>
                <a:latin typeface="Times New Roman" panose="02020603050405020304" pitchFamily="18" charset="0"/>
              </a:rPr>
              <a:t> </a:t>
            </a:r>
            <a:r>
              <a:rPr lang="en-GB" dirty="0" err="1">
                <a:effectLst/>
                <a:latin typeface="Times New Roman" panose="02020603050405020304" pitchFamily="18" charset="0"/>
              </a:rPr>
              <a:t>pasojë</a:t>
            </a:r>
            <a:r>
              <a:rPr lang="en-GB" dirty="0">
                <a:effectLst/>
                <a:latin typeface="Times New Roman" panose="02020603050405020304" pitchFamily="18" charset="0"/>
              </a:rPr>
              <a:t> </a:t>
            </a:r>
            <a:r>
              <a:rPr lang="en-GB" dirty="0" err="1">
                <a:effectLst/>
                <a:latin typeface="Times New Roman" panose="02020603050405020304" pitchFamily="18" charset="0"/>
              </a:rPr>
              <a:t>dhe</a:t>
            </a:r>
            <a:r>
              <a:rPr lang="en-GB" dirty="0">
                <a:effectLst/>
                <a:latin typeface="Times New Roman" panose="02020603050405020304" pitchFamily="18" charset="0"/>
              </a:rPr>
              <a:t> </a:t>
            </a:r>
            <a:r>
              <a:rPr lang="en-GB" dirty="0" err="1">
                <a:effectLst/>
                <a:latin typeface="Times New Roman" panose="02020603050405020304" pitchFamily="18" charset="0"/>
              </a:rPr>
              <a:t>sigurimin</a:t>
            </a:r>
            <a:r>
              <a:rPr lang="en-GB" dirty="0">
                <a:effectLst/>
                <a:latin typeface="Times New Roman" panose="02020603050405020304" pitchFamily="18" charset="0"/>
              </a:rPr>
              <a:t> e </a:t>
            </a:r>
            <a:r>
              <a:rPr lang="en-GB" dirty="0" err="1">
                <a:effectLst/>
                <a:latin typeface="Times New Roman" panose="02020603050405020304" pitchFamily="18" charset="0"/>
              </a:rPr>
              <a:t>interesave</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shtetit</a:t>
            </a:r>
            <a:r>
              <a:rPr lang="en-GB" dirty="0">
                <a:effectLst/>
                <a:latin typeface="Times New Roman" panose="02020603050405020304" pitchFamily="18" charset="0"/>
              </a:rPr>
              <a:t>.</a:t>
            </a:r>
          </a:p>
          <a:p>
            <a:r>
              <a:rPr lang="en-GB" b="1" u="sng" dirty="0">
                <a:effectLst/>
                <a:latin typeface="Times New Roman" panose="02020603050405020304" pitchFamily="18" charset="0"/>
              </a:rPr>
              <a:t>Ana </a:t>
            </a:r>
            <a:r>
              <a:rPr lang="en-GB" b="1" u="sng" dirty="0" err="1">
                <a:effectLst/>
                <a:latin typeface="Times New Roman" panose="02020603050405020304" pitchFamily="18" charset="0"/>
              </a:rPr>
              <a:t>Objektive</a:t>
            </a:r>
            <a:r>
              <a:rPr lang="en-GB" b="1" u="sng" dirty="0">
                <a:effectLst/>
                <a:latin typeface="Times New Roman" panose="02020603050405020304" pitchFamily="18" charset="0"/>
              </a:rPr>
              <a:t>:</a:t>
            </a:r>
            <a:endParaRPr lang="en-GB" dirty="0">
              <a:effectLst/>
              <a:latin typeface="Times New Roman" panose="02020603050405020304" pitchFamily="18" charset="0"/>
            </a:endParaRPr>
          </a:p>
          <a:p>
            <a:pPr algn="just"/>
            <a:r>
              <a:rPr lang="en-GB" dirty="0" err="1">
                <a:effectLst/>
                <a:latin typeface="Times New Roman" panose="02020603050405020304" pitchFamily="18" charset="0"/>
              </a:rPr>
              <a:t>Realizohet</a:t>
            </a:r>
            <a:r>
              <a:rPr lang="en-GB" dirty="0">
                <a:effectLst/>
                <a:latin typeface="Times New Roman" panose="02020603050405020304" pitchFamily="18" charset="0"/>
              </a:rPr>
              <a:t> </a:t>
            </a:r>
            <a:r>
              <a:rPr lang="en-GB" dirty="0" err="1">
                <a:effectLst/>
                <a:latin typeface="Times New Roman" panose="02020603050405020304" pitchFamily="18" charset="0"/>
              </a:rPr>
              <a:t>vetëm</a:t>
            </a:r>
            <a:r>
              <a:rPr lang="en-GB" dirty="0">
                <a:effectLst/>
                <a:latin typeface="Times New Roman" panose="02020603050405020304" pitchFamily="18" charset="0"/>
              </a:rPr>
              <a:t> me </a:t>
            </a:r>
            <a:r>
              <a:rPr lang="en-GB" dirty="0" err="1">
                <a:effectLst/>
                <a:latin typeface="Times New Roman" panose="02020603050405020304" pitchFamily="18" charset="0"/>
              </a:rPr>
              <a:t>mosveprim</a:t>
            </a:r>
            <a:r>
              <a:rPr lang="en-GB" dirty="0">
                <a:effectLst/>
                <a:latin typeface="Times New Roman" panose="02020603050405020304" pitchFamily="18" charset="0"/>
              </a:rPr>
              <a:t>, </a:t>
            </a:r>
            <a:r>
              <a:rPr lang="en-GB" dirty="0" err="1">
                <a:effectLst/>
                <a:latin typeface="Times New Roman" panose="02020603050405020304" pitchFamily="18" charset="0"/>
              </a:rPr>
              <a:t>nëpërmjet</a:t>
            </a:r>
            <a:r>
              <a:rPr lang="en-GB" dirty="0">
                <a:effectLst/>
                <a:latin typeface="Times New Roman" panose="02020603050405020304" pitchFamily="18" charset="0"/>
              </a:rPr>
              <a:t> </a:t>
            </a:r>
            <a:r>
              <a:rPr lang="en-GB" dirty="0" err="1">
                <a:effectLst/>
                <a:latin typeface="Times New Roman" panose="02020603050405020304" pitchFamily="18" charset="0"/>
              </a:rPr>
              <a:t>mospagimit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taksave</a:t>
            </a:r>
            <a:r>
              <a:rPr lang="en-GB" dirty="0">
                <a:effectLst/>
                <a:latin typeface="Times New Roman" panose="02020603050405020304" pitchFamily="18" charset="0"/>
              </a:rPr>
              <a:t> </a:t>
            </a:r>
            <a:r>
              <a:rPr lang="en-GB" dirty="0" err="1">
                <a:effectLst/>
                <a:latin typeface="Times New Roman" panose="02020603050405020304" pitchFamily="18" charset="0"/>
              </a:rPr>
              <a:t>dhe</a:t>
            </a:r>
            <a:r>
              <a:rPr lang="en-GB" dirty="0">
                <a:effectLst/>
                <a:latin typeface="Times New Roman" panose="02020603050405020304" pitchFamily="18" charset="0"/>
              </a:rPr>
              <a:t> </a:t>
            </a:r>
            <a:r>
              <a:rPr lang="en-GB" dirty="0" err="1">
                <a:effectLst/>
                <a:latin typeface="Times New Roman" panose="02020603050405020304" pitchFamily="18" charset="0"/>
              </a:rPr>
              <a:t>tatimeve</a:t>
            </a:r>
            <a:r>
              <a:rPr lang="en-GB" dirty="0">
                <a:effectLst/>
                <a:latin typeface="Times New Roman" panose="02020603050405020304" pitchFamily="18" charset="0"/>
              </a:rPr>
              <a:t>. </a:t>
            </a:r>
            <a:r>
              <a:rPr lang="en-GB" dirty="0" err="1">
                <a:effectLst/>
                <a:latin typeface="Times New Roman" panose="02020603050405020304" pitchFamily="18" charset="0"/>
              </a:rPr>
              <a:t>Në</a:t>
            </a:r>
            <a:r>
              <a:rPr lang="en-GB" dirty="0">
                <a:effectLst/>
                <a:latin typeface="Times New Roman" panose="02020603050405020304" pitchFamily="18" charset="0"/>
              </a:rPr>
              <a:t> </a:t>
            </a:r>
            <a:r>
              <a:rPr lang="en-GB" dirty="0" err="1">
                <a:effectLst/>
                <a:latin typeface="Times New Roman" panose="02020603050405020304" pitchFamily="18" charset="0"/>
              </a:rPr>
              <a:t>këtë</a:t>
            </a:r>
            <a:r>
              <a:rPr lang="en-GB" dirty="0">
                <a:effectLst/>
                <a:latin typeface="Times New Roman" panose="02020603050405020304" pitchFamily="18" charset="0"/>
              </a:rPr>
              <a:t> </a:t>
            </a:r>
            <a:r>
              <a:rPr lang="en-GB" dirty="0" err="1">
                <a:effectLst/>
                <a:latin typeface="Times New Roman" panose="02020603050405020304" pitchFamily="18" charset="0"/>
              </a:rPr>
              <a:t>rast</a:t>
            </a:r>
            <a:r>
              <a:rPr lang="en-GB" dirty="0">
                <a:effectLst/>
                <a:latin typeface="Times New Roman" panose="02020603050405020304" pitchFamily="18" charset="0"/>
              </a:rPr>
              <a:t> </a:t>
            </a:r>
            <a:r>
              <a:rPr lang="en-GB" dirty="0" err="1">
                <a:effectLst/>
                <a:latin typeface="Times New Roman" panose="02020603050405020304" pitchFamily="18" charset="0"/>
              </a:rPr>
              <a:t>subjekti</a:t>
            </a:r>
            <a:r>
              <a:rPr lang="en-GB" dirty="0">
                <a:effectLst/>
                <a:latin typeface="Times New Roman" panose="02020603050405020304" pitchFamily="18" charset="0"/>
              </a:rPr>
              <a:t> </a:t>
            </a:r>
            <a:r>
              <a:rPr lang="en-GB" dirty="0" err="1">
                <a:effectLst/>
                <a:latin typeface="Times New Roman" panose="02020603050405020304" pitchFamily="18" charset="0"/>
              </a:rPr>
              <a:t>realizon</a:t>
            </a:r>
            <a:r>
              <a:rPr lang="en-GB" dirty="0">
                <a:effectLst/>
                <a:latin typeface="Times New Roman" panose="02020603050405020304" pitchFamily="18" charset="0"/>
              </a:rPr>
              <a:t> </a:t>
            </a:r>
            <a:r>
              <a:rPr lang="en-GB" dirty="0" err="1">
                <a:effectLst/>
                <a:latin typeface="Times New Roman" panose="02020603050405020304" pitchFamily="18" charset="0"/>
              </a:rPr>
              <a:t>deklarimin</a:t>
            </a:r>
            <a:r>
              <a:rPr lang="en-GB" dirty="0">
                <a:effectLst/>
                <a:latin typeface="Times New Roman" panose="02020603050405020304" pitchFamily="18" charset="0"/>
              </a:rPr>
              <a:t> e </a:t>
            </a:r>
            <a:r>
              <a:rPr lang="en-GB" dirty="0" err="1">
                <a:effectLst/>
                <a:latin typeface="Times New Roman" panose="02020603050405020304" pitchFamily="18" charset="0"/>
              </a:rPr>
              <a:t>zërave</a:t>
            </a:r>
            <a:r>
              <a:rPr lang="en-GB" dirty="0">
                <a:effectLst/>
                <a:latin typeface="Times New Roman" panose="02020603050405020304" pitchFamily="18" charset="0"/>
              </a:rPr>
              <a:t> </a:t>
            </a:r>
            <a:r>
              <a:rPr lang="en-GB" dirty="0" err="1">
                <a:effectLst/>
                <a:latin typeface="Times New Roman" panose="02020603050405020304" pitchFamily="18" charset="0"/>
              </a:rPr>
              <a:t>ekonomiko-financiare</a:t>
            </a:r>
            <a:r>
              <a:rPr lang="en-GB" dirty="0">
                <a:effectLst/>
                <a:latin typeface="Times New Roman" panose="02020603050405020304" pitchFamily="18" charset="0"/>
              </a:rPr>
              <a:t> </a:t>
            </a:r>
            <a:r>
              <a:rPr lang="en-GB" dirty="0" err="1">
                <a:effectLst/>
                <a:latin typeface="Times New Roman" panose="02020603050405020304" pitchFamily="18" charset="0"/>
              </a:rPr>
              <a:t>që</a:t>
            </a:r>
            <a:r>
              <a:rPr lang="en-GB" dirty="0">
                <a:effectLst/>
                <a:latin typeface="Times New Roman" panose="02020603050405020304" pitchFamily="18" charset="0"/>
              </a:rPr>
              <a:t> </a:t>
            </a:r>
            <a:r>
              <a:rPr lang="en-GB" dirty="0" err="1">
                <a:effectLst/>
                <a:latin typeface="Times New Roman" panose="02020603050405020304" pitchFamily="18" charset="0"/>
              </a:rPr>
              <a:t>i</a:t>
            </a:r>
            <a:r>
              <a:rPr lang="en-GB" dirty="0">
                <a:effectLst/>
                <a:latin typeface="Times New Roman" panose="02020603050405020304" pitchFamily="18" charset="0"/>
              </a:rPr>
              <a:t> </a:t>
            </a:r>
            <a:r>
              <a:rPr lang="en-GB" dirty="0" err="1">
                <a:effectLst/>
                <a:latin typeface="Times New Roman" panose="02020603050405020304" pitchFamily="18" charset="0"/>
              </a:rPr>
              <a:t>nënshtrohen</a:t>
            </a:r>
            <a:r>
              <a:rPr lang="en-GB" dirty="0">
                <a:effectLst/>
                <a:latin typeface="Times New Roman" panose="02020603050405020304" pitchFamily="18" charset="0"/>
              </a:rPr>
              <a:t> </a:t>
            </a:r>
            <a:r>
              <a:rPr lang="en-GB" dirty="0" err="1">
                <a:effectLst/>
                <a:latin typeface="Times New Roman" panose="02020603050405020304" pitchFamily="18" charset="0"/>
              </a:rPr>
              <a:t>tatimeve</a:t>
            </a:r>
            <a:r>
              <a:rPr lang="en-GB" dirty="0">
                <a:effectLst/>
                <a:latin typeface="Times New Roman" panose="02020603050405020304" pitchFamily="18" charset="0"/>
              </a:rPr>
              <a:t>, </a:t>
            </a:r>
            <a:r>
              <a:rPr lang="en-GB" dirty="0" err="1">
                <a:effectLst/>
                <a:latin typeface="Times New Roman" panose="02020603050405020304" pitchFamily="18" charset="0"/>
              </a:rPr>
              <a:t>por</a:t>
            </a:r>
            <a:r>
              <a:rPr lang="en-GB" dirty="0">
                <a:effectLst/>
                <a:latin typeface="Times New Roman" panose="02020603050405020304" pitchFamily="18" charset="0"/>
              </a:rPr>
              <a:t> </a:t>
            </a:r>
            <a:r>
              <a:rPr lang="en-GB" dirty="0" err="1">
                <a:effectLst/>
                <a:latin typeface="Times New Roman" panose="02020603050405020304" pitchFamily="18" charset="0"/>
              </a:rPr>
              <a:t>nuk</a:t>
            </a:r>
            <a:r>
              <a:rPr lang="en-GB" dirty="0">
                <a:effectLst/>
                <a:latin typeface="Times New Roman" panose="02020603050405020304" pitchFamily="18" charset="0"/>
              </a:rPr>
              <a:t> </a:t>
            </a:r>
            <a:r>
              <a:rPr lang="en-GB" dirty="0" err="1">
                <a:effectLst/>
                <a:latin typeface="Times New Roman" panose="02020603050405020304" pitchFamily="18" charset="0"/>
              </a:rPr>
              <a:t>përmbush</a:t>
            </a:r>
            <a:r>
              <a:rPr lang="en-GB" dirty="0">
                <a:effectLst/>
                <a:latin typeface="Times New Roman" panose="02020603050405020304" pitchFamily="18" charset="0"/>
              </a:rPr>
              <a:t> </a:t>
            </a:r>
            <a:r>
              <a:rPr lang="en-GB" dirty="0" err="1">
                <a:effectLst/>
                <a:latin typeface="Times New Roman" panose="02020603050405020304" pitchFamily="18" charset="0"/>
              </a:rPr>
              <a:t>detyrimet</a:t>
            </a:r>
            <a:r>
              <a:rPr lang="en-GB" dirty="0">
                <a:effectLst/>
                <a:latin typeface="Times New Roman" panose="02020603050405020304" pitchFamily="18" charset="0"/>
              </a:rPr>
              <a:t> </a:t>
            </a:r>
            <a:r>
              <a:rPr lang="en-GB" dirty="0" err="1">
                <a:effectLst/>
                <a:latin typeface="Times New Roman" panose="02020603050405020304" pitchFamily="18" charset="0"/>
              </a:rPr>
              <a:t>që</a:t>
            </a:r>
            <a:r>
              <a:rPr lang="en-GB" dirty="0">
                <a:effectLst/>
                <a:latin typeface="Times New Roman" panose="02020603050405020304" pitchFamily="18" charset="0"/>
              </a:rPr>
              <a:t> </a:t>
            </a:r>
            <a:r>
              <a:rPr lang="en-GB" dirty="0" err="1">
                <a:effectLst/>
                <a:latin typeface="Times New Roman" panose="02020603050405020304" pitchFamily="18" charset="0"/>
              </a:rPr>
              <a:t>rrjedhin</a:t>
            </a:r>
            <a:r>
              <a:rPr lang="en-GB" dirty="0">
                <a:effectLst/>
                <a:latin typeface="Times New Roman" panose="02020603050405020304" pitchFamily="18" charset="0"/>
              </a:rPr>
              <a:t> </a:t>
            </a:r>
            <a:r>
              <a:rPr lang="en-GB" dirty="0" err="1">
                <a:effectLst/>
                <a:latin typeface="Times New Roman" panose="02020603050405020304" pitchFamily="18" charset="0"/>
              </a:rPr>
              <a:t>prej</a:t>
            </a:r>
            <a:r>
              <a:rPr lang="en-GB" dirty="0">
                <a:effectLst/>
                <a:latin typeface="Times New Roman" panose="02020603050405020304" pitchFamily="18" charset="0"/>
              </a:rPr>
              <a:t> tyre. </a:t>
            </a:r>
            <a:r>
              <a:rPr lang="en-GB" dirty="0" err="1">
                <a:effectLst/>
                <a:latin typeface="Times New Roman" panose="02020603050405020304" pitchFamily="18" charset="0"/>
              </a:rPr>
              <a:t>Në</a:t>
            </a:r>
            <a:r>
              <a:rPr lang="en-GB" dirty="0">
                <a:effectLst/>
                <a:latin typeface="Times New Roman" panose="02020603050405020304" pitchFamily="18" charset="0"/>
              </a:rPr>
              <a:t> </a:t>
            </a:r>
            <a:r>
              <a:rPr lang="en-GB" dirty="0" err="1">
                <a:effectLst/>
                <a:latin typeface="Times New Roman" panose="02020603050405020304" pitchFamily="18" charset="0"/>
              </a:rPr>
              <a:t>rastin</a:t>
            </a:r>
            <a:r>
              <a:rPr lang="en-GB" dirty="0">
                <a:effectLst/>
                <a:latin typeface="Times New Roman" panose="02020603050405020304" pitchFamily="18" charset="0"/>
              </a:rPr>
              <a:t> e </a:t>
            </a:r>
            <a:r>
              <a:rPr lang="en-GB" dirty="0" err="1">
                <a:effectLst/>
                <a:latin typeface="Times New Roman" panose="02020603050405020304" pitchFamily="18" charset="0"/>
              </a:rPr>
              <a:t>mosdeklarimit</a:t>
            </a:r>
            <a:r>
              <a:rPr lang="en-GB" dirty="0">
                <a:effectLst/>
                <a:latin typeface="Times New Roman" panose="02020603050405020304" pitchFamily="18" charset="0"/>
              </a:rPr>
              <a:t>, apo </a:t>
            </a:r>
            <a:r>
              <a:rPr lang="en-GB" dirty="0" err="1">
                <a:effectLst/>
                <a:latin typeface="Times New Roman" panose="02020603050405020304" pitchFamily="18" charset="0"/>
              </a:rPr>
              <a:t>deklarimit</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rremë</a:t>
            </a:r>
            <a:r>
              <a:rPr lang="en-GB" dirty="0">
                <a:effectLst/>
                <a:latin typeface="Times New Roman" panose="02020603050405020304" pitchFamily="18" charset="0"/>
              </a:rPr>
              <a:t>, </a:t>
            </a:r>
            <a:r>
              <a:rPr lang="en-GB" dirty="0" err="1">
                <a:effectLst/>
                <a:latin typeface="Times New Roman" panose="02020603050405020304" pitchFamily="18" charset="0"/>
              </a:rPr>
              <a:t>nuk</a:t>
            </a:r>
            <a:r>
              <a:rPr lang="en-GB" dirty="0">
                <a:effectLst/>
                <a:latin typeface="Times New Roman" panose="02020603050405020304" pitchFamily="18" charset="0"/>
              </a:rPr>
              <a:t> do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gjendeshim</a:t>
            </a:r>
            <a:r>
              <a:rPr lang="en-GB" dirty="0">
                <a:effectLst/>
                <a:latin typeface="Times New Roman" panose="02020603050405020304" pitchFamily="18" charset="0"/>
              </a:rPr>
              <a:t> para </a:t>
            </a:r>
            <a:r>
              <a:rPr lang="en-GB" dirty="0" err="1">
                <a:effectLst/>
                <a:latin typeface="Times New Roman" panose="02020603050405020304" pitchFamily="18" charset="0"/>
              </a:rPr>
              <a:t>kësaj</a:t>
            </a:r>
            <a:r>
              <a:rPr lang="en-GB" dirty="0">
                <a:effectLst/>
                <a:latin typeface="Times New Roman" panose="02020603050405020304" pitchFamily="18" charset="0"/>
              </a:rPr>
              <a:t> </a:t>
            </a:r>
            <a:r>
              <a:rPr lang="en-GB" dirty="0" err="1">
                <a:effectLst/>
                <a:latin typeface="Times New Roman" panose="02020603050405020304" pitchFamily="18" charset="0"/>
              </a:rPr>
              <a:t>vepre</a:t>
            </a:r>
            <a:r>
              <a:rPr lang="en-GB" dirty="0">
                <a:effectLst/>
                <a:latin typeface="Times New Roman" panose="02020603050405020304" pitchFamily="18" charset="0"/>
              </a:rPr>
              <a:t>, </a:t>
            </a:r>
            <a:r>
              <a:rPr lang="en-GB" dirty="0" err="1">
                <a:effectLst/>
                <a:latin typeface="Times New Roman" panose="02020603050405020304" pitchFamily="18" charset="0"/>
              </a:rPr>
              <a:t>por</a:t>
            </a:r>
            <a:r>
              <a:rPr lang="en-GB" dirty="0">
                <a:effectLst/>
                <a:latin typeface="Times New Roman" panose="02020603050405020304" pitchFamily="18" charset="0"/>
              </a:rPr>
              <a:t> </a:t>
            </a:r>
            <a:r>
              <a:rPr lang="en-GB" dirty="0" err="1">
                <a:effectLst/>
                <a:latin typeface="Times New Roman" panose="02020603050405020304" pitchFamily="18" charset="0"/>
              </a:rPr>
              <a:t>asaj</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Fshehjes</a:t>
            </a:r>
            <a:r>
              <a:rPr lang="en-GB" dirty="0">
                <a:effectLst/>
                <a:latin typeface="Times New Roman" panose="02020603050405020304" pitchFamily="18" charset="0"/>
              </a:rPr>
              <a:t> </a:t>
            </a:r>
            <a:r>
              <a:rPr lang="en-GB" dirty="0" err="1">
                <a:effectLst/>
                <a:latin typeface="Times New Roman" panose="02020603050405020304" pitchFamily="18" charset="0"/>
              </a:rPr>
              <a:t>së</a:t>
            </a:r>
            <a:r>
              <a:rPr lang="en-GB" dirty="0">
                <a:effectLst/>
                <a:latin typeface="Times New Roman" panose="02020603050405020304" pitchFamily="18" charset="0"/>
              </a:rPr>
              <a:t> </a:t>
            </a:r>
            <a:r>
              <a:rPr lang="en-GB" dirty="0" err="1">
                <a:effectLst/>
                <a:latin typeface="Times New Roman" panose="02020603050405020304" pitchFamily="18" charset="0"/>
              </a:rPr>
              <a:t>të</a:t>
            </a:r>
            <a:r>
              <a:rPr lang="en-GB" dirty="0">
                <a:effectLst/>
                <a:latin typeface="Times New Roman" panose="02020603050405020304" pitchFamily="18" charset="0"/>
              </a:rPr>
              <a:t> </a:t>
            </a:r>
            <a:r>
              <a:rPr lang="en-GB" dirty="0" err="1">
                <a:effectLst/>
                <a:latin typeface="Times New Roman" panose="02020603050405020304" pitchFamily="18" charset="0"/>
              </a:rPr>
              <a:t>ardhurave</a:t>
            </a:r>
            <a:r>
              <a:rPr lang="en-GB" dirty="0">
                <a:effectLst/>
                <a:latin typeface="Times New Roman" panose="02020603050405020304" pitchFamily="18" charset="0"/>
              </a:rPr>
              <a:t>”. </a:t>
            </a:r>
            <a:r>
              <a:rPr lang="en-GB" dirty="0" err="1" smtClean="0">
                <a:effectLst/>
                <a:latin typeface="Times New Roman" panose="02020603050405020304" pitchFamily="18" charset="0"/>
              </a:rPr>
              <a:t>Një</a:t>
            </a:r>
            <a:r>
              <a:rPr lang="en-GB" dirty="0" smtClean="0">
                <a:effectLst/>
                <a:latin typeface="Times New Roman" panose="02020603050405020304" pitchFamily="18" charset="0"/>
              </a:rPr>
              <a:t> </a:t>
            </a:r>
            <a:r>
              <a:rPr lang="en-GB" dirty="0">
                <a:effectLst/>
                <a:latin typeface="Times New Roman" panose="02020603050405020304" pitchFamily="18" charset="0"/>
              </a:rPr>
              <a:t>element i </a:t>
            </a:r>
            <a:r>
              <a:rPr lang="en-GB" dirty="0" err="1" smtClean="0">
                <a:effectLst/>
                <a:latin typeface="Times New Roman" panose="02020603050405020304" pitchFamily="18" charset="0"/>
              </a:rPr>
              <a:t>domosdoshëm</a:t>
            </a:r>
            <a:r>
              <a:rPr lang="en-GB" dirty="0" smtClean="0">
                <a:effectLst/>
                <a:latin typeface="Times New Roman" panose="02020603050405020304" pitchFamily="18" charset="0"/>
              </a:rPr>
              <a:t> </a:t>
            </a:r>
            <a:r>
              <a:rPr lang="en-GB" dirty="0">
                <a:effectLst/>
                <a:latin typeface="Times New Roman" panose="02020603050405020304" pitchFamily="18" charset="0"/>
              </a:rPr>
              <a:t>i </a:t>
            </a:r>
            <a:r>
              <a:rPr lang="en-GB" dirty="0" err="1" smtClean="0">
                <a:effectLst/>
                <a:latin typeface="Times New Roman" panose="02020603050405020304" pitchFamily="18" charset="0"/>
              </a:rPr>
              <a:t>kësaj</a:t>
            </a:r>
            <a:r>
              <a:rPr lang="en-GB" dirty="0" smtClean="0">
                <a:effectLst/>
                <a:latin typeface="Times New Roman" panose="02020603050405020304" pitchFamily="18" charset="0"/>
              </a:rPr>
              <a:t> </a:t>
            </a:r>
            <a:r>
              <a:rPr lang="en-GB" dirty="0">
                <a:effectLst/>
                <a:latin typeface="Times New Roman" panose="02020603050405020304" pitchFamily="18" charset="0"/>
              </a:rPr>
              <a:t>figure </a:t>
            </a:r>
            <a:r>
              <a:rPr lang="en-GB" dirty="0" err="1" smtClean="0">
                <a:effectLst/>
                <a:latin typeface="Times New Roman" panose="02020603050405020304" pitchFamily="18" charset="0"/>
              </a:rPr>
              <a:t>të</a:t>
            </a:r>
            <a:r>
              <a:rPr lang="en-GB" dirty="0" smtClean="0">
                <a:effectLst/>
                <a:latin typeface="Times New Roman" panose="02020603050405020304" pitchFamily="18" charset="0"/>
              </a:rPr>
              <a:t> </a:t>
            </a:r>
            <a:r>
              <a:rPr lang="en-GB" dirty="0" err="1" smtClean="0">
                <a:effectLst/>
                <a:latin typeface="Times New Roman" panose="02020603050405020304" pitchFamily="18" charset="0"/>
              </a:rPr>
              <a:t>veprës</a:t>
            </a:r>
            <a:r>
              <a:rPr lang="en-GB" dirty="0" smtClean="0">
                <a:effectLst/>
                <a:latin typeface="Times New Roman" panose="02020603050405020304" pitchFamily="18" charset="0"/>
              </a:rPr>
              <a:t> </a:t>
            </a:r>
            <a:r>
              <a:rPr lang="en-GB" dirty="0" err="1">
                <a:effectLst/>
                <a:latin typeface="Times New Roman" panose="02020603050405020304" pitchFamily="18" charset="0"/>
              </a:rPr>
              <a:t>penale</a:t>
            </a:r>
            <a:r>
              <a:rPr lang="en-GB" dirty="0">
                <a:effectLst/>
                <a:latin typeface="Times New Roman" panose="02020603050405020304" pitchFamily="18" charset="0"/>
              </a:rPr>
              <a:t> </a:t>
            </a:r>
            <a:r>
              <a:rPr lang="en-GB" dirty="0" err="1" smtClean="0">
                <a:effectLst/>
                <a:latin typeface="Times New Roman" panose="02020603050405020304" pitchFamily="18" charset="0"/>
              </a:rPr>
              <a:t>është</a:t>
            </a:r>
            <a:r>
              <a:rPr lang="en-GB" dirty="0" smtClean="0">
                <a:effectLst/>
                <a:latin typeface="Times New Roman" panose="02020603050405020304" pitchFamily="18" charset="0"/>
              </a:rPr>
              <a:t> </a:t>
            </a:r>
            <a:r>
              <a:rPr lang="en-GB" dirty="0" err="1" smtClean="0">
                <a:effectLst/>
                <a:latin typeface="Times New Roman" panose="02020603050405020304" pitchFamily="18" charset="0"/>
              </a:rPr>
              <a:t>aftësia</a:t>
            </a:r>
            <a:r>
              <a:rPr lang="en-GB" dirty="0" smtClean="0">
                <a:effectLst/>
                <a:latin typeface="Times New Roman" panose="02020603050405020304" pitchFamily="18" charset="0"/>
              </a:rPr>
              <a:t> </a:t>
            </a:r>
            <a:r>
              <a:rPr lang="en-GB" dirty="0" err="1">
                <a:effectLst/>
                <a:latin typeface="Times New Roman" panose="02020603050405020304" pitchFamily="18" charset="0"/>
              </a:rPr>
              <a:t>paguese</a:t>
            </a:r>
            <a:r>
              <a:rPr lang="en-GB" dirty="0">
                <a:effectLst/>
                <a:latin typeface="Times New Roman" panose="02020603050405020304" pitchFamily="18" charset="0"/>
              </a:rPr>
              <a:t> e tyre.</a:t>
            </a:r>
          </a:p>
          <a:p>
            <a:endParaRPr lang="en-AL" dirty="0"/>
          </a:p>
        </p:txBody>
      </p:sp>
    </p:spTree>
    <p:extLst>
      <p:ext uri="{BB962C8B-B14F-4D97-AF65-F5344CB8AC3E}">
        <p14:creationId xmlns:p14="http://schemas.microsoft.com/office/powerpoint/2010/main" val="1126831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1F3B4-AE03-DCE1-A80A-E06A30ADF9F7}"/>
              </a:ext>
            </a:extLst>
          </p:cNvPr>
          <p:cNvSpPr>
            <a:spLocks noGrp="1"/>
          </p:cNvSpPr>
          <p:nvPr>
            <p:ph type="title"/>
          </p:nvPr>
        </p:nvSpPr>
        <p:spPr>
          <a:xfrm>
            <a:off x="2592925" y="624110"/>
            <a:ext cx="8911687" cy="689683"/>
          </a:xfrm>
        </p:spPr>
        <p:txBody>
          <a:bodyPr/>
          <a:lstStyle/>
          <a:p>
            <a:r>
              <a:rPr lang="en-AL" dirty="0"/>
              <a:t>An objektive e nenit 181 vijon:</a:t>
            </a:r>
          </a:p>
        </p:txBody>
      </p:sp>
      <p:sp>
        <p:nvSpPr>
          <p:cNvPr id="3" name="Content Placeholder 2">
            <a:extLst>
              <a:ext uri="{FF2B5EF4-FFF2-40B4-BE49-F238E27FC236}">
                <a16:creationId xmlns:a16="http://schemas.microsoft.com/office/drawing/2014/main" id="{F002A9C5-2007-B45E-5C7A-ABF5F8B840E5}"/>
              </a:ext>
            </a:extLst>
          </p:cNvPr>
          <p:cNvSpPr>
            <a:spLocks noGrp="1"/>
          </p:cNvSpPr>
          <p:nvPr>
            <p:ph idx="1"/>
          </p:nvPr>
        </p:nvSpPr>
        <p:spPr>
          <a:xfrm>
            <a:off x="2589212" y="1313793"/>
            <a:ext cx="8915400" cy="4597429"/>
          </a:xfrm>
        </p:spPr>
        <p:txBody>
          <a:bodyPr>
            <a:normAutofit fontScale="92500" lnSpcReduction="20000"/>
          </a:bodyPr>
          <a:lstStyle/>
          <a:p>
            <a:pPr algn="just"/>
            <a:r>
              <a:rPr lang="en-GB" sz="2400" b="1" dirty="0">
                <a:effectLst/>
                <a:latin typeface="Times New Roman" panose="02020603050405020304" pitchFamily="18" charset="0"/>
              </a:rPr>
              <a:t>Diskutim3: </a:t>
            </a:r>
            <a:r>
              <a:rPr lang="en-GB" sz="2400" dirty="0" err="1">
                <a:effectLst/>
                <a:latin typeface="Times New Roman" panose="02020603050405020304" pitchFamily="18" charset="0"/>
              </a:rPr>
              <a:t>Çfarë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kuptojmë</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mundësi</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paguese</a:t>
            </a:r>
            <a:r>
              <a:rPr lang="en-GB" sz="2400" dirty="0">
                <a:effectLst/>
                <a:latin typeface="Times New Roman" panose="02020603050405020304" pitchFamily="18" charset="0"/>
              </a:rPr>
              <a:t> </a:t>
            </a:r>
            <a:r>
              <a:rPr lang="en-GB" sz="2400" i="1" dirty="0">
                <a:effectLst/>
                <a:latin typeface="Times New Roman" panose="02020603050405020304" pitchFamily="18" charset="0"/>
              </a:rPr>
              <a:t>(</a:t>
            </a:r>
            <a:r>
              <a:rPr lang="en-GB" sz="2400" i="1" dirty="0" err="1">
                <a:effectLst/>
                <a:latin typeface="Times New Roman" panose="02020603050405020304" pitchFamily="18" charset="0"/>
              </a:rPr>
              <a:t>vetëm</a:t>
            </a:r>
            <a:r>
              <a:rPr lang="en-GB" sz="2400" i="1" dirty="0">
                <a:effectLst/>
                <a:latin typeface="Times New Roman" panose="02020603050405020304" pitchFamily="18" charset="0"/>
              </a:rPr>
              <a:t> </a:t>
            </a:r>
            <a:r>
              <a:rPr lang="en-GB" sz="2400" i="1" dirty="0" err="1">
                <a:effectLst/>
                <a:latin typeface="Times New Roman" panose="02020603050405020304" pitchFamily="18" charset="0"/>
              </a:rPr>
              <a:t>financiare</a:t>
            </a:r>
            <a:r>
              <a:rPr lang="en-GB" sz="2400" i="1" dirty="0">
                <a:effectLst/>
                <a:latin typeface="Times New Roman" panose="02020603050405020304" pitchFamily="18" charset="0"/>
              </a:rPr>
              <a:t> apo </a:t>
            </a:r>
            <a:r>
              <a:rPr lang="en-GB" sz="2400" i="1" dirty="0" err="1">
                <a:effectLst/>
                <a:latin typeface="Times New Roman" panose="02020603050405020304" pitchFamily="18" charset="0"/>
              </a:rPr>
              <a:t>dhe</a:t>
            </a:r>
            <a:r>
              <a:rPr lang="en-GB" sz="2400" i="1" dirty="0">
                <a:effectLst/>
                <a:latin typeface="Times New Roman" panose="02020603050405020304" pitchFamily="18" charset="0"/>
              </a:rPr>
              <a:t> </a:t>
            </a:r>
            <a:r>
              <a:rPr lang="en-GB" sz="2400" i="1" dirty="0" err="1">
                <a:effectLst/>
                <a:latin typeface="Times New Roman" panose="02020603050405020304" pitchFamily="18" charset="0"/>
              </a:rPr>
              <a:t>ekonomike</a:t>
            </a:r>
            <a:r>
              <a:rPr lang="en-GB" sz="2400" i="1" dirty="0">
                <a:effectLst/>
                <a:latin typeface="Times New Roman" panose="02020603050405020304" pitchFamily="18" charset="0"/>
              </a:rPr>
              <a:t>)</a:t>
            </a:r>
            <a:r>
              <a:rPr lang="en-GB" sz="2400" dirty="0">
                <a:effectLst/>
                <a:latin typeface="Times New Roman" panose="02020603050405020304" pitchFamily="18" charset="0"/>
              </a:rPr>
              <a:t>?</a:t>
            </a:r>
          </a:p>
          <a:p>
            <a:pPr algn="just"/>
            <a:r>
              <a:rPr lang="en-GB" sz="2400" b="1" dirty="0">
                <a:effectLst/>
                <a:latin typeface="Times New Roman" panose="02020603050405020304" pitchFamily="18" charset="0"/>
              </a:rPr>
              <a:t>Diskutim4:</a:t>
            </a:r>
            <a:r>
              <a:rPr lang="en-GB" sz="2400" dirty="0">
                <a:effectLst/>
                <a:latin typeface="Times New Roman" panose="02020603050405020304" pitchFamily="18" charset="0"/>
              </a:rPr>
              <a:t> </a:t>
            </a:r>
            <a:r>
              <a:rPr lang="en-GB" sz="2400" dirty="0" err="1">
                <a:effectLst/>
                <a:latin typeface="Times New Roman" panose="02020603050405020304" pitchFamily="18" charset="0"/>
              </a:rPr>
              <a:t>Mundësia</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paguese</a:t>
            </a:r>
            <a:r>
              <a:rPr lang="en-GB" sz="2400" dirty="0">
                <a:effectLst/>
                <a:latin typeface="Times New Roman" panose="02020603050405020304" pitchFamily="18" charset="0"/>
              </a:rPr>
              <a:t> do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çmohet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vetëm</a:t>
            </a:r>
            <a:r>
              <a:rPr lang="en-GB" sz="2400" dirty="0">
                <a:effectLst/>
                <a:latin typeface="Times New Roman" panose="02020603050405020304" pitchFamily="18" charset="0"/>
              </a:rPr>
              <a:t> </a:t>
            </a:r>
            <a:r>
              <a:rPr lang="en-GB" sz="2400" dirty="0" err="1">
                <a:effectLst/>
                <a:latin typeface="Times New Roman" panose="02020603050405020304" pitchFamily="18" charset="0"/>
              </a:rPr>
              <a:t>lidhur</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likuiditetet</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shoqërisë</a:t>
            </a:r>
            <a:r>
              <a:rPr lang="en-GB" sz="2400" dirty="0">
                <a:effectLst/>
                <a:latin typeface="Times New Roman" panose="02020603050405020304" pitchFamily="18" charset="0"/>
              </a:rPr>
              <a:t> apo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ortakut</a:t>
            </a:r>
            <a:r>
              <a:rPr lang="en-GB" sz="2400" dirty="0">
                <a:effectLst/>
                <a:latin typeface="Times New Roman" panose="02020603050405020304" pitchFamily="18" charset="0"/>
              </a:rPr>
              <a:t>. </a:t>
            </a:r>
          </a:p>
          <a:p>
            <a:pPr algn="just"/>
            <a:r>
              <a:rPr lang="en-GB" sz="2400" dirty="0" err="1">
                <a:effectLst/>
                <a:latin typeface="Times New Roman" panose="02020603050405020304" pitchFamily="18" charset="0"/>
              </a:rPr>
              <a:t>Sipas</a:t>
            </a:r>
            <a:r>
              <a:rPr lang="en-GB" sz="2400" dirty="0">
                <a:effectLst/>
                <a:latin typeface="Times New Roman" panose="02020603050405020304" pitchFamily="18" charset="0"/>
              </a:rPr>
              <a:t> </a:t>
            </a:r>
            <a:r>
              <a:rPr lang="en-GB" sz="2400" dirty="0" err="1">
                <a:effectLst/>
                <a:latin typeface="Times New Roman" panose="02020603050405020304" pitchFamily="18" charset="0"/>
              </a:rPr>
              <a:t>legjislacionit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a:t>
            </a:r>
            <a:r>
              <a:rPr lang="en-GB" sz="2400" dirty="0">
                <a:effectLst/>
                <a:latin typeface="Times New Roman" panose="02020603050405020304" pitchFamily="18" charset="0"/>
              </a:rPr>
              <a:t> </a:t>
            </a:r>
            <a:r>
              <a:rPr lang="en-GB" sz="2400" dirty="0" err="1">
                <a:effectLst/>
                <a:latin typeface="Times New Roman" panose="02020603050405020304" pitchFamily="18" charset="0"/>
              </a:rPr>
              <a:t>aktual</a:t>
            </a:r>
            <a:r>
              <a:rPr lang="en-GB" sz="2400" dirty="0">
                <a:effectLst/>
                <a:latin typeface="Times New Roman" panose="02020603050405020304" pitchFamily="18" charset="0"/>
              </a:rPr>
              <a:t>, </a:t>
            </a:r>
            <a:r>
              <a:rPr lang="en-GB" sz="2400" dirty="0" err="1">
                <a:effectLst/>
                <a:latin typeface="Times New Roman" panose="02020603050405020304" pitchFamily="18" charset="0"/>
              </a:rPr>
              <a:t>plotësimi</a:t>
            </a:r>
            <a:r>
              <a:rPr lang="en-GB" sz="2400" dirty="0">
                <a:effectLst/>
                <a:latin typeface="Times New Roman" panose="02020603050405020304" pitchFamily="18" charset="0"/>
              </a:rPr>
              <a:t>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detyrimeve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shkallë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parë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përket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shoqërisë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pasojë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mundësia</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paguese</a:t>
            </a:r>
            <a:r>
              <a:rPr lang="en-GB" sz="2400" dirty="0">
                <a:effectLst/>
                <a:latin typeface="Times New Roman" panose="02020603050405020304" pitchFamily="18" charset="0"/>
              </a:rPr>
              <a:t> do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shtrihet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fillimisht</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lidhur</a:t>
            </a:r>
            <a:r>
              <a:rPr lang="en-GB" sz="2400" dirty="0">
                <a:effectLst/>
                <a:latin typeface="Times New Roman" panose="02020603050405020304" pitchFamily="18" charset="0"/>
              </a:rPr>
              <a:t> </a:t>
            </a:r>
            <a:r>
              <a:rPr lang="en-GB" sz="2400" dirty="0" err="1">
                <a:effectLst/>
                <a:latin typeface="Times New Roman" panose="02020603050405020304" pitchFamily="18" charset="0"/>
              </a:rPr>
              <a:t>vetëm</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personin</a:t>
            </a:r>
            <a:r>
              <a:rPr lang="en-GB" sz="2400" dirty="0">
                <a:effectLst/>
                <a:latin typeface="Times New Roman" panose="02020603050405020304" pitchFamily="18" charset="0"/>
              </a:rPr>
              <a:t> </a:t>
            </a:r>
            <a:r>
              <a:rPr lang="en-GB" sz="2400" dirty="0" err="1">
                <a:effectLst/>
                <a:latin typeface="Times New Roman" panose="02020603050405020304" pitchFamily="18" charset="0"/>
              </a:rPr>
              <a:t>juridik</a:t>
            </a:r>
            <a:r>
              <a:rPr lang="en-GB" sz="2400" dirty="0">
                <a:effectLst/>
                <a:latin typeface="Times New Roman" panose="02020603050405020304" pitchFamily="18" charset="0"/>
              </a:rPr>
              <a:t>. </a:t>
            </a:r>
          </a:p>
          <a:p>
            <a:pPr algn="just"/>
            <a:r>
              <a:rPr lang="en-GB" sz="2400" dirty="0">
                <a:effectLst/>
                <a:latin typeface="Times New Roman" panose="02020603050405020304" pitchFamily="18" charset="0"/>
              </a:rPr>
              <a:t>Neni 99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ligjit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Procedurat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Republikën</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Shqipërisë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parashikon</a:t>
            </a:r>
            <a:r>
              <a:rPr lang="en-GB" sz="2400" dirty="0">
                <a:effectLst/>
                <a:latin typeface="Times New Roman" panose="02020603050405020304" pitchFamily="18" charset="0"/>
              </a:rPr>
              <a:t> se </a:t>
            </a:r>
            <a:r>
              <a:rPr lang="en-GB" sz="2400" dirty="0" err="1">
                <a:effectLst/>
                <a:latin typeface="Times New Roman" panose="02020603050405020304" pitchFamily="18" charset="0"/>
              </a:rPr>
              <a:t>kur</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detyrimet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nuk</a:t>
            </a:r>
            <a:r>
              <a:rPr lang="en-GB" sz="2400" dirty="0">
                <a:effectLst/>
                <a:latin typeface="Times New Roman" panose="02020603050405020304" pitchFamily="18" charset="0"/>
              </a:rPr>
              <a:t> </a:t>
            </a:r>
            <a:r>
              <a:rPr lang="en-GB" sz="2400" dirty="0" err="1">
                <a:effectLst/>
                <a:latin typeface="Times New Roman" panose="02020603050405020304" pitchFamily="18" charset="0"/>
              </a:rPr>
              <a:t>shlyhen</a:t>
            </a:r>
            <a:r>
              <a:rPr lang="en-GB" sz="2400" dirty="0">
                <a:effectLst/>
                <a:latin typeface="Times New Roman" panose="02020603050405020304" pitchFamily="18" charset="0"/>
              </a:rPr>
              <a:t> </a:t>
            </a:r>
            <a:r>
              <a:rPr lang="en-GB" sz="2400" dirty="0" err="1">
                <a:effectLst/>
                <a:latin typeface="Times New Roman" panose="02020603050405020304" pitchFamily="18" charset="0"/>
              </a:rPr>
              <a:t>plotësisht</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përgjegjësia</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përmbushjen</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tij</a:t>
            </a:r>
            <a:r>
              <a:rPr lang="en-GB" sz="2400" dirty="0">
                <a:effectLst/>
                <a:latin typeface="Times New Roman" panose="02020603050405020304" pitchFamily="18" charset="0"/>
              </a:rPr>
              <a:t> </a:t>
            </a:r>
            <a:r>
              <a:rPr lang="en-GB" sz="2400" dirty="0" err="1">
                <a:effectLst/>
                <a:latin typeface="Times New Roman" panose="02020603050405020304" pitchFamily="18" charset="0"/>
              </a:rPr>
              <a:t>transferohet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tek</a:t>
            </a:r>
            <a:r>
              <a:rPr lang="en-GB" sz="2400" dirty="0">
                <a:effectLst/>
                <a:latin typeface="Times New Roman" panose="02020603050405020304" pitchFamily="18" charset="0"/>
              </a:rPr>
              <a:t> </a:t>
            </a:r>
            <a:r>
              <a:rPr lang="en-GB" sz="2400" dirty="0" err="1">
                <a:effectLst/>
                <a:latin typeface="Times New Roman" panose="02020603050405020304" pitchFamily="18" charset="0"/>
              </a:rPr>
              <a:t>ortaku</a:t>
            </a:r>
            <a:r>
              <a:rPr lang="en-GB" sz="2400" dirty="0">
                <a:effectLst/>
                <a:latin typeface="Times New Roman" panose="02020603050405020304" pitchFamily="18" charset="0"/>
              </a:rPr>
              <a:t>, </a:t>
            </a:r>
            <a:r>
              <a:rPr lang="en-GB" sz="2400" dirty="0" err="1">
                <a:effectLst/>
                <a:latin typeface="Times New Roman" panose="02020603050405020304" pitchFamily="18" charset="0"/>
              </a:rPr>
              <a:t>aksionari</a:t>
            </a:r>
            <a:r>
              <a:rPr lang="en-GB" sz="2400" dirty="0">
                <a:effectLst/>
                <a:latin typeface="Times New Roman" panose="02020603050405020304" pitchFamily="18" charset="0"/>
              </a:rPr>
              <a:t> apo </a:t>
            </a:r>
            <a:r>
              <a:rPr lang="en-GB" sz="2400" dirty="0" err="1">
                <a:effectLst/>
                <a:latin typeface="Times New Roman" panose="02020603050405020304" pitchFamily="18" charset="0"/>
              </a:rPr>
              <a:t>administratori</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përgjegjës</a:t>
            </a:r>
            <a:r>
              <a:rPr lang="en-GB" sz="2400" dirty="0">
                <a:effectLst/>
                <a:latin typeface="Times New Roman" panose="02020603050405020304" pitchFamily="18" charset="0"/>
              </a:rPr>
              <a:t>. </a:t>
            </a:r>
            <a:r>
              <a:rPr lang="en-GB" sz="2400" dirty="0" err="1">
                <a:effectLst/>
                <a:latin typeface="Times New Roman" panose="02020603050405020304" pitchFamily="18" charset="0"/>
              </a:rPr>
              <a:t>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këtë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mënyrë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shkallë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dytë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detyrimet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përçohen</a:t>
            </a:r>
            <a:r>
              <a:rPr lang="en-GB" sz="2400" dirty="0">
                <a:effectLst/>
                <a:latin typeface="Times New Roman" panose="02020603050405020304" pitchFamily="18" charset="0"/>
              </a:rPr>
              <a:t> </a:t>
            </a:r>
            <a:r>
              <a:rPr lang="en-GB" sz="2400" dirty="0" err="1">
                <a:effectLst/>
                <a:latin typeface="Times New Roman" panose="02020603050405020304" pitchFamily="18" charset="0"/>
              </a:rPr>
              <a:t>edhe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tek</a:t>
            </a:r>
            <a:r>
              <a:rPr lang="en-GB" sz="2400" dirty="0">
                <a:effectLst/>
                <a:latin typeface="Times New Roman" panose="02020603050405020304" pitchFamily="18" charset="0"/>
              </a:rPr>
              <a:t> </a:t>
            </a:r>
            <a:r>
              <a:rPr lang="en-GB" sz="2400" dirty="0" err="1">
                <a:effectLst/>
                <a:latin typeface="Times New Roman" panose="02020603050405020304" pitchFamily="18" charset="0"/>
              </a:rPr>
              <a:t>këto</a:t>
            </a:r>
            <a:r>
              <a:rPr lang="en-GB" sz="2400" dirty="0">
                <a:effectLst/>
                <a:latin typeface="Times New Roman" panose="02020603050405020304" pitchFamily="18" charset="0"/>
              </a:rPr>
              <a:t> </a:t>
            </a:r>
            <a:r>
              <a:rPr lang="en-GB" sz="2400" dirty="0" err="1">
                <a:effectLst/>
                <a:latin typeface="Times New Roman" panose="02020603050405020304" pitchFamily="18" charset="0"/>
              </a:rPr>
              <a:t>subjekte</a:t>
            </a:r>
            <a:r>
              <a:rPr lang="en-GB" sz="2400" dirty="0">
                <a:effectLst/>
                <a:latin typeface="Times New Roman" panose="02020603050405020304" pitchFamily="18" charset="0"/>
              </a:rPr>
              <a:t>. </a:t>
            </a:r>
            <a:r>
              <a:rPr lang="en-GB" sz="2400" dirty="0" err="1">
                <a:effectLst/>
                <a:latin typeface="Times New Roman" panose="02020603050405020304" pitchFamily="18" charset="0"/>
              </a:rPr>
              <a:t>Mundësia</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paguese</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shlyerjen</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detyrimeve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bëhet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individuale</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do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vlerësohet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raport</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secilin</a:t>
            </a:r>
            <a:r>
              <a:rPr lang="en-GB" sz="2400" dirty="0">
                <a:effectLst/>
                <a:latin typeface="Times New Roman" panose="02020603050405020304" pitchFamily="18" charset="0"/>
              </a:rPr>
              <a:t> </a:t>
            </a:r>
            <a:r>
              <a:rPr lang="en-GB" sz="2400" dirty="0" err="1">
                <a:effectLst/>
                <a:latin typeface="Times New Roman" panose="02020603050405020304" pitchFamily="18" charset="0"/>
              </a:rPr>
              <a:t>prej</a:t>
            </a:r>
            <a:r>
              <a:rPr lang="en-GB" sz="2400" dirty="0">
                <a:effectLst/>
                <a:latin typeface="Times New Roman" panose="02020603050405020304" pitchFamily="18" charset="0"/>
              </a:rPr>
              <a:t> tyre.</a:t>
            </a:r>
          </a:p>
          <a:p>
            <a:pPr algn="just"/>
            <a:endParaRPr lang="en-GB" sz="2400" dirty="0">
              <a:effectLst/>
              <a:latin typeface="Times New Roman" panose="02020603050405020304" pitchFamily="18" charset="0"/>
            </a:endParaRPr>
          </a:p>
          <a:p>
            <a:endParaRPr lang="en-AL" dirty="0"/>
          </a:p>
        </p:txBody>
      </p:sp>
    </p:spTree>
    <p:extLst>
      <p:ext uri="{BB962C8B-B14F-4D97-AF65-F5344CB8AC3E}">
        <p14:creationId xmlns:p14="http://schemas.microsoft.com/office/powerpoint/2010/main" val="3073969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218C-6638-A0D4-9C6D-B42D344849B1}"/>
              </a:ext>
            </a:extLst>
          </p:cNvPr>
          <p:cNvSpPr>
            <a:spLocks noGrp="1"/>
          </p:cNvSpPr>
          <p:nvPr>
            <p:ph type="title"/>
          </p:nvPr>
        </p:nvSpPr>
        <p:spPr>
          <a:xfrm>
            <a:off x="2592925" y="624110"/>
            <a:ext cx="8911687" cy="721214"/>
          </a:xfrm>
        </p:spPr>
        <p:txBody>
          <a:bodyPr/>
          <a:lstStyle/>
          <a:p>
            <a:r>
              <a:rPr lang="en-AL" dirty="0"/>
              <a:t>Vijon….</a:t>
            </a:r>
          </a:p>
        </p:txBody>
      </p:sp>
      <p:sp>
        <p:nvSpPr>
          <p:cNvPr id="3" name="Content Placeholder 2">
            <a:extLst>
              <a:ext uri="{FF2B5EF4-FFF2-40B4-BE49-F238E27FC236}">
                <a16:creationId xmlns:a16="http://schemas.microsoft.com/office/drawing/2014/main" id="{6B915BD7-29E6-6F4E-0A67-64C49E979B34}"/>
              </a:ext>
            </a:extLst>
          </p:cNvPr>
          <p:cNvSpPr>
            <a:spLocks noGrp="1"/>
          </p:cNvSpPr>
          <p:nvPr>
            <p:ph idx="1"/>
          </p:nvPr>
        </p:nvSpPr>
        <p:spPr>
          <a:xfrm>
            <a:off x="2589212" y="1345324"/>
            <a:ext cx="8915400" cy="4565898"/>
          </a:xfrm>
        </p:spPr>
        <p:txBody>
          <a:bodyPr>
            <a:normAutofit fontScale="92500"/>
          </a:bodyPr>
          <a:lstStyle/>
          <a:p>
            <a:r>
              <a:rPr lang="en-GB" sz="2000" b="1" dirty="0" err="1">
                <a:effectLst/>
                <a:latin typeface="Times New Roman" panose="02020603050405020304" pitchFamily="18" charset="0"/>
              </a:rPr>
              <a:t>Diskutim</a:t>
            </a:r>
            <a:r>
              <a:rPr lang="en-GB" sz="2000" b="1" dirty="0">
                <a:effectLst/>
                <a:latin typeface="Times New Roman" panose="02020603050405020304" pitchFamily="18" charset="0"/>
              </a:rPr>
              <a:t> 5: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cilin</a:t>
            </a:r>
            <a:r>
              <a:rPr lang="en-GB" sz="2000" dirty="0">
                <a:effectLst/>
                <a:latin typeface="Times New Roman" panose="02020603050405020304" pitchFamily="18" charset="0"/>
              </a:rPr>
              <a:t> moment </a:t>
            </a:r>
            <a:r>
              <a:rPr lang="en-GB" sz="2000" dirty="0" err="1">
                <a:effectLst/>
                <a:latin typeface="Times New Roman" panose="02020603050405020304" pitchFamily="18" charset="0"/>
              </a:rPr>
              <a:t>duhet</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ekzistojë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mundësia</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paguese</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lindjen</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detyrimit</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bërjen</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deklarimit</a:t>
            </a:r>
            <a:r>
              <a:rPr lang="en-GB" sz="2000" dirty="0">
                <a:effectLst/>
                <a:latin typeface="Times New Roman" panose="02020603050405020304" pitchFamily="18" charset="0"/>
              </a:rPr>
              <a:t> apo </a:t>
            </a:r>
            <a:r>
              <a:rPr lang="en-GB" sz="2000" dirty="0" err="1">
                <a:effectLst/>
                <a:latin typeface="Times New Roman" panose="02020603050405020304" pitchFamily="18" charset="0"/>
              </a:rPr>
              <a:t>kur</a:t>
            </a:r>
            <a:r>
              <a:rPr lang="en-GB" sz="2000" dirty="0">
                <a:effectLst/>
                <a:latin typeface="Times New Roman" panose="02020603050405020304" pitchFamily="18" charset="0"/>
              </a:rPr>
              <a:t> </a:t>
            </a:r>
            <a:r>
              <a:rPr lang="en-GB" sz="2000" dirty="0" err="1">
                <a:effectLst/>
                <a:latin typeface="Times New Roman" panose="02020603050405020304" pitchFamily="18" charset="0"/>
              </a:rPr>
              <a:t>konstatohet</a:t>
            </a:r>
            <a:r>
              <a:rPr lang="en-GB" sz="2000" dirty="0">
                <a:effectLst/>
                <a:latin typeface="Times New Roman" panose="02020603050405020304" pitchFamily="18" charset="0"/>
              </a:rPr>
              <a:t> </a:t>
            </a:r>
            <a:r>
              <a:rPr lang="en-GB" sz="2000" dirty="0" err="1">
                <a:effectLst/>
                <a:latin typeface="Times New Roman" panose="02020603050405020304" pitchFamily="18" charset="0"/>
              </a:rPr>
              <a:t>kryesisht</a:t>
            </a:r>
            <a:r>
              <a:rPr lang="en-GB" sz="2000" dirty="0">
                <a:effectLst/>
                <a:latin typeface="Times New Roman" panose="02020603050405020304" pitchFamily="18" charset="0"/>
              </a:rPr>
              <a:t> </a:t>
            </a:r>
            <a:r>
              <a:rPr lang="en-GB" sz="2000" dirty="0" err="1">
                <a:effectLst/>
                <a:latin typeface="Times New Roman" panose="02020603050405020304" pitchFamily="18" charset="0"/>
              </a:rPr>
              <a:t>nga</a:t>
            </a:r>
            <a:r>
              <a:rPr lang="en-GB" sz="2000" dirty="0">
                <a:effectLst/>
                <a:latin typeface="Times New Roman" panose="02020603050405020304" pitchFamily="18" charset="0"/>
              </a:rPr>
              <a:t> </a:t>
            </a:r>
            <a:r>
              <a:rPr lang="en-GB" sz="2000" dirty="0" err="1">
                <a:effectLst/>
                <a:latin typeface="Times New Roman" panose="02020603050405020304" pitchFamily="18" charset="0"/>
              </a:rPr>
              <a:t>një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kontroll</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a:t>
            </a:r>
            <a:r>
              <a:rPr lang="en-GB" sz="2000" dirty="0">
                <a:effectLst/>
                <a:latin typeface="Times New Roman" panose="02020603050405020304" pitchFamily="18" charset="0"/>
              </a:rPr>
              <a:t>?</a:t>
            </a:r>
          </a:p>
          <a:p>
            <a:pPr algn="just"/>
            <a:r>
              <a:rPr lang="en-GB" sz="2000" dirty="0" err="1">
                <a:effectLst/>
                <a:latin typeface="Times New Roman" panose="02020603050405020304" pitchFamily="18" charset="0"/>
              </a:rPr>
              <a:t>Një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tjetër</a:t>
            </a:r>
            <a:r>
              <a:rPr lang="en-GB" sz="2000" dirty="0">
                <a:effectLst/>
                <a:latin typeface="Times New Roman" panose="02020603050405020304" pitchFamily="18" charset="0"/>
              </a:rPr>
              <a:t> </a:t>
            </a:r>
            <a:r>
              <a:rPr lang="en-GB" sz="2000" dirty="0" err="1">
                <a:effectLst/>
                <a:latin typeface="Times New Roman" panose="02020603050405020304" pitchFamily="18" charset="0"/>
              </a:rPr>
              <a:t>rrethanë</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rëndësishme</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anës</a:t>
            </a:r>
            <a:r>
              <a:rPr lang="en-GB" sz="2000" dirty="0">
                <a:effectLst/>
                <a:latin typeface="Times New Roman" panose="02020603050405020304" pitchFamily="18" charset="0"/>
              </a:rPr>
              <a:t> </a:t>
            </a:r>
            <a:r>
              <a:rPr lang="en-GB" sz="2000" dirty="0" err="1">
                <a:effectLst/>
                <a:latin typeface="Times New Roman" panose="02020603050405020304" pitchFamily="18" charset="0"/>
              </a:rPr>
              <a:t>objektive</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veprës</a:t>
            </a:r>
            <a:r>
              <a:rPr lang="en-GB" sz="2000" dirty="0">
                <a:effectLst/>
                <a:latin typeface="Times New Roman" panose="02020603050405020304" pitchFamily="18" charset="0"/>
              </a:rPr>
              <a:t> </a:t>
            </a:r>
            <a:r>
              <a:rPr lang="en-GB" sz="2000" dirty="0" err="1">
                <a:effectLst/>
                <a:latin typeface="Times New Roman" panose="02020603050405020304" pitchFamily="18" charset="0"/>
              </a:rPr>
              <a:t>penale</a:t>
            </a:r>
            <a:r>
              <a:rPr lang="en-GB" sz="2000" dirty="0">
                <a:effectLst/>
                <a:latin typeface="Times New Roman" panose="02020603050405020304" pitchFamily="18" charset="0"/>
              </a:rPr>
              <a:t> “</a:t>
            </a:r>
            <a:r>
              <a:rPr lang="en-GB" sz="2000" dirty="0" err="1">
                <a:effectLst/>
                <a:latin typeface="Times New Roman" panose="02020603050405020304" pitchFamily="18" charset="0"/>
              </a:rPr>
              <a:t>Mospagimi</a:t>
            </a:r>
            <a:r>
              <a:rPr lang="en-GB" sz="2000" dirty="0">
                <a:effectLst/>
                <a:latin typeface="Times New Roman" panose="02020603050405020304" pitchFamily="18" charset="0"/>
              </a:rPr>
              <a:t> </a:t>
            </a:r>
            <a:r>
              <a:rPr lang="en-GB" sz="2000" dirty="0" err="1">
                <a:effectLst/>
                <a:latin typeface="Times New Roman" panose="02020603050405020304" pitchFamily="18" charset="0"/>
              </a:rPr>
              <a: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Taksave</a:t>
            </a:r>
            <a:r>
              <a:rPr lang="en-GB" sz="2000" dirty="0">
                <a:effectLst/>
                <a:latin typeface="Times New Roman" panose="02020603050405020304" pitchFamily="18" charset="0"/>
              </a:rPr>
              <a:t> </a:t>
            </a:r>
            <a:r>
              <a:rPr lang="en-GB" sz="2000" dirty="0" err="1">
                <a:effectLst/>
                <a:latin typeface="Times New Roman" panose="02020603050405020304" pitchFamily="18" charset="0"/>
              </a:rPr>
              <a:t>dhe</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Tatimeve</a:t>
            </a:r>
            <a:r>
              <a:rPr lang="en-GB" sz="2000" dirty="0">
                <a:effectLst/>
                <a:latin typeface="Times New Roman" panose="02020603050405020304" pitchFamily="18" charset="0"/>
              </a:rPr>
              <a:t>”, </a:t>
            </a:r>
            <a:r>
              <a:rPr lang="en-GB" sz="2000" dirty="0" err="1">
                <a:effectLst/>
                <a:latin typeface="Times New Roman" panose="02020603050405020304" pitchFamily="18" charset="0"/>
              </a:rPr>
              <a:t>është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marrja</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mëparshme</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masave</a:t>
            </a:r>
            <a:r>
              <a:rPr lang="en-GB" sz="2000" dirty="0">
                <a:effectLst/>
                <a:latin typeface="Times New Roman" panose="02020603050405020304" pitchFamily="18" charset="0"/>
              </a:rPr>
              <a:t> administrative </a:t>
            </a:r>
            <a:r>
              <a:rPr lang="en-GB" sz="2000" dirty="0" err="1">
                <a:effectLst/>
                <a:latin typeface="Times New Roman" panose="02020603050405020304" pitchFamily="18" charset="0"/>
              </a:rPr>
              <a:t>nga</a:t>
            </a:r>
            <a:r>
              <a:rPr lang="en-GB" sz="2000" dirty="0">
                <a:effectLst/>
                <a:latin typeface="Times New Roman" panose="02020603050405020304" pitchFamily="18" charset="0"/>
              </a:rPr>
              <a:t> </a:t>
            </a:r>
            <a:r>
              <a:rPr lang="en-GB" sz="2000" dirty="0" err="1">
                <a:effectLst/>
                <a:latin typeface="Times New Roman" panose="02020603050405020304" pitchFamily="18" charset="0"/>
              </a:rPr>
              <a:t>organet</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tatimore</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Nëse</a:t>
            </a:r>
            <a:r>
              <a:rPr lang="en-GB" sz="2000" dirty="0">
                <a:effectLst/>
                <a:latin typeface="Times New Roman" panose="02020603050405020304" pitchFamily="18" charset="0"/>
              </a:rPr>
              <a:t> </a:t>
            </a:r>
            <a:r>
              <a:rPr lang="en-GB" sz="2000" dirty="0" err="1">
                <a:effectLst/>
                <a:latin typeface="Times New Roman" panose="02020603050405020304" pitchFamily="18" charset="0"/>
              </a:rPr>
              <a:t>subjekti</a:t>
            </a:r>
            <a:r>
              <a:rPr lang="en-GB" sz="2000" dirty="0">
                <a:effectLst/>
                <a:latin typeface="Times New Roman" panose="02020603050405020304" pitchFamily="18" charset="0"/>
              </a:rPr>
              <a:t>, pas </a:t>
            </a:r>
            <a:r>
              <a:rPr lang="en-GB" sz="2000" dirty="0" err="1">
                <a:effectLst/>
                <a:latin typeface="Times New Roman" panose="02020603050405020304" pitchFamily="18" charset="0"/>
              </a:rPr>
              <a:t>bërjes</a:t>
            </a:r>
            <a:r>
              <a:rPr lang="en-GB" sz="2000" dirty="0">
                <a:effectLst/>
                <a:latin typeface="Times New Roman" panose="02020603050405020304" pitchFamily="18" charset="0"/>
              </a:rPr>
              <a:t> </a:t>
            </a:r>
            <a:r>
              <a:rPr lang="en-GB" sz="2000" dirty="0" err="1">
                <a:effectLst/>
                <a:latin typeface="Times New Roman" panose="02020603050405020304" pitchFamily="18" charset="0"/>
              </a:rPr>
              <a:t>së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deklarimit</a:t>
            </a:r>
            <a:r>
              <a:rPr lang="en-GB" sz="2000" dirty="0">
                <a:effectLst/>
                <a:latin typeface="Times New Roman" panose="02020603050405020304" pitchFamily="18" charset="0"/>
              </a:rPr>
              <a:t>, </a:t>
            </a:r>
            <a:r>
              <a:rPr lang="en-GB" sz="2000" dirty="0" err="1">
                <a:effectLst/>
                <a:latin typeface="Times New Roman" panose="02020603050405020304" pitchFamily="18" charset="0"/>
              </a:rPr>
              <a:t>nuk</a:t>
            </a:r>
            <a:r>
              <a:rPr lang="en-GB" sz="2000" dirty="0">
                <a:effectLst/>
                <a:latin typeface="Times New Roman" panose="02020603050405020304" pitchFamily="18" charset="0"/>
              </a:rPr>
              <a:t> </a:t>
            </a:r>
            <a:r>
              <a:rPr lang="en-GB" sz="2000" dirty="0" err="1">
                <a:effectLst/>
                <a:latin typeface="Times New Roman" panose="02020603050405020304" pitchFamily="18" charset="0"/>
              </a:rPr>
              <a:t>plotëson</a:t>
            </a:r>
            <a:r>
              <a:rPr lang="en-GB" sz="2000" dirty="0">
                <a:effectLst/>
                <a:latin typeface="Times New Roman" panose="02020603050405020304" pitchFamily="18" charset="0"/>
              </a:rPr>
              <a:t> </a:t>
            </a:r>
            <a:r>
              <a:rPr lang="en-GB" sz="2000" dirty="0" err="1">
                <a:effectLst/>
                <a:latin typeface="Times New Roman" panose="02020603050405020304" pitchFamily="18" charset="0"/>
              </a:rPr>
              <a:t>detyrimet</a:t>
            </a:r>
            <a:r>
              <a:rPr lang="en-GB" sz="2000" dirty="0">
                <a:effectLst/>
                <a:latin typeface="Times New Roman" panose="02020603050405020304" pitchFamily="18" charset="0"/>
              </a:rPr>
              <a:t>, </a:t>
            </a:r>
            <a:r>
              <a:rPr lang="en-GB" sz="2000" dirty="0" err="1">
                <a:effectLst/>
                <a:latin typeface="Times New Roman" panose="02020603050405020304" pitchFamily="18" charset="0"/>
              </a:rPr>
              <a:t>ndaj</a:t>
            </a:r>
            <a:r>
              <a:rPr lang="en-GB" sz="2000" dirty="0">
                <a:effectLst/>
                <a:latin typeface="Times New Roman" panose="02020603050405020304" pitchFamily="18" charset="0"/>
              </a:rPr>
              <a:t> </a:t>
            </a:r>
            <a:r>
              <a:rPr lang="en-GB" sz="2000" dirty="0" err="1">
                <a:effectLst/>
                <a:latin typeface="Times New Roman" panose="02020603050405020304" pitchFamily="18" charset="0"/>
              </a:rPr>
              <a:t>tij</a:t>
            </a:r>
            <a:r>
              <a:rPr lang="en-GB" sz="2000" dirty="0">
                <a:effectLst/>
                <a:latin typeface="Times New Roman" panose="02020603050405020304" pitchFamily="18" charset="0"/>
              </a:rPr>
              <a:t> </a:t>
            </a:r>
            <a:r>
              <a:rPr lang="en-GB" sz="2000" dirty="0" err="1">
                <a:effectLst/>
                <a:latin typeface="Times New Roman" panose="02020603050405020304" pitchFamily="18" charset="0"/>
              </a:rPr>
              <a:t>merren</a:t>
            </a:r>
            <a:r>
              <a:rPr lang="en-GB" sz="2000" dirty="0">
                <a:effectLst/>
                <a:latin typeface="Times New Roman" panose="02020603050405020304" pitchFamily="18" charset="0"/>
              </a:rPr>
              <a:t> </a:t>
            </a:r>
            <a:r>
              <a:rPr lang="en-GB" sz="2000" dirty="0" err="1">
                <a:effectLst/>
                <a:latin typeface="Times New Roman" panose="02020603050405020304" pitchFamily="18" charset="0"/>
              </a:rPr>
              <a:t>masat</a:t>
            </a:r>
            <a:r>
              <a:rPr lang="en-GB" sz="2000" dirty="0">
                <a:effectLst/>
                <a:latin typeface="Times New Roman" panose="02020603050405020304" pitchFamily="18" charset="0"/>
              </a:rPr>
              <a:t> administrative </a:t>
            </a:r>
            <a:r>
              <a:rPr lang="en-GB" sz="2000" dirty="0" err="1">
                <a:effectLst/>
                <a:latin typeface="Times New Roman" panose="02020603050405020304" pitchFamily="18" charset="0"/>
              </a:rPr>
              <a:t>si</a:t>
            </a:r>
            <a:r>
              <a:rPr lang="en-GB" sz="2000" dirty="0">
                <a:effectLst/>
                <a:latin typeface="Times New Roman" panose="02020603050405020304" pitchFamily="18" charset="0"/>
              </a:rPr>
              <a:t> </a:t>
            </a:r>
            <a:r>
              <a:rPr lang="en-GB" sz="2000" dirty="0" err="1">
                <a:effectLst/>
                <a:latin typeface="Times New Roman" panose="02020603050405020304" pitchFamily="18" charset="0"/>
              </a:rPr>
              <a:t>gjoba</a:t>
            </a:r>
            <a:r>
              <a:rPr lang="en-GB" sz="2000" dirty="0">
                <a:effectLst/>
                <a:latin typeface="Times New Roman" panose="02020603050405020304" pitchFamily="18" charset="0"/>
              </a:rPr>
              <a:t>, </a:t>
            </a:r>
            <a:r>
              <a:rPr lang="en-GB" sz="2000" dirty="0" err="1">
                <a:effectLst/>
                <a:latin typeface="Times New Roman" panose="02020603050405020304" pitchFamily="18" charset="0"/>
              </a:rPr>
              <a:t>sekuestrimi</a:t>
            </a:r>
            <a:r>
              <a:rPr lang="en-GB" sz="2000" dirty="0">
                <a:effectLst/>
                <a:latin typeface="Times New Roman" panose="02020603050405020304" pitchFamily="18" charset="0"/>
              </a:rPr>
              <a:t>, </a:t>
            </a:r>
            <a:r>
              <a:rPr lang="en-GB" sz="2000" dirty="0" err="1">
                <a:effectLst/>
                <a:latin typeface="Times New Roman" panose="02020603050405020304" pitchFamily="18" charset="0"/>
              </a:rPr>
              <a:t>bllokimi</a:t>
            </a:r>
            <a:r>
              <a:rPr lang="en-GB" sz="2000" dirty="0">
                <a:effectLst/>
                <a:latin typeface="Times New Roman" panose="02020603050405020304" pitchFamily="18" charset="0"/>
              </a:rPr>
              <a:t> </a:t>
            </a:r>
            <a:r>
              <a:rPr lang="en-GB" sz="2000" dirty="0" err="1">
                <a:effectLst/>
                <a:latin typeface="Times New Roman" panose="02020603050405020304" pitchFamily="18" charset="0"/>
              </a:rPr>
              <a: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llogarive</a:t>
            </a:r>
            <a:r>
              <a:rPr lang="en-GB" sz="2000" dirty="0">
                <a:effectLst/>
                <a:latin typeface="Times New Roman" panose="02020603050405020304" pitchFamily="18" charset="0"/>
              </a:rPr>
              <a:t> </a:t>
            </a:r>
            <a:r>
              <a:rPr lang="en-GB" sz="2000" dirty="0" err="1">
                <a:effectLst/>
                <a:latin typeface="Times New Roman" panose="02020603050405020304" pitchFamily="18" charset="0"/>
              </a:rPr>
              <a:t>bankare</a:t>
            </a:r>
            <a:r>
              <a:rPr lang="en-GB" sz="2000" dirty="0">
                <a:effectLst/>
                <a:latin typeface="Times New Roman" panose="02020603050405020304" pitchFamily="18" charset="0"/>
              </a:rPr>
              <a:t>, </a:t>
            </a:r>
            <a:r>
              <a:rPr lang="en-GB" sz="2000" dirty="0" err="1">
                <a:effectLst/>
                <a:latin typeface="Times New Roman" panose="02020603050405020304" pitchFamily="18" charset="0"/>
              </a:rPr>
              <a:t>konfiskimi</a:t>
            </a:r>
            <a:r>
              <a:rPr lang="en-GB" sz="2000" dirty="0">
                <a:effectLst/>
                <a:latin typeface="Times New Roman" panose="02020603050405020304" pitchFamily="18" charset="0"/>
              </a:rPr>
              <a:t> </a:t>
            </a:r>
            <a:r>
              <a:rPr lang="en-GB" sz="2000" dirty="0" err="1">
                <a:effectLst/>
                <a:latin typeface="Times New Roman" panose="02020603050405020304" pitchFamily="18" charset="0"/>
              </a:rPr>
              <a:t>etj</a:t>
            </a:r>
            <a:r>
              <a:rPr lang="en-GB" sz="2000" dirty="0">
                <a:effectLst/>
                <a:latin typeface="Times New Roman" panose="02020603050405020304" pitchFamily="18" charset="0"/>
              </a:rPr>
              <a:t>... </a:t>
            </a:r>
            <a:r>
              <a:rPr lang="en-GB" sz="2000" dirty="0" err="1">
                <a:effectLst/>
                <a:latin typeface="Times New Roman" panose="02020603050405020304" pitchFamily="18" charset="0"/>
              </a:rPr>
              <a:t>Marrja</a:t>
            </a:r>
            <a:r>
              <a:rPr lang="en-GB" sz="2000" dirty="0">
                <a:effectLst/>
                <a:latin typeface="Times New Roman" panose="02020603050405020304" pitchFamily="18" charset="0"/>
              </a:rPr>
              <a:t> </a:t>
            </a:r>
            <a:r>
              <a:rPr lang="en-GB" sz="2000" dirty="0" err="1">
                <a:effectLst/>
                <a:latin typeface="Times New Roman" panose="02020603050405020304" pitchFamily="18" charset="0"/>
              </a:rPr>
              <a:t>sikur</a:t>
            </a:r>
            <a:r>
              <a:rPr lang="en-GB" sz="2000" dirty="0">
                <a:effectLst/>
                <a:latin typeface="Times New Roman" panose="02020603050405020304" pitchFamily="18" charset="0"/>
              </a:rPr>
              <a:t> </a:t>
            </a:r>
            <a:r>
              <a:rPr lang="en-GB" sz="2000" dirty="0" err="1">
                <a:effectLst/>
                <a:latin typeface="Times New Roman" panose="02020603050405020304" pitchFamily="18" charset="0"/>
              </a:rPr>
              <a:t>edhe</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një</a:t>
            </a:r>
            <a:r>
              <a:rPr lang="en-GB" sz="2000" dirty="0">
                <a:effectLst/>
                <a:latin typeface="Times New Roman" panose="02020603050405020304" pitchFamily="18" charset="0"/>
              </a:rPr>
              <a:t> mase administrative, </a:t>
            </a:r>
            <a:r>
              <a:rPr lang="en-GB" sz="2000" dirty="0" err="1">
                <a:effectLst/>
                <a:latin typeface="Times New Roman" panose="02020603050405020304" pitchFamily="18" charset="0"/>
              </a:rPr>
              <a:t>është</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mjaftueshme</a:t>
            </a:r>
            <a:r>
              <a:rPr lang="en-GB" sz="2000" dirty="0">
                <a:effectLst/>
                <a:latin typeface="Times New Roman" panose="02020603050405020304" pitchFamily="18" charset="0"/>
              </a:rPr>
              <a:t> </a:t>
            </a:r>
            <a:r>
              <a:rPr lang="en-GB" sz="2000" dirty="0" err="1">
                <a:effectLst/>
                <a:latin typeface="Times New Roman" panose="02020603050405020304" pitchFamily="18" charset="0"/>
              </a:rPr>
              <a:t>për</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pranuar</a:t>
            </a:r>
            <a:r>
              <a:rPr lang="en-GB" sz="2000" dirty="0">
                <a:effectLst/>
                <a:latin typeface="Times New Roman" panose="02020603050405020304" pitchFamily="18" charset="0"/>
              </a:rPr>
              <a:t> </a:t>
            </a:r>
            <a:r>
              <a:rPr lang="en-GB" sz="2000" dirty="0" err="1">
                <a:effectLst/>
                <a:latin typeface="Times New Roman" panose="02020603050405020304" pitchFamily="18" charset="0"/>
              </a:rPr>
              <a:t>veprën</a:t>
            </a:r>
            <a:r>
              <a:rPr lang="en-GB" sz="2000" dirty="0">
                <a:effectLst/>
                <a:latin typeface="Times New Roman" panose="02020603050405020304" pitchFamily="18" charset="0"/>
              </a:rPr>
              <a:t> </a:t>
            </a:r>
            <a:r>
              <a:rPr lang="en-GB" sz="2000" dirty="0" err="1">
                <a:effectLst/>
                <a:latin typeface="Times New Roman" panose="02020603050405020304" pitchFamily="18" charset="0"/>
              </a:rPr>
              <a:t>penale</a:t>
            </a:r>
            <a:r>
              <a:rPr lang="en-GB" sz="2000" dirty="0">
                <a:effectLst/>
                <a:latin typeface="Times New Roman" panose="02020603050405020304" pitchFamily="18" charset="0"/>
              </a:rPr>
              <a:t>. </a:t>
            </a:r>
          </a:p>
          <a:p>
            <a:pPr algn="just"/>
            <a:r>
              <a:rPr lang="en-GB" sz="2000" b="1" dirty="0" err="1">
                <a:effectLst/>
                <a:latin typeface="Times New Roman" panose="02020603050405020304" pitchFamily="18" charset="0"/>
              </a:rPr>
              <a:t>Diskutim</a:t>
            </a:r>
            <a:r>
              <a:rPr lang="en-GB" sz="2000" b="1" dirty="0">
                <a:effectLst/>
                <a:latin typeface="Times New Roman" panose="02020603050405020304" pitchFamily="18" charset="0"/>
              </a:rPr>
              <a:t> 6: </a:t>
            </a:r>
            <a:r>
              <a:rPr lang="en-GB" sz="2000" dirty="0">
                <a:effectLst/>
                <a:latin typeface="Times New Roman" panose="02020603050405020304" pitchFamily="18" charset="0"/>
              </a:rPr>
              <a:t>A do </a:t>
            </a:r>
            <a:r>
              <a:rPr lang="en-GB" sz="2000" dirty="0" err="1">
                <a:effectLst/>
                <a:latin typeface="Times New Roman" panose="02020603050405020304" pitchFamily="18" charset="0"/>
              </a:rPr>
              <a:t>kemi</a:t>
            </a:r>
            <a:r>
              <a:rPr lang="en-GB" sz="2000" dirty="0">
                <a:effectLst/>
                <a:latin typeface="Times New Roman" panose="02020603050405020304" pitchFamily="18" charset="0"/>
              </a:rPr>
              <a:t> </a:t>
            </a:r>
            <a:r>
              <a:rPr lang="en-GB" sz="2000" dirty="0" err="1">
                <a:effectLst/>
                <a:latin typeface="Times New Roman" panose="02020603050405020304" pitchFamily="18" charset="0"/>
              </a:rPr>
              <a:t>konsumim</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N.181, </a:t>
            </a:r>
            <a:r>
              <a:rPr lang="en-GB" sz="2000" dirty="0" err="1">
                <a:effectLst/>
                <a:latin typeface="Times New Roman" panose="02020603050405020304" pitchFamily="18" charset="0"/>
              </a:rPr>
              <a:t>kur</a:t>
            </a:r>
            <a:r>
              <a:rPr lang="en-GB" sz="2000" dirty="0">
                <a:effectLst/>
                <a:latin typeface="Times New Roman" panose="02020603050405020304" pitchFamily="18" charset="0"/>
              </a:rPr>
              <a:t> </a:t>
            </a:r>
            <a:r>
              <a:rPr lang="en-GB" sz="2000" dirty="0" err="1">
                <a:effectLst/>
                <a:latin typeface="Times New Roman" panose="02020603050405020304" pitchFamily="18" charset="0"/>
              </a:rPr>
              <a:t>subjekti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ndryshon</a:t>
            </a:r>
            <a:r>
              <a:rPr lang="en-GB" sz="2000" dirty="0">
                <a:effectLst/>
                <a:latin typeface="Times New Roman" panose="02020603050405020304" pitchFamily="18" charset="0"/>
              </a:rPr>
              <a:t> </a:t>
            </a:r>
            <a:r>
              <a:rPr lang="en-GB" sz="2000" dirty="0" err="1">
                <a:effectLst/>
                <a:latin typeface="Times New Roman" panose="02020603050405020304" pitchFamily="18" charset="0"/>
              </a:rPr>
              <a:t>selinë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nuk</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deklaron</a:t>
            </a:r>
            <a:r>
              <a:rPr lang="en-GB" sz="2000" dirty="0">
                <a:effectLst/>
                <a:latin typeface="Times New Roman" panose="02020603050405020304" pitchFamily="18" charset="0"/>
              </a:rPr>
              <a:t> </a:t>
            </a:r>
            <a:r>
              <a:rPr lang="en-GB" sz="2000" dirty="0" err="1">
                <a:effectLst/>
                <a:latin typeface="Times New Roman" panose="02020603050405020304" pitchFamily="18" charset="0"/>
              </a:rPr>
              <a:t>në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tatime</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për</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pasojë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nuk</a:t>
            </a:r>
            <a:r>
              <a:rPr lang="en-GB" sz="2000" dirty="0">
                <a:effectLst/>
                <a:latin typeface="Times New Roman" panose="02020603050405020304" pitchFamily="18" charset="0"/>
              </a:rPr>
              <a:t> </a:t>
            </a:r>
            <a:r>
              <a:rPr lang="en-GB" sz="2000" dirty="0" err="1">
                <a:effectLst/>
                <a:latin typeface="Times New Roman" panose="02020603050405020304" pitchFamily="18" charset="0"/>
              </a:rPr>
              <a:t>njoftohet</a:t>
            </a:r>
            <a:r>
              <a:rPr lang="en-GB" sz="2000" dirty="0">
                <a:effectLst/>
                <a:latin typeface="Times New Roman" panose="02020603050405020304" pitchFamily="18" charset="0"/>
              </a:rPr>
              <a:t> </a:t>
            </a:r>
            <a:r>
              <a:rPr lang="en-GB" sz="2000" dirty="0" err="1">
                <a:effectLst/>
                <a:latin typeface="Times New Roman" panose="02020603050405020304" pitchFamily="18" charset="0"/>
              </a:rPr>
              <a:t>lidhur</a:t>
            </a:r>
            <a:r>
              <a:rPr lang="en-GB" sz="2000" dirty="0">
                <a:effectLst/>
                <a:latin typeface="Times New Roman" panose="02020603050405020304" pitchFamily="18" charset="0"/>
              </a:rPr>
              <a:t> me </a:t>
            </a:r>
            <a:r>
              <a:rPr lang="en-GB" sz="2000" dirty="0" err="1">
                <a:effectLst/>
                <a:latin typeface="Times New Roman" panose="02020603050405020304" pitchFamily="18" charset="0"/>
              </a:rPr>
              <a:t>masat</a:t>
            </a:r>
            <a:r>
              <a:rPr lang="en-GB" sz="2000" dirty="0">
                <a:effectLst/>
                <a:latin typeface="Times New Roman" panose="02020603050405020304" pitchFamily="18" charset="0"/>
              </a:rPr>
              <a:t> administrative? </a:t>
            </a:r>
          </a:p>
          <a:p>
            <a:pPr algn="just"/>
            <a:r>
              <a:rPr lang="en-GB" sz="2000" dirty="0">
                <a:effectLst/>
                <a:latin typeface="Times New Roman" panose="02020603050405020304" pitchFamily="18" charset="0"/>
              </a:rPr>
              <a:t>Ky element </a:t>
            </a:r>
            <a:r>
              <a:rPr lang="en-GB" sz="2000" dirty="0" err="1">
                <a:effectLst/>
                <a:latin typeface="Times New Roman" panose="02020603050405020304" pitchFamily="18" charset="0"/>
              </a:rPr>
              <a: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anës</a:t>
            </a:r>
            <a:r>
              <a:rPr lang="en-GB" sz="2000" dirty="0">
                <a:effectLst/>
                <a:latin typeface="Times New Roman" panose="02020603050405020304" pitchFamily="18" charset="0"/>
              </a:rPr>
              <a:t> </a:t>
            </a:r>
            <a:r>
              <a:rPr lang="en-GB" sz="2000" dirty="0" err="1">
                <a:effectLst/>
                <a:latin typeface="Times New Roman" panose="02020603050405020304" pitchFamily="18" charset="0"/>
              </a:rPr>
              <a:t>objektive</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veprës</a:t>
            </a:r>
            <a:r>
              <a:rPr lang="en-GB" sz="2000" dirty="0">
                <a:effectLst/>
                <a:latin typeface="Times New Roman" panose="02020603050405020304" pitchFamily="18" charset="0"/>
              </a:rPr>
              <a:t> </a:t>
            </a:r>
            <a:r>
              <a:rPr lang="en-GB" sz="2000" dirty="0" err="1">
                <a:effectLst/>
                <a:latin typeface="Times New Roman" panose="02020603050405020304" pitchFamily="18" charset="0"/>
              </a:rPr>
              <a:t>penale</a:t>
            </a:r>
            <a:r>
              <a:rPr lang="en-GB" sz="2000" dirty="0">
                <a:effectLst/>
                <a:latin typeface="Times New Roman" panose="02020603050405020304" pitchFamily="18" charset="0"/>
              </a:rPr>
              <a:t> </a:t>
            </a:r>
            <a:r>
              <a:rPr lang="en-GB" sz="2000" dirty="0" err="1">
                <a:effectLst/>
                <a:latin typeface="Times New Roman" panose="02020603050405020304" pitchFamily="18" charset="0"/>
              </a:rPr>
              <a:t>lidhet</a:t>
            </a:r>
            <a:r>
              <a:rPr lang="en-GB" sz="2000" dirty="0">
                <a:effectLst/>
                <a:latin typeface="Times New Roman" panose="02020603050405020304" pitchFamily="18" charset="0"/>
              </a:rPr>
              <a:t> </a:t>
            </a:r>
            <a:r>
              <a:rPr lang="en-GB" sz="2000" dirty="0" err="1">
                <a:effectLst/>
                <a:latin typeface="Times New Roman" panose="02020603050405020304" pitchFamily="18" charset="0"/>
              </a:rPr>
              <a:t>ngushte</a:t>
            </a:r>
            <a:r>
              <a:rPr lang="en-GB" sz="2000" dirty="0">
                <a:effectLst/>
                <a:latin typeface="Times New Roman" panose="02020603050405020304" pitchFamily="18" charset="0"/>
              </a:rPr>
              <a:t> me </a:t>
            </a:r>
            <a:r>
              <a:rPr lang="en-GB" sz="2000" dirty="0" err="1">
                <a:effectLst/>
                <a:latin typeface="Times New Roman" panose="02020603050405020304" pitchFamily="18" charset="0"/>
              </a:rPr>
              <a:t>anën</a:t>
            </a:r>
            <a:r>
              <a:rPr lang="en-GB" sz="2000" dirty="0">
                <a:effectLst/>
                <a:latin typeface="Times New Roman" panose="02020603050405020304" pitchFamily="18" charset="0"/>
              </a:rPr>
              <a:t> </a:t>
            </a:r>
            <a:r>
              <a:rPr lang="en-GB" sz="2000" dirty="0" err="1">
                <a:effectLst/>
                <a:latin typeface="Times New Roman" panose="02020603050405020304" pitchFamily="18" charset="0"/>
              </a:rPr>
              <a:t>subjektive</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saj</a:t>
            </a:r>
            <a:r>
              <a:rPr lang="en-GB" sz="2000" dirty="0">
                <a:effectLst/>
                <a:latin typeface="Times New Roman" panose="02020603050405020304" pitchFamily="18" charset="0"/>
              </a:rPr>
              <a:t> “</a:t>
            </a:r>
            <a:r>
              <a:rPr lang="en-GB" sz="2000" dirty="0" err="1">
                <a:effectLst/>
                <a:latin typeface="Times New Roman" panose="02020603050405020304" pitchFamily="18" charset="0"/>
              </a:rPr>
              <a:t>Dashja</a:t>
            </a:r>
            <a:r>
              <a:rPr lang="en-GB" sz="2000" dirty="0">
                <a:effectLst/>
                <a:latin typeface="Times New Roman" panose="02020603050405020304" pitchFamily="18" charset="0"/>
              </a:rPr>
              <a:t> </a:t>
            </a:r>
            <a:r>
              <a:rPr lang="en-GB" sz="2000" dirty="0" err="1">
                <a:effectLst/>
                <a:latin typeface="Times New Roman" panose="02020603050405020304" pitchFamily="18" charset="0"/>
              </a:rPr>
              <a:t>direkte</a:t>
            </a:r>
            <a:r>
              <a:rPr lang="en-GB" sz="2000" dirty="0">
                <a:effectLst/>
                <a:latin typeface="Times New Roman" panose="02020603050405020304" pitchFamily="18" charset="0"/>
              </a:rPr>
              <a:t>” </a:t>
            </a:r>
            <a:r>
              <a:rPr lang="en-GB" sz="2000" dirty="0" err="1">
                <a:effectLst/>
                <a:latin typeface="Times New Roman" panose="02020603050405020304" pitchFamily="18" charset="0"/>
              </a:rPr>
              <a:t>për</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mos</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paguar</a:t>
            </a:r>
            <a:r>
              <a:rPr lang="en-GB" sz="2000" dirty="0">
                <a:effectLst/>
                <a:latin typeface="Times New Roman" panose="02020603050405020304" pitchFamily="18" charset="0"/>
              </a:rPr>
              <a:t>, </a:t>
            </a:r>
            <a:r>
              <a:rPr lang="en-GB" sz="2000" dirty="0" err="1">
                <a:effectLst/>
                <a:latin typeface="Times New Roman" panose="02020603050405020304" pitchFamily="18" charset="0"/>
              </a:rPr>
              <a:t>megjithë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pasjen</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mundësisë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Që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ekzistojë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kjo</a:t>
            </a:r>
            <a:r>
              <a:rPr lang="en-GB" sz="2000" dirty="0">
                <a:effectLst/>
                <a:latin typeface="Times New Roman" panose="02020603050405020304" pitchFamily="18" charset="0"/>
              </a:rPr>
              <a:t> </a:t>
            </a:r>
            <a:r>
              <a:rPr lang="en-GB" sz="2000" dirty="0" err="1">
                <a:effectLst/>
                <a:latin typeface="Times New Roman" panose="02020603050405020304" pitchFamily="18" charset="0"/>
              </a:rPr>
              <a:t>trajtë</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fajit</a:t>
            </a:r>
            <a:r>
              <a:rPr lang="en-GB" sz="2000" dirty="0">
                <a:effectLst/>
                <a:latin typeface="Times New Roman" panose="02020603050405020304" pitchFamily="18" charset="0"/>
              </a:rPr>
              <a:t>, </a:t>
            </a:r>
            <a:r>
              <a:rPr lang="en-GB" sz="2000" dirty="0" err="1">
                <a:effectLst/>
                <a:latin typeface="Times New Roman" panose="02020603050405020304" pitchFamily="18" charset="0"/>
              </a:rPr>
              <a:t>duhet</a:t>
            </a:r>
            <a:r>
              <a:rPr lang="en-GB" sz="2000" dirty="0">
                <a:effectLst/>
                <a:latin typeface="Times New Roman" panose="02020603050405020304" pitchFamily="18" charset="0"/>
              </a:rPr>
              <a:t> </a:t>
            </a:r>
            <a:r>
              <a:rPr lang="en-GB" sz="2000" dirty="0" err="1">
                <a:effectLst/>
                <a:latin typeface="Times New Roman" panose="02020603050405020304" pitchFamily="18" charset="0"/>
              </a:rPr>
              <a:t>që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subjekti</a:t>
            </a:r>
            <a:r>
              <a:rPr lang="en-GB" sz="2000" dirty="0">
                <a:effectLst/>
                <a:latin typeface="Times New Roman" panose="02020603050405020304" pitchFamily="18" charset="0"/>
              </a:rPr>
              <a:t> </a:t>
            </a:r>
            <a:r>
              <a:rPr lang="en-GB" sz="2000" dirty="0" err="1">
                <a:effectLst/>
                <a:latin typeface="Times New Roman" panose="02020603050405020304" pitchFamily="18" charset="0"/>
              </a:rPr>
              <a:t>të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marrë</a:t>
            </a:r>
            <a:r>
              <a:rPr lang="en-GB" sz="2000" dirty="0">
                <a:effectLst/>
                <a:latin typeface="Times New Roman" panose="02020603050405020304" pitchFamily="18" charset="0"/>
              </a:rPr>
              <a:t> </a:t>
            </a:r>
            <a:r>
              <a:rPr lang="en-GB" sz="2000" dirty="0" err="1">
                <a:effectLst/>
                <a:latin typeface="Times New Roman" panose="02020603050405020304" pitchFamily="18" charset="0"/>
              </a:rPr>
              <a:t>dijeni</a:t>
            </a:r>
            <a:r>
              <a:rPr lang="en-GB" sz="2000" dirty="0">
                <a:effectLst/>
                <a:latin typeface="Times New Roman" panose="02020603050405020304" pitchFamily="18" charset="0"/>
              </a:rPr>
              <a:t> </a:t>
            </a:r>
            <a:r>
              <a:rPr lang="en-GB" sz="2000" dirty="0" err="1">
                <a:effectLst/>
                <a:latin typeface="Times New Roman" panose="02020603050405020304" pitchFamily="18" charset="0"/>
              </a:rPr>
              <a:t>efektivisht</a:t>
            </a:r>
            <a:r>
              <a:rPr lang="en-GB" sz="2000" dirty="0">
                <a:effectLst/>
                <a:latin typeface="Times New Roman" panose="02020603050405020304" pitchFamily="18" charset="0"/>
              </a:rPr>
              <a:t> </a:t>
            </a:r>
            <a:r>
              <a:rPr lang="en-GB" sz="2000" dirty="0" err="1">
                <a:effectLst/>
                <a:latin typeface="Times New Roman" panose="02020603050405020304" pitchFamily="18" charset="0"/>
              </a:rPr>
              <a:t>për</a:t>
            </a:r>
            <a:r>
              <a:rPr lang="en-GB" sz="2000" dirty="0">
                <a:effectLst/>
                <a:latin typeface="Times New Roman" panose="02020603050405020304" pitchFamily="18" charset="0"/>
              </a:rPr>
              <a:t> </a:t>
            </a:r>
            <a:r>
              <a:rPr lang="en-GB" sz="2000" dirty="0" err="1">
                <a:effectLst/>
                <a:latin typeface="Times New Roman" panose="02020603050405020304" pitchFamily="18" charset="0"/>
              </a:rPr>
              <a:t>masën</a:t>
            </a:r>
            <a:r>
              <a:rPr lang="en-GB" sz="2000" dirty="0">
                <a:effectLst/>
                <a:latin typeface="Times New Roman" panose="02020603050405020304" pitchFamily="18" charset="0"/>
              </a:rPr>
              <a:t> e </a:t>
            </a:r>
            <a:r>
              <a:rPr lang="en-GB" sz="2000" dirty="0" err="1">
                <a:effectLst/>
                <a:latin typeface="Times New Roman" panose="02020603050405020304" pitchFamily="18" charset="0"/>
              </a:rPr>
              <a:t>vendosur</a:t>
            </a:r>
            <a:r>
              <a:rPr lang="en-GB" sz="2000" dirty="0">
                <a:effectLst/>
                <a:latin typeface="Times New Roman" panose="02020603050405020304" pitchFamily="18" charset="0"/>
              </a:rPr>
              <a:t> </a:t>
            </a:r>
            <a:r>
              <a:rPr lang="en-GB" sz="2000" dirty="0" err="1">
                <a:effectLst/>
                <a:latin typeface="Times New Roman" panose="02020603050405020304" pitchFamily="18" charset="0"/>
              </a:rPr>
              <a:t>ndaj</a:t>
            </a:r>
            <a:r>
              <a:rPr lang="en-GB" sz="2000" dirty="0">
                <a:effectLst/>
                <a:latin typeface="Times New Roman" panose="02020603050405020304" pitchFamily="18" charset="0"/>
              </a:rPr>
              <a:t> </a:t>
            </a:r>
            <a:r>
              <a:rPr lang="en-GB" sz="2000" dirty="0" err="1">
                <a:effectLst/>
                <a:latin typeface="Times New Roman" panose="02020603050405020304" pitchFamily="18" charset="0"/>
              </a:rPr>
              <a:t>tij</a:t>
            </a:r>
            <a:r>
              <a:rPr lang="en-GB" sz="2000" dirty="0">
                <a:effectLst/>
                <a:latin typeface="Times New Roman" panose="02020603050405020304" pitchFamily="18" charset="0"/>
              </a:rPr>
              <a:t>.</a:t>
            </a:r>
          </a:p>
          <a:p>
            <a:pPr algn="just"/>
            <a:endParaRPr lang="en-AL" dirty="0"/>
          </a:p>
        </p:txBody>
      </p:sp>
    </p:spTree>
    <p:extLst>
      <p:ext uri="{BB962C8B-B14F-4D97-AF65-F5344CB8AC3E}">
        <p14:creationId xmlns:p14="http://schemas.microsoft.com/office/powerpoint/2010/main" val="3268022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D2AC9-EA21-FE14-593D-F3632A5C99AB}"/>
              </a:ext>
            </a:extLst>
          </p:cNvPr>
          <p:cNvSpPr>
            <a:spLocks noGrp="1"/>
          </p:cNvSpPr>
          <p:nvPr>
            <p:ph type="title"/>
          </p:nvPr>
        </p:nvSpPr>
        <p:spPr>
          <a:xfrm>
            <a:off x="2592925" y="624110"/>
            <a:ext cx="8911687" cy="679173"/>
          </a:xfrm>
        </p:spPr>
        <p:txBody>
          <a:bodyPr/>
          <a:lstStyle/>
          <a:p>
            <a:r>
              <a:rPr lang="en-AL" dirty="0"/>
              <a:t>Vijon….</a:t>
            </a:r>
          </a:p>
        </p:txBody>
      </p:sp>
      <p:sp>
        <p:nvSpPr>
          <p:cNvPr id="3" name="Content Placeholder 2">
            <a:extLst>
              <a:ext uri="{FF2B5EF4-FFF2-40B4-BE49-F238E27FC236}">
                <a16:creationId xmlns:a16="http://schemas.microsoft.com/office/drawing/2014/main" id="{CE4E5364-A31C-F523-87E2-706C88037059}"/>
              </a:ext>
            </a:extLst>
          </p:cNvPr>
          <p:cNvSpPr>
            <a:spLocks noGrp="1"/>
          </p:cNvSpPr>
          <p:nvPr>
            <p:ph idx="1"/>
          </p:nvPr>
        </p:nvSpPr>
        <p:spPr>
          <a:xfrm>
            <a:off x="2589212" y="1303283"/>
            <a:ext cx="8915400" cy="4607939"/>
          </a:xfrm>
        </p:spPr>
        <p:txBody>
          <a:bodyPr/>
          <a:lstStyle/>
          <a:p>
            <a:pPr algn="just"/>
            <a:r>
              <a:rPr lang="en-GB" sz="2400" b="1" u="sng" dirty="0" err="1">
                <a:effectLst/>
                <a:latin typeface="Times New Roman" panose="02020603050405020304" pitchFamily="18" charset="0"/>
              </a:rPr>
              <a:t>Diskutim</a:t>
            </a:r>
            <a:r>
              <a:rPr lang="en-GB" sz="2400" b="1" u="sng" dirty="0">
                <a:effectLst/>
                <a:latin typeface="Times New Roman" panose="02020603050405020304" pitchFamily="18" charset="0"/>
              </a:rPr>
              <a:t> 7:</a:t>
            </a:r>
            <a:r>
              <a:rPr lang="en-GB" sz="2400" dirty="0">
                <a:effectLst/>
                <a:latin typeface="Times New Roman" panose="02020603050405020304" pitchFamily="18" charset="0"/>
              </a:rPr>
              <a:t> </a:t>
            </a:r>
            <a:r>
              <a:rPr lang="en-GB" sz="2400" dirty="0" err="1">
                <a:effectLst/>
                <a:latin typeface="Times New Roman" panose="02020603050405020304" pitchFamily="18" charset="0"/>
              </a:rPr>
              <a:t>Cili</a:t>
            </a:r>
            <a:r>
              <a:rPr lang="en-GB" sz="2400" dirty="0">
                <a:effectLst/>
                <a:latin typeface="Times New Roman" panose="02020603050405020304" pitchFamily="18" charset="0"/>
              </a:rPr>
              <a:t> </a:t>
            </a:r>
            <a:r>
              <a:rPr lang="en-GB" sz="2400" dirty="0" err="1">
                <a:effectLst/>
                <a:latin typeface="Times New Roman" panose="02020603050405020304" pitchFamily="18" charset="0"/>
              </a:rPr>
              <a:t>është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momenti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fillimit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veprës</a:t>
            </a:r>
            <a:r>
              <a:rPr lang="en-GB" sz="2400" dirty="0">
                <a:effectLst/>
                <a:latin typeface="Times New Roman" panose="02020603050405020304" pitchFamily="18" charset="0"/>
              </a:rPr>
              <a:t> </a:t>
            </a:r>
            <a:r>
              <a:rPr lang="en-GB" sz="2400" dirty="0" err="1">
                <a:effectLst/>
                <a:latin typeface="Times New Roman" panose="02020603050405020304" pitchFamily="18" charset="0"/>
              </a:rPr>
              <a:t>penale</a:t>
            </a:r>
            <a:r>
              <a:rPr lang="en-GB" sz="2400" dirty="0">
                <a:effectLst/>
                <a:latin typeface="Times New Roman" panose="02020603050405020304" pitchFamily="18" charset="0"/>
              </a:rPr>
              <a:t>?</a:t>
            </a:r>
          </a:p>
          <a:p>
            <a:pPr algn="just"/>
            <a:r>
              <a:rPr lang="en-GB" sz="2400" dirty="0">
                <a:effectLst/>
                <a:latin typeface="Times New Roman" panose="02020603050405020304" pitchFamily="18" charset="0"/>
              </a:rPr>
              <a:t>Si moment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fillimit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veprës</a:t>
            </a:r>
            <a:r>
              <a:rPr lang="en-GB" sz="2400" dirty="0">
                <a:effectLst/>
                <a:latin typeface="Times New Roman" panose="02020603050405020304" pitchFamily="18" charset="0"/>
              </a:rPr>
              <a:t> </a:t>
            </a:r>
            <a:r>
              <a:rPr lang="en-GB" sz="2400" dirty="0" err="1">
                <a:effectLst/>
                <a:latin typeface="Times New Roman" panose="02020603050405020304" pitchFamily="18" charset="0"/>
              </a:rPr>
              <a:t>penale</a:t>
            </a:r>
            <a:r>
              <a:rPr lang="en-GB" sz="2400" dirty="0">
                <a:effectLst/>
                <a:latin typeface="Times New Roman" panose="02020603050405020304" pitchFamily="18" charset="0"/>
              </a:rPr>
              <a:t> </a:t>
            </a:r>
            <a:r>
              <a:rPr lang="en-GB" sz="2400" dirty="0" err="1">
                <a:effectLst/>
                <a:latin typeface="Times New Roman" panose="02020603050405020304" pitchFamily="18" charset="0"/>
              </a:rPr>
              <a:t>është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pranuar</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nesërmja</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ditës</a:t>
            </a:r>
            <a:r>
              <a:rPr lang="en-GB" sz="2400" dirty="0">
                <a:effectLst/>
                <a:latin typeface="Times New Roman" panose="02020603050405020304" pitchFamily="18" charset="0"/>
              </a:rPr>
              <a:t> </a:t>
            </a:r>
            <a:r>
              <a:rPr lang="en-GB" sz="2400" dirty="0" err="1">
                <a:effectLst/>
                <a:latin typeface="Times New Roman" panose="02020603050405020304" pitchFamily="18" charset="0"/>
              </a:rPr>
              <a:t>së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mbarimit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afatit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ankimit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administrativ</a:t>
            </a:r>
            <a:r>
              <a:rPr lang="en-GB" sz="2400" dirty="0">
                <a:effectLst/>
                <a:latin typeface="Times New Roman" panose="02020603050405020304" pitchFamily="18" charset="0"/>
              </a:rPr>
              <a:t> </a:t>
            </a:r>
            <a:r>
              <a:rPr lang="en-GB" sz="2400" dirty="0" err="1">
                <a:effectLst/>
                <a:latin typeface="Times New Roman" panose="02020603050405020304" pitchFamily="18" charset="0"/>
              </a:rPr>
              <a:t>prej</a:t>
            </a:r>
            <a:r>
              <a:rPr lang="en-GB" sz="2400" dirty="0">
                <a:effectLst/>
                <a:latin typeface="Times New Roman" panose="02020603050405020304" pitchFamily="18" charset="0"/>
              </a:rPr>
              <a:t> 30 </a:t>
            </a:r>
            <a:r>
              <a:rPr lang="en-GB" sz="2400" dirty="0" err="1">
                <a:effectLst/>
                <a:latin typeface="Times New Roman" panose="02020603050405020304" pitchFamily="18" charset="0"/>
              </a:rPr>
              <a:t>ditësh</a:t>
            </a:r>
            <a:r>
              <a:rPr lang="en-GB" sz="2400" dirty="0">
                <a:effectLst/>
                <a:latin typeface="Times New Roman" panose="02020603050405020304" pitchFamily="18" charset="0"/>
              </a:rPr>
              <a:t>. </a:t>
            </a:r>
            <a:r>
              <a:rPr lang="en-GB" sz="2400" dirty="0" err="1">
                <a:effectLst/>
                <a:latin typeface="Times New Roman" panose="02020603050405020304" pitchFamily="18" charset="0"/>
              </a:rPr>
              <a:t>Kjo</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pasi</a:t>
            </a:r>
            <a:r>
              <a:rPr lang="en-GB" sz="2400" dirty="0">
                <a:effectLst/>
                <a:latin typeface="Times New Roman" panose="02020603050405020304" pitchFamily="18" charset="0"/>
              </a:rPr>
              <a:t> </a:t>
            </a:r>
            <a:r>
              <a:rPr lang="en-GB" sz="2400" dirty="0" err="1">
                <a:effectLst/>
                <a:latin typeface="Times New Roman" panose="02020603050405020304" pitchFamily="18" charset="0"/>
              </a:rPr>
              <a:t>brenda</a:t>
            </a:r>
            <a:r>
              <a:rPr lang="en-GB" sz="2400" dirty="0">
                <a:effectLst/>
                <a:latin typeface="Times New Roman" panose="02020603050405020304" pitchFamily="18" charset="0"/>
              </a:rPr>
              <a:t> </a:t>
            </a:r>
            <a:r>
              <a:rPr lang="en-GB" sz="2400" dirty="0" err="1">
                <a:effectLst/>
                <a:latin typeface="Times New Roman" panose="02020603050405020304" pitchFamily="18" charset="0"/>
              </a:rPr>
              <a:t>kësaj</a:t>
            </a:r>
            <a:r>
              <a:rPr lang="en-GB" sz="2400" dirty="0">
                <a:effectLst/>
                <a:latin typeface="Times New Roman" panose="02020603050405020304" pitchFamily="18" charset="0"/>
              </a:rPr>
              <a:t> </a:t>
            </a:r>
            <a:r>
              <a:rPr lang="en-GB" sz="2400" dirty="0" err="1">
                <a:effectLst/>
                <a:latin typeface="Times New Roman" panose="02020603050405020304" pitchFamily="18" charset="0"/>
              </a:rPr>
              <a:t>periudhe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subjekti</a:t>
            </a:r>
            <a:r>
              <a:rPr lang="en-GB" sz="2400" dirty="0">
                <a:effectLst/>
                <a:latin typeface="Times New Roman" panose="02020603050405020304" pitchFamily="18" charset="0"/>
              </a:rPr>
              <a:t> ka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drejtë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që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përmbushë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detyrimet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p>
          <a:p>
            <a:pPr algn="just"/>
            <a:r>
              <a:rPr lang="en-GB" sz="2400" b="1" u="sng" dirty="0" err="1">
                <a:effectLst/>
                <a:latin typeface="Times New Roman" panose="02020603050405020304" pitchFamily="18" charset="0"/>
              </a:rPr>
              <a:t>Diskutim</a:t>
            </a:r>
            <a:r>
              <a:rPr lang="en-GB" sz="2400" b="1" u="sng" dirty="0">
                <a:effectLst/>
                <a:latin typeface="Times New Roman" panose="02020603050405020304" pitchFamily="18" charset="0"/>
              </a:rPr>
              <a:t> 8:</a:t>
            </a:r>
            <a:r>
              <a:rPr lang="en-GB" sz="2400" dirty="0">
                <a:effectLst/>
                <a:latin typeface="Times New Roman" panose="02020603050405020304" pitchFamily="18" charset="0"/>
              </a:rPr>
              <a:t> </a:t>
            </a:r>
            <a:r>
              <a:rPr lang="en-GB" sz="2400" dirty="0" err="1">
                <a:effectLst/>
                <a:latin typeface="Times New Roman" panose="02020603050405020304" pitchFamily="18" charset="0"/>
              </a:rPr>
              <a:t>Subjekti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njoftohet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detyrimin</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gjobën</a:t>
            </a:r>
            <a:r>
              <a:rPr lang="en-GB" sz="2400" dirty="0">
                <a:effectLst/>
                <a:latin typeface="Times New Roman" panose="02020603050405020304" pitchFamily="18" charset="0"/>
              </a:rPr>
              <a:t>. Brenda 30 </a:t>
            </a:r>
            <a:r>
              <a:rPr lang="en-GB" sz="2400" dirty="0" err="1">
                <a:effectLst/>
                <a:latin typeface="Times New Roman" panose="02020603050405020304" pitchFamily="18" charset="0"/>
              </a:rPr>
              <a:t>ditësh</a:t>
            </a:r>
            <a:r>
              <a:rPr lang="en-GB" sz="2400" dirty="0">
                <a:effectLst/>
                <a:latin typeface="Times New Roman" panose="02020603050405020304" pitchFamily="18" charset="0"/>
              </a:rPr>
              <a:t> </a:t>
            </a:r>
            <a:r>
              <a:rPr lang="en-GB" sz="2400" dirty="0" err="1">
                <a:effectLst/>
                <a:latin typeface="Times New Roman" panose="02020603050405020304" pitchFamily="18" charset="0"/>
              </a:rPr>
              <a:t>lidh</a:t>
            </a:r>
            <a:r>
              <a:rPr lang="en-GB" sz="2400" dirty="0">
                <a:effectLst/>
                <a:latin typeface="Times New Roman" panose="02020603050405020304" pitchFamily="18" charset="0"/>
              </a:rPr>
              <a:t> </a:t>
            </a:r>
            <a:r>
              <a:rPr lang="en-GB" sz="2400" dirty="0" err="1">
                <a:effectLst/>
                <a:latin typeface="Times New Roman" panose="02020603050405020304" pitchFamily="18" charset="0"/>
              </a:rPr>
              <a:t>marrëveshje</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shlyerje</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këste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detyrimit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brenda</a:t>
            </a:r>
            <a:r>
              <a:rPr lang="en-GB" sz="2400" dirty="0">
                <a:effectLst/>
                <a:latin typeface="Times New Roman" panose="02020603050405020304" pitchFamily="18" charset="0"/>
              </a:rPr>
              <a:t> 12 </a:t>
            </a:r>
            <a:r>
              <a:rPr lang="en-GB" sz="2400" dirty="0" err="1">
                <a:effectLst/>
                <a:latin typeface="Times New Roman" panose="02020603050405020304" pitchFamily="18" charset="0"/>
              </a:rPr>
              <a:t>muajsh</a:t>
            </a:r>
            <a:r>
              <a:rPr lang="en-GB" sz="2400" dirty="0">
                <a:effectLst/>
                <a:latin typeface="Times New Roman" panose="02020603050405020304" pitchFamily="18" charset="0"/>
              </a:rPr>
              <a:t>. Pas 5 </a:t>
            </a:r>
            <a:r>
              <a:rPr lang="en-GB" sz="2400" dirty="0" err="1">
                <a:effectLst/>
                <a:latin typeface="Times New Roman" panose="02020603050405020304" pitchFamily="18" charset="0"/>
              </a:rPr>
              <a:t>muajsh</a:t>
            </a:r>
            <a:r>
              <a:rPr lang="en-GB" sz="2400" dirty="0">
                <a:effectLst/>
                <a:latin typeface="Times New Roman" panose="02020603050405020304" pitchFamily="18" charset="0"/>
              </a:rPr>
              <a:t> </a:t>
            </a:r>
            <a:r>
              <a:rPr lang="en-GB" sz="2400" dirty="0" err="1">
                <a:effectLst/>
                <a:latin typeface="Times New Roman" panose="02020603050405020304" pitchFamily="18" charset="0"/>
              </a:rPr>
              <a:t>ndërpret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pagesat</a:t>
            </a:r>
            <a:r>
              <a:rPr lang="en-GB" sz="2400" dirty="0">
                <a:effectLst/>
                <a:latin typeface="Times New Roman" panose="02020603050405020304" pitchFamily="18" charset="0"/>
              </a:rPr>
              <a:t>. A do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konsiderohet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konsumuar</a:t>
            </a:r>
            <a:r>
              <a:rPr lang="en-GB" sz="2400" dirty="0">
                <a:effectLst/>
                <a:latin typeface="Times New Roman" panose="02020603050405020304" pitchFamily="18" charset="0"/>
              </a:rPr>
              <a:t> N.181.  </a:t>
            </a:r>
          </a:p>
          <a:p>
            <a:pPr algn="just"/>
            <a:endParaRPr lang="en-GB" dirty="0">
              <a:effectLst/>
              <a:latin typeface="Times New Roman" panose="02020603050405020304" pitchFamily="18" charset="0"/>
            </a:endParaRPr>
          </a:p>
        </p:txBody>
      </p:sp>
    </p:spTree>
    <p:extLst>
      <p:ext uri="{BB962C8B-B14F-4D97-AF65-F5344CB8AC3E}">
        <p14:creationId xmlns:p14="http://schemas.microsoft.com/office/powerpoint/2010/main" val="1004899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24743" y="336332"/>
            <a:ext cx="9479869" cy="1040524"/>
          </a:xfrm>
        </p:spPr>
        <p:txBody>
          <a:bodyPr>
            <a:normAutofit/>
          </a:bodyPr>
          <a:lstStyle/>
          <a:p>
            <a:pPr algn="just"/>
            <a:r>
              <a:rPr lang="en-US" sz="2800" b="1" dirty="0" err="1">
                <a:solidFill>
                  <a:schemeClr val="accent2">
                    <a:lumMod val="50000"/>
                  </a:schemeClr>
                </a:solidFill>
              </a:rPr>
              <a:t>Strukturat</a:t>
            </a:r>
            <a:r>
              <a:rPr lang="en-US" sz="2800" b="1" dirty="0">
                <a:solidFill>
                  <a:schemeClr val="accent2">
                    <a:lumMod val="50000"/>
                  </a:schemeClr>
                </a:solidFill>
              </a:rPr>
              <a:t> e </a:t>
            </a:r>
            <a:r>
              <a:rPr lang="en-US" sz="2800" b="1" dirty="0" err="1">
                <a:solidFill>
                  <a:schemeClr val="accent2">
                    <a:lumMod val="50000"/>
                  </a:schemeClr>
                </a:solidFill>
              </a:rPr>
              <a:t>Hetimit</a:t>
            </a:r>
            <a:r>
              <a:rPr lang="en-US" sz="2800" b="1" dirty="0">
                <a:solidFill>
                  <a:schemeClr val="accent2">
                    <a:lumMod val="50000"/>
                  </a:schemeClr>
                </a:solidFill>
              </a:rPr>
              <a:t> </a:t>
            </a:r>
            <a:r>
              <a:rPr lang="en-US" sz="2800" b="1" dirty="0" err="1">
                <a:solidFill>
                  <a:schemeClr val="accent2">
                    <a:lumMod val="50000"/>
                  </a:schemeClr>
                </a:solidFill>
              </a:rPr>
              <a:t>Tatimor</a:t>
            </a:r>
            <a:endParaRPr lang="en-US" sz="2800" b="1" dirty="0">
              <a:solidFill>
                <a:schemeClr val="accent2">
                  <a:lumMod val="50000"/>
                </a:schemeClr>
              </a:solidFill>
            </a:endParaRPr>
          </a:p>
        </p:txBody>
      </p:sp>
      <p:sp>
        <p:nvSpPr>
          <p:cNvPr id="3" name="Subtitle 2"/>
          <p:cNvSpPr>
            <a:spLocks noGrp="1"/>
          </p:cNvSpPr>
          <p:nvPr>
            <p:ph type="subTitle" idx="1"/>
          </p:nvPr>
        </p:nvSpPr>
        <p:spPr>
          <a:xfrm>
            <a:off x="2024743" y="1376856"/>
            <a:ext cx="9479869" cy="4880253"/>
          </a:xfrm>
        </p:spPr>
        <p:txBody>
          <a:bodyPr>
            <a:normAutofit fontScale="25000" lnSpcReduction="20000"/>
          </a:bodyPr>
          <a:lstStyle/>
          <a:p>
            <a:pPr algn="just">
              <a:lnSpc>
                <a:spcPct val="115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Sipas ligjit nr. 9920 të vitit 2008 “</a:t>
            </a:r>
            <a:r>
              <a:rPr lang="sq-AL" sz="6400" b="1" i="1" dirty="0">
                <a:effectLst/>
                <a:latin typeface="Times New Roman" panose="02020603050405020304" pitchFamily="18" charset="0"/>
                <a:ea typeface="Times New Roman" panose="02020603050405020304" pitchFamily="18" charset="0"/>
                <a:cs typeface="Times New Roman" panose="02020603050405020304" pitchFamily="18" charset="0"/>
              </a:rPr>
              <a:t>Për procedurat tatimore’</a:t>
            </a: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 në organet tatimore ekzistojnë strukturat e hetimit tatimor.</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Sipas nenit 105 të këtij ligji:</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1. Strukturat e hetimit tatimor janë njësi të specializuara hetimi dhe zbatimi në administratën tatimore qendrore. </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2. Strukturat e hetimit tatimor kanë si funksion parësor: </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a) mbledhjen e informacionit tatimor; </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b) hetimin tatimor; </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c) zbatimin e masave shtrënguese; </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ç) marrjen e masave administrative edhe për kundërvajtjet administrative tatimore. </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6400" b="1" dirty="0">
                <a:effectLst/>
                <a:latin typeface="Times New Roman" panose="02020603050405020304" pitchFamily="18" charset="0"/>
                <a:ea typeface="Times New Roman" panose="02020603050405020304" pitchFamily="18" charset="0"/>
                <a:cs typeface="Times New Roman" panose="02020603050405020304" pitchFamily="18" charset="0"/>
              </a:rPr>
              <a:t>Punonjësit e njësive të hetimit tatimor gëzojnë atributet e Policisë Gjyqësore, në përputhje me Kodin e Procedurës Penale dhe ligjin për organizimin dhe funksionimin e Policisë Gjyqësore. </a:t>
            </a:r>
            <a:endParaRPr lang="en-AL" sz="6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73733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679173"/>
          </a:xfrm>
        </p:spPr>
        <p:txBody>
          <a:bodyPr>
            <a:normAutofit/>
          </a:bodyPr>
          <a:lstStyle/>
          <a:p>
            <a:r>
              <a:rPr lang="en-US" b="1" dirty="0" err="1"/>
              <a:t>Strukturat</a:t>
            </a:r>
            <a:r>
              <a:rPr lang="en-US" b="1" dirty="0"/>
              <a:t> e </a:t>
            </a:r>
            <a:r>
              <a:rPr lang="en-US" b="1" dirty="0" err="1"/>
              <a:t>hetimit</a:t>
            </a:r>
            <a:r>
              <a:rPr lang="en-US" b="1" dirty="0"/>
              <a:t> </a:t>
            </a:r>
            <a:r>
              <a:rPr lang="en-US" b="1" dirty="0" err="1"/>
              <a:t>tatimor</a:t>
            </a:r>
            <a:endParaRPr lang="sq-AL" dirty="0"/>
          </a:p>
        </p:txBody>
      </p:sp>
      <p:sp>
        <p:nvSpPr>
          <p:cNvPr id="3" name="Content Placeholder 2"/>
          <p:cNvSpPr>
            <a:spLocks noGrp="1"/>
          </p:cNvSpPr>
          <p:nvPr>
            <p:ph idx="1"/>
          </p:nvPr>
        </p:nvSpPr>
        <p:spPr>
          <a:xfrm>
            <a:off x="1481959" y="1208691"/>
            <a:ext cx="10022653" cy="4702532"/>
          </a:xfrm>
        </p:spPr>
        <p:txBody>
          <a:bodyPr>
            <a:normAutofit fontScale="70000" lnSpcReduction="20000"/>
          </a:bodyPr>
          <a:lstStyle/>
          <a:p>
            <a:pPr algn="just">
              <a:lnSpc>
                <a:spcPct val="115000"/>
              </a:lnSpc>
              <a:spcAft>
                <a:spcPts val="1000"/>
              </a:spcAft>
            </a:pP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Sipas nenit 105/1 Drejtoria e Investigimit te Brendshëm (Antikorrupsion) janë struktura të specializuara zbulimi, hetimi dhe zbatimi në administratën tatimore qendrore. </a:t>
            </a:r>
            <a:endParaRPr lang="en-AL"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 Drejtoria e Investigimit të Brendshëm (Antikorrupsion) ka si mision parësor: </a:t>
            </a:r>
            <a:endParaRPr lang="en-AL"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a) parandalimin, zbulimin dhe hetimin e veprimeve të administratës tatimore, të cilat mund të përbëjnë vepra penale; </a:t>
            </a:r>
            <a:endParaRPr lang="en-AL"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b) mbledhjen e informacionit nga burime të ndryshme për veprimtaritë e punonjësve të administratës tatimore qendrore, të cilat mund të përbëjnë vepër penale; </a:t>
            </a:r>
            <a:endParaRPr lang="en-AL"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c) bashkërendimin e punës me prokurorinë, si hallkë ndërmjetëse, për vazhdimin e plotë të hetimit;</a:t>
            </a:r>
            <a:endParaRPr lang="en-AL"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q-AL" sz="2800" dirty="0">
                <a:effectLst/>
                <a:latin typeface="Times New Roman" panose="02020603050405020304" pitchFamily="18" charset="0"/>
                <a:ea typeface="Times New Roman" panose="02020603050405020304" pitchFamily="18" charset="0"/>
                <a:cs typeface="Times New Roman" panose="02020603050405020304" pitchFamily="18" charset="0"/>
              </a:rPr>
              <a:t>ç) shërbimin, si pikë kontakti, ndërmjet administratës tatimore dhe institucioneve të tjera, që kanë si funksion luftën ndaj korrupsionit. </a:t>
            </a:r>
            <a:endParaRPr lang="en-AL"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sq-AL" sz="2800" dirty="0"/>
          </a:p>
        </p:txBody>
      </p:sp>
    </p:spTree>
    <p:extLst>
      <p:ext uri="{BB962C8B-B14F-4D97-AF65-F5344CB8AC3E}">
        <p14:creationId xmlns:p14="http://schemas.microsoft.com/office/powerpoint/2010/main" val="2721975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700" b="1" dirty="0">
                <a:latin typeface="Times New Roman" panose="02020603050405020304" pitchFamily="18" charset="0"/>
              </a:rPr>
              <a:t>Neni 181/a </a:t>
            </a:r>
            <a:r>
              <a:rPr lang="en-GB" sz="2700" b="1" dirty="0" err="1">
                <a:latin typeface="Times New Roman" panose="02020603050405020304" pitchFamily="18" charset="0"/>
              </a:rPr>
              <a:t>Moskryerja</a:t>
            </a:r>
            <a:r>
              <a:rPr lang="en-GB" sz="2700" b="1" dirty="0">
                <a:latin typeface="Times New Roman" panose="02020603050405020304" pitchFamily="18" charset="0"/>
              </a:rPr>
              <a:t> e </a:t>
            </a:r>
            <a:r>
              <a:rPr lang="en-GB" sz="2700" b="1" dirty="0" err="1">
                <a:latin typeface="Times New Roman" panose="02020603050405020304" pitchFamily="18" charset="0"/>
              </a:rPr>
              <a:t>detyrave</a:t>
            </a:r>
            <a:r>
              <a:rPr lang="en-GB" sz="2700" b="1" dirty="0">
                <a:latin typeface="Times New Roman" panose="02020603050405020304" pitchFamily="18" charset="0"/>
              </a:rPr>
              <a:t> </a:t>
            </a:r>
            <a:r>
              <a:rPr lang="en-GB" sz="2700" b="1" dirty="0" err="1">
                <a:latin typeface="Times New Roman" panose="02020603050405020304" pitchFamily="18" charset="0"/>
              </a:rPr>
              <a:t>nga</a:t>
            </a:r>
            <a:r>
              <a:rPr lang="en-GB" sz="2700" b="1" dirty="0">
                <a:latin typeface="Times New Roman" panose="02020603050405020304" pitchFamily="18" charset="0"/>
              </a:rPr>
              <a:t> </a:t>
            </a:r>
            <a:r>
              <a:rPr lang="en-GB" sz="2700" b="1" dirty="0" err="1">
                <a:latin typeface="Times New Roman" panose="02020603050405020304" pitchFamily="18" charset="0"/>
              </a:rPr>
              <a:t>organet</a:t>
            </a:r>
            <a:r>
              <a:rPr lang="en-GB" sz="2700" b="1" dirty="0">
                <a:latin typeface="Times New Roman" panose="02020603050405020304" pitchFamily="18" charset="0"/>
              </a:rPr>
              <a:t> </a:t>
            </a:r>
            <a:r>
              <a:rPr lang="en-GB" sz="2700" b="1" dirty="0" err="1">
                <a:latin typeface="Times New Roman" panose="02020603050405020304" pitchFamily="18" charset="0"/>
              </a:rPr>
              <a:t>tatimore</a:t>
            </a:r>
            <a:r>
              <a:rPr lang="en-GB" dirty="0">
                <a:latin typeface="Times New Roman" panose="02020603050405020304" pitchFamily="18" charset="0"/>
              </a:rPr>
              <a:t/>
            </a:r>
            <a:br>
              <a:rPr lang="en-GB" dirty="0">
                <a:latin typeface="Times New Roman" panose="02020603050405020304" pitchFamily="18" charset="0"/>
              </a:rPr>
            </a:br>
            <a:r>
              <a:rPr lang="en-GB" dirty="0">
                <a:latin typeface="Times New Roman" panose="02020603050405020304" pitchFamily="18" charset="0"/>
              </a:rPr>
              <a:t/>
            </a:r>
            <a:br>
              <a:rPr lang="en-GB" dirty="0">
                <a:latin typeface="Times New Roman" panose="02020603050405020304" pitchFamily="18" charset="0"/>
              </a:rPr>
            </a:br>
            <a:endParaRPr lang="sq-AL" dirty="0"/>
          </a:p>
        </p:txBody>
      </p:sp>
      <p:sp>
        <p:nvSpPr>
          <p:cNvPr id="3" name="Content Placeholder 2"/>
          <p:cNvSpPr>
            <a:spLocks noGrp="1"/>
          </p:cNvSpPr>
          <p:nvPr>
            <p:ph idx="1"/>
          </p:nvPr>
        </p:nvSpPr>
        <p:spPr>
          <a:xfrm>
            <a:off x="2589212" y="1219200"/>
            <a:ext cx="8915400" cy="5014690"/>
          </a:xfrm>
        </p:spPr>
        <p:txBody>
          <a:bodyPr>
            <a:normAutofit/>
          </a:bodyPr>
          <a:lstStyle/>
          <a:p>
            <a:pPr marL="0" indent="0" algn="ctr">
              <a:buNone/>
            </a:pPr>
            <a:r>
              <a:rPr lang="en-GB" sz="2400" i="1" dirty="0">
                <a:effectLst/>
                <a:latin typeface="Times New Roman" panose="02020603050405020304" pitchFamily="18" charset="0"/>
              </a:rPr>
              <a:t>(</a:t>
            </a:r>
            <a:r>
              <a:rPr lang="en-GB" sz="2400" i="1" dirty="0" err="1">
                <a:effectLst/>
                <a:latin typeface="Times New Roman" panose="02020603050405020304" pitchFamily="18" charset="0"/>
              </a:rPr>
              <a:t>Shtuar</a:t>
            </a:r>
            <a:r>
              <a:rPr lang="en-GB" sz="2400" i="1" dirty="0">
                <a:effectLst/>
                <a:latin typeface="Times New Roman" panose="02020603050405020304" pitchFamily="18" charset="0"/>
              </a:rPr>
              <a:t> me </a:t>
            </a:r>
            <a:r>
              <a:rPr lang="en-GB" sz="2400" i="1" dirty="0" err="1">
                <a:effectLst/>
                <a:latin typeface="Times New Roman" panose="02020603050405020304" pitchFamily="18" charset="0"/>
              </a:rPr>
              <a:t>ligjin</a:t>
            </a:r>
            <a:r>
              <a:rPr lang="en-GB" sz="2400" i="1" dirty="0">
                <a:effectLst/>
                <a:latin typeface="Times New Roman" panose="02020603050405020304" pitchFamily="18" charset="0"/>
              </a:rPr>
              <a:t> nr.8279, </a:t>
            </a:r>
            <a:r>
              <a:rPr lang="en-GB" sz="2400" i="1" dirty="0" err="1">
                <a:effectLst/>
                <a:latin typeface="Times New Roman" panose="02020603050405020304" pitchFamily="18" charset="0"/>
              </a:rPr>
              <a:t>datë</a:t>
            </a:r>
            <a:r>
              <a:rPr lang="en-GB" sz="2400" i="1" dirty="0">
                <a:effectLst/>
                <a:latin typeface="Times New Roman" panose="02020603050405020304" pitchFamily="18" charset="0"/>
              </a:rPr>
              <a:t> 15.1.1998, </a:t>
            </a:r>
            <a:r>
              <a:rPr lang="en-GB" sz="2400" i="1" dirty="0" err="1">
                <a:effectLst/>
                <a:latin typeface="Times New Roman" panose="02020603050405020304" pitchFamily="18" charset="0"/>
              </a:rPr>
              <a:t>neni</a:t>
            </a:r>
            <a:r>
              <a:rPr lang="en-GB" sz="2400" i="1" dirty="0">
                <a:effectLst/>
                <a:latin typeface="Times New Roman" panose="02020603050405020304" pitchFamily="18" charset="0"/>
              </a:rPr>
              <a:t> 2) (</a:t>
            </a:r>
            <a:r>
              <a:rPr lang="en-GB" sz="2400" i="1" dirty="0" err="1">
                <a:effectLst/>
                <a:latin typeface="Times New Roman" panose="02020603050405020304" pitchFamily="18" charset="0"/>
              </a:rPr>
              <a:t>ndryshuar</a:t>
            </a:r>
            <a:r>
              <a:rPr lang="en-GB" sz="2400" i="1" dirty="0">
                <a:effectLst/>
                <a:latin typeface="Times New Roman" panose="02020603050405020304" pitchFamily="18" charset="0"/>
              </a:rPr>
              <a:t> me </a:t>
            </a:r>
            <a:r>
              <a:rPr lang="en-GB" sz="2400" i="1" dirty="0" err="1">
                <a:effectLst/>
                <a:latin typeface="Times New Roman" panose="02020603050405020304" pitchFamily="18" charset="0"/>
              </a:rPr>
              <a:t>ligjin</a:t>
            </a:r>
            <a:r>
              <a:rPr lang="en-GB" sz="2400" i="1" dirty="0">
                <a:effectLst/>
                <a:latin typeface="Times New Roman" panose="02020603050405020304" pitchFamily="18" charset="0"/>
              </a:rPr>
              <a:t> nr.135/2015, </a:t>
            </a:r>
            <a:r>
              <a:rPr lang="en-GB" sz="2400" i="1" dirty="0" err="1" smtClean="0">
                <a:effectLst/>
                <a:latin typeface="Times New Roman" panose="02020603050405020304" pitchFamily="18" charset="0"/>
              </a:rPr>
              <a:t>datë</a:t>
            </a:r>
            <a:r>
              <a:rPr lang="en-GB" sz="2400" i="1" dirty="0" smtClean="0">
                <a:effectLst/>
                <a:latin typeface="Times New Roman" panose="02020603050405020304" pitchFamily="18" charset="0"/>
              </a:rPr>
              <a:t> </a:t>
            </a:r>
            <a:r>
              <a:rPr lang="en-GB" sz="2400" i="1" dirty="0">
                <a:effectLst/>
                <a:latin typeface="Times New Roman" panose="02020603050405020304" pitchFamily="18" charset="0"/>
              </a:rPr>
              <a:t>5.12.2015)</a:t>
            </a:r>
            <a:endParaRPr lang="en-GB" sz="2400" dirty="0">
              <a:effectLst/>
              <a:latin typeface="Times New Roman" panose="02020603050405020304" pitchFamily="18" charset="0"/>
            </a:endParaRPr>
          </a:p>
          <a:p>
            <a:pPr algn="just"/>
            <a:r>
              <a:rPr lang="en-GB" sz="2400" dirty="0" err="1">
                <a:effectLst/>
                <a:latin typeface="Times New Roman" panose="02020603050405020304" pitchFamily="18" charset="0"/>
              </a:rPr>
              <a:t>Moskryerja</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detyrave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që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lidhen</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vjeljen</a:t>
            </a:r>
            <a:r>
              <a:rPr lang="en-GB" sz="2400" dirty="0">
                <a:effectLst/>
                <a:latin typeface="Times New Roman" panose="02020603050405020304" pitchFamily="18" charset="0"/>
              </a:rPr>
              <a:t> </a:t>
            </a:r>
            <a:r>
              <a:rPr lang="en-GB" sz="2400" dirty="0" err="1">
                <a:effectLst/>
                <a:latin typeface="Times New Roman" panose="02020603050405020304" pitchFamily="18" charset="0"/>
              </a:rPr>
              <a:t>brenda</a:t>
            </a:r>
            <a:r>
              <a:rPr lang="en-GB" sz="2400" dirty="0">
                <a:effectLst/>
                <a:latin typeface="Times New Roman" panose="02020603050405020304" pitchFamily="18" charset="0"/>
              </a:rPr>
              <a:t> </a:t>
            </a:r>
            <a:r>
              <a:rPr lang="en-GB" sz="2400" dirty="0" err="1">
                <a:effectLst/>
                <a:latin typeface="Times New Roman" panose="02020603050405020304" pitchFamily="18" charset="0"/>
              </a:rPr>
              <a:t>afatit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caktuar</a:t>
            </a:r>
            <a:r>
              <a:rPr lang="en-GB" sz="2400" dirty="0">
                <a:effectLst/>
                <a:latin typeface="Times New Roman" panose="02020603050405020304" pitchFamily="18" charset="0"/>
              </a:rPr>
              <a:t> </a:t>
            </a:r>
            <a:r>
              <a:rPr lang="en-GB" sz="2400" dirty="0" err="1">
                <a:effectLst/>
                <a:latin typeface="Times New Roman" panose="02020603050405020304" pitchFamily="18" charset="0"/>
              </a:rPr>
              <a:t>ligjor</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taksave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tatimeve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nga</a:t>
            </a:r>
            <a:r>
              <a:rPr lang="en-GB" sz="2400" dirty="0">
                <a:effectLst/>
                <a:latin typeface="Times New Roman" panose="02020603050405020304" pitchFamily="18" charset="0"/>
              </a:rPr>
              <a:t> </a:t>
            </a:r>
            <a:r>
              <a:rPr lang="en-GB" sz="2400" dirty="0" err="1">
                <a:effectLst/>
                <a:latin typeface="Times New Roman" panose="02020603050405020304" pitchFamily="18" charset="0"/>
              </a:rPr>
              <a:t>punonjësit</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organeve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personat</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tjerë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zyrtarë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që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janë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ngarkuar</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këto</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detyra</a:t>
            </a:r>
            <a:r>
              <a:rPr lang="en-GB" sz="2400" dirty="0">
                <a:effectLst/>
                <a:latin typeface="Times New Roman" panose="02020603050405020304" pitchFamily="18" charset="0"/>
              </a:rPr>
              <a:t>, </a:t>
            </a:r>
            <a:r>
              <a:rPr lang="en-GB" sz="2400" dirty="0" err="1">
                <a:effectLst/>
                <a:latin typeface="Times New Roman" panose="02020603050405020304" pitchFamily="18" charset="0"/>
              </a:rPr>
              <a:t>kur</a:t>
            </a:r>
            <a:r>
              <a:rPr lang="en-GB" sz="2400" dirty="0">
                <a:effectLst/>
                <a:latin typeface="Times New Roman" panose="02020603050405020304" pitchFamily="18" charset="0"/>
              </a:rPr>
              <a:t> </a:t>
            </a:r>
            <a:r>
              <a:rPr lang="en-GB" sz="2400" dirty="0" err="1">
                <a:effectLst/>
                <a:latin typeface="Times New Roman" panose="02020603050405020304" pitchFamily="18" charset="0"/>
              </a:rPr>
              <a:t>bëhet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fajin</a:t>
            </a:r>
            <a:r>
              <a:rPr lang="en-GB" sz="2400" dirty="0">
                <a:effectLst/>
                <a:latin typeface="Times New Roman" panose="02020603050405020304" pitchFamily="18" charset="0"/>
              </a:rPr>
              <a:t> e tyre, </a:t>
            </a:r>
            <a:r>
              <a:rPr lang="en-GB" sz="2400" dirty="0" err="1">
                <a:effectLst/>
                <a:latin typeface="Times New Roman" panose="02020603050405020304" pitchFamily="18" charset="0"/>
              </a:rPr>
              <a:t>dënohet</a:t>
            </a:r>
            <a:r>
              <a:rPr lang="en-GB" sz="2400" dirty="0">
                <a:effectLst/>
                <a:latin typeface="Times New Roman" panose="02020603050405020304" pitchFamily="18" charset="0"/>
              </a:rPr>
              <a:t> me </a:t>
            </a:r>
            <a:r>
              <a:rPr lang="en-GB" sz="2400" dirty="0" err="1">
                <a:effectLst/>
                <a:latin typeface="Times New Roman" panose="02020603050405020304" pitchFamily="18" charset="0"/>
              </a:rPr>
              <a:t>burgim</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deri</a:t>
            </a:r>
            <a:r>
              <a:rPr lang="en-GB" sz="2400" dirty="0">
                <a:effectLst/>
                <a:latin typeface="Times New Roman" panose="02020603050405020304" pitchFamily="18" charset="0"/>
              </a:rPr>
              <a:t> </a:t>
            </a:r>
            <a:r>
              <a:rPr lang="en-GB" sz="2400" dirty="0" err="1" smtClean="0">
                <a:effectLst/>
                <a:latin typeface="Times New Roman" panose="02020603050405020304" pitchFamily="18" charset="0"/>
              </a:rPr>
              <a:t>në</a:t>
            </a:r>
            <a:r>
              <a:rPr lang="en-GB" sz="2400" dirty="0" smtClean="0">
                <a:effectLst/>
                <a:latin typeface="Times New Roman" panose="02020603050405020304" pitchFamily="18" charset="0"/>
              </a:rPr>
              <a:t> </a:t>
            </a:r>
            <a:r>
              <a:rPr lang="en-GB" sz="2400" dirty="0" err="1" smtClean="0">
                <a:effectLst/>
                <a:latin typeface="Times New Roman" panose="02020603050405020304" pitchFamily="18" charset="0"/>
              </a:rPr>
              <a:t>shtatë</a:t>
            </a:r>
            <a:r>
              <a:rPr lang="en-GB" sz="2400" dirty="0" smtClean="0">
                <a:effectLst/>
                <a:latin typeface="Times New Roman" panose="02020603050405020304" pitchFamily="18" charset="0"/>
              </a:rPr>
              <a:t> </a:t>
            </a:r>
            <a:r>
              <a:rPr lang="en-GB" sz="2400" dirty="0" err="1">
                <a:effectLst/>
                <a:latin typeface="Times New Roman" panose="02020603050405020304" pitchFamily="18" charset="0"/>
              </a:rPr>
              <a:t>vjet</a:t>
            </a:r>
            <a:r>
              <a:rPr lang="en-GB" sz="2400" dirty="0">
                <a:effectLst/>
                <a:latin typeface="Times New Roman" panose="02020603050405020304" pitchFamily="18" charset="0"/>
              </a:rPr>
              <a:t>; </a:t>
            </a:r>
          </a:p>
          <a:p>
            <a:pPr algn="just"/>
            <a:r>
              <a:rPr lang="en-GB" sz="2400" dirty="0">
                <a:effectLst/>
                <a:latin typeface="Times New Roman" panose="02020603050405020304" pitchFamily="18" charset="0"/>
              </a:rPr>
              <a:t>Po </a:t>
            </a:r>
            <a:r>
              <a:rPr lang="en-GB" sz="2400" dirty="0" err="1">
                <a:effectLst/>
                <a:latin typeface="Times New Roman" panose="02020603050405020304" pitchFamily="18" charset="0"/>
              </a:rPr>
              <a:t>kjo</a:t>
            </a:r>
            <a:r>
              <a:rPr lang="en-GB" sz="2400" dirty="0">
                <a:effectLst/>
                <a:latin typeface="Times New Roman" panose="02020603050405020304" pitchFamily="18" charset="0"/>
              </a:rPr>
              <a:t> </a:t>
            </a:r>
            <a:r>
              <a:rPr lang="en-GB" sz="2400" dirty="0" err="1" smtClean="0">
                <a:effectLst/>
                <a:latin typeface="Times New Roman" panose="02020603050405020304" pitchFamily="18" charset="0"/>
              </a:rPr>
              <a:t>vepër</a:t>
            </a:r>
            <a:r>
              <a:rPr lang="en-GB" sz="2400" dirty="0">
                <a:latin typeface="Times New Roman" panose="02020603050405020304" pitchFamily="18" charset="0"/>
              </a:rPr>
              <a:t>, </a:t>
            </a:r>
            <a:r>
              <a:rPr lang="en-GB" sz="2400" dirty="0" err="1">
                <a:latin typeface="Times New Roman" panose="02020603050405020304" pitchFamily="18" charset="0"/>
              </a:rPr>
              <a:t>kur</a:t>
            </a:r>
            <a:r>
              <a:rPr lang="en-GB" sz="2400" dirty="0">
                <a:latin typeface="Times New Roman" panose="02020603050405020304" pitchFamily="18" charset="0"/>
              </a:rPr>
              <a:t> </a:t>
            </a:r>
            <a:r>
              <a:rPr lang="en-GB" sz="2400" dirty="0" err="1">
                <a:latin typeface="Times New Roman" panose="02020603050405020304" pitchFamily="18" charset="0"/>
              </a:rPr>
              <a:t>kryhet</a:t>
            </a:r>
            <a:r>
              <a:rPr lang="en-GB" sz="2400" dirty="0">
                <a:latin typeface="Times New Roman" panose="02020603050405020304" pitchFamily="18" charset="0"/>
              </a:rPr>
              <a:t> </a:t>
            </a:r>
            <a:r>
              <a:rPr lang="en-GB" sz="2400" dirty="0" err="1" smtClean="0">
                <a:latin typeface="Times New Roman" panose="02020603050405020304" pitchFamily="18" charset="0"/>
              </a:rPr>
              <a:t>në</a:t>
            </a:r>
            <a:r>
              <a:rPr lang="en-GB" sz="2400" dirty="0" smtClean="0">
                <a:latin typeface="Times New Roman" panose="02020603050405020304" pitchFamily="18" charset="0"/>
              </a:rPr>
              <a:t> </a:t>
            </a:r>
            <a:r>
              <a:rPr lang="en-GB" sz="2400" dirty="0" err="1" smtClean="0">
                <a:latin typeface="Times New Roman" panose="02020603050405020304" pitchFamily="18" charset="0"/>
              </a:rPr>
              <a:t>bashkëpunim</a:t>
            </a:r>
            <a:r>
              <a:rPr lang="en-GB" sz="2400" dirty="0">
                <a:latin typeface="Times New Roman" panose="02020603050405020304" pitchFamily="18" charset="0"/>
              </a:rPr>
              <a:t>, </a:t>
            </a:r>
            <a:r>
              <a:rPr lang="en-GB" sz="2400" dirty="0" err="1" smtClean="0">
                <a:latin typeface="Times New Roman" panose="02020603050405020304" pitchFamily="18" charset="0"/>
              </a:rPr>
              <a:t>dënohet</a:t>
            </a:r>
            <a:r>
              <a:rPr lang="en-GB" sz="2400" dirty="0" smtClean="0">
                <a:latin typeface="Times New Roman" panose="02020603050405020304" pitchFamily="18" charset="0"/>
              </a:rPr>
              <a:t> </a:t>
            </a:r>
            <a:r>
              <a:rPr lang="en-GB" sz="2400" dirty="0">
                <a:latin typeface="Times New Roman" panose="02020603050405020304" pitchFamily="18" charset="0"/>
              </a:rPr>
              <a:t>me </a:t>
            </a:r>
            <a:r>
              <a:rPr lang="en-GB" sz="2400" dirty="0" err="1">
                <a:latin typeface="Times New Roman" panose="02020603050405020304" pitchFamily="18" charset="0"/>
              </a:rPr>
              <a:t>burgim</a:t>
            </a:r>
            <a:r>
              <a:rPr lang="en-GB" sz="2400" dirty="0">
                <a:latin typeface="Times New Roman" panose="02020603050405020304" pitchFamily="18" charset="0"/>
              </a:rPr>
              <a:t> </a:t>
            </a:r>
            <a:r>
              <a:rPr lang="en-GB" sz="2400" dirty="0" err="1">
                <a:latin typeface="Times New Roman" panose="02020603050405020304" pitchFamily="18" charset="0"/>
              </a:rPr>
              <a:t>nga</a:t>
            </a:r>
            <a:r>
              <a:rPr lang="en-GB" sz="2400" dirty="0">
                <a:latin typeface="Times New Roman" panose="02020603050405020304" pitchFamily="18" charset="0"/>
              </a:rPr>
              <a:t> </a:t>
            </a:r>
            <a:r>
              <a:rPr lang="en-GB" sz="2400" dirty="0" err="1" smtClean="0">
                <a:latin typeface="Times New Roman" panose="02020603050405020304" pitchFamily="18" charset="0"/>
              </a:rPr>
              <a:t>pesë</a:t>
            </a:r>
            <a:r>
              <a:rPr lang="en-GB" sz="2400" dirty="0" smtClean="0">
                <a:latin typeface="Times New Roman" panose="02020603050405020304" pitchFamily="18" charset="0"/>
              </a:rPr>
              <a:t> </a:t>
            </a:r>
            <a:r>
              <a:rPr lang="en-GB" sz="2400" dirty="0" err="1">
                <a:latin typeface="Times New Roman" panose="02020603050405020304" pitchFamily="18" charset="0"/>
              </a:rPr>
              <a:t>deri</a:t>
            </a:r>
            <a:r>
              <a:rPr lang="en-GB" sz="2400" dirty="0">
                <a:latin typeface="Times New Roman" panose="02020603050405020304" pitchFamily="18" charset="0"/>
              </a:rPr>
              <a:t> </a:t>
            </a:r>
            <a:r>
              <a:rPr lang="en-GB" sz="2400" dirty="0" err="1" smtClean="0">
                <a:latin typeface="Times New Roman" panose="02020603050405020304" pitchFamily="18" charset="0"/>
              </a:rPr>
              <a:t>në</a:t>
            </a:r>
            <a:r>
              <a:rPr lang="en-GB" sz="2400" dirty="0" smtClean="0">
                <a:latin typeface="Times New Roman" panose="02020603050405020304" pitchFamily="18" charset="0"/>
              </a:rPr>
              <a:t> </a:t>
            </a:r>
            <a:r>
              <a:rPr lang="en-GB" sz="2400" dirty="0" err="1" smtClean="0">
                <a:latin typeface="Times New Roman" panose="02020603050405020304" pitchFamily="18" charset="0"/>
              </a:rPr>
              <a:t>dhjetë</a:t>
            </a:r>
            <a:r>
              <a:rPr lang="en-GB" sz="2400" dirty="0" smtClean="0">
                <a:latin typeface="Times New Roman" panose="02020603050405020304" pitchFamily="18" charset="0"/>
              </a:rPr>
              <a:t> </a:t>
            </a:r>
            <a:r>
              <a:rPr lang="en-GB" sz="2400" dirty="0" err="1">
                <a:latin typeface="Times New Roman" panose="02020603050405020304" pitchFamily="18" charset="0"/>
              </a:rPr>
              <a:t>vjet</a:t>
            </a:r>
            <a:r>
              <a:rPr lang="en-GB" sz="2400" dirty="0">
                <a:latin typeface="Times New Roman" panose="02020603050405020304" pitchFamily="18" charset="0"/>
              </a:rPr>
              <a:t>. </a:t>
            </a:r>
            <a:r>
              <a:rPr lang="en-GB" sz="2400" dirty="0">
                <a:effectLst/>
                <a:latin typeface="Times New Roman" panose="02020603050405020304" pitchFamily="18" charset="0"/>
              </a:rPr>
              <a:t> </a:t>
            </a:r>
          </a:p>
          <a:p>
            <a:pPr algn="just"/>
            <a:r>
              <a:rPr lang="en-GB" sz="2400" u="sng" dirty="0">
                <a:effectLst/>
                <a:latin typeface="Times New Roman" panose="02020603050405020304" pitchFamily="18" charset="0"/>
              </a:rPr>
              <a:t>-</a:t>
            </a:r>
            <a:r>
              <a:rPr lang="en-GB" sz="2400" b="1" u="sng" dirty="0" err="1">
                <a:effectLst/>
                <a:latin typeface="Times New Roman" panose="02020603050405020304" pitchFamily="18" charset="0"/>
              </a:rPr>
              <a:t>Objekti</a:t>
            </a:r>
            <a:r>
              <a:rPr lang="en-GB" sz="2400" u="sng" dirty="0">
                <a:effectLst/>
                <a:latin typeface="Times New Roman" panose="02020603050405020304" pitchFamily="18" charset="0"/>
              </a:rPr>
              <a:t>:</a:t>
            </a:r>
            <a:r>
              <a:rPr lang="en-GB" sz="2400" dirty="0">
                <a:effectLst/>
                <a:latin typeface="Times New Roman" panose="02020603050405020304" pitchFamily="18" charset="0"/>
              </a:rPr>
              <a:t> </a:t>
            </a:r>
            <a:r>
              <a:rPr lang="en-GB" sz="2400" dirty="0" err="1">
                <a:effectLst/>
                <a:latin typeface="Times New Roman" panose="02020603050405020304" pitchFamily="18" charset="0"/>
              </a:rPr>
              <a:t>Marrëdhëniet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juridike</a:t>
            </a:r>
            <a:r>
              <a:rPr lang="en-GB" sz="2400" dirty="0">
                <a:effectLst/>
                <a:latin typeface="Times New Roman" panose="02020603050405020304" pitchFamily="18" charset="0"/>
              </a:rPr>
              <a:t> </a:t>
            </a:r>
            <a:r>
              <a:rPr lang="en-GB" sz="2400" dirty="0" err="1">
                <a:effectLst/>
                <a:latin typeface="Times New Roman" panose="02020603050405020304" pitchFamily="18" charset="0"/>
              </a:rPr>
              <a:t>që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garantojnë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funksionimin</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rregullt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veprimtarisë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së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administratës</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pasojë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sigurimin</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interesave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shtetit</a:t>
            </a:r>
            <a:r>
              <a:rPr lang="en-GB" sz="2400" dirty="0">
                <a:effectLst/>
                <a:latin typeface="Times New Roman" panose="02020603050405020304" pitchFamily="18" charset="0"/>
              </a:rPr>
              <a:t>. </a:t>
            </a:r>
          </a:p>
        </p:txBody>
      </p:sp>
    </p:spTree>
    <p:extLst>
      <p:ext uri="{BB962C8B-B14F-4D97-AF65-F5344CB8AC3E}">
        <p14:creationId xmlns:p14="http://schemas.microsoft.com/office/powerpoint/2010/main" val="3670654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1" y="444138"/>
            <a:ext cx="9858692" cy="690979"/>
          </a:xfrm>
        </p:spPr>
        <p:txBody>
          <a:bodyPr>
            <a:normAutofit/>
          </a:bodyPr>
          <a:lstStyle/>
          <a:p>
            <a:pPr algn="just"/>
            <a:r>
              <a:rPr lang="sq-AL" dirty="0">
                <a:solidFill>
                  <a:schemeClr val="accent2">
                    <a:lumMod val="50000"/>
                  </a:schemeClr>
                </a:solidFill>
              </a:rPr>
              <a:t>Ana objektive e nenit 181/a</a:t>
            </a:r>
          </a:p>
        </p:txBody>
      </p:sp>
      <p:sp>
        <p:nvSpPr>
          <p:cNvPr id="3" name="Content Placeholder 2"/>
          <p:cNvSpPr>
            <a:spLocks noGrp="1"/>
          </p:cNvSpPr>
          <p:nvPr>
            <p:ph idx="1"/>
          </p:nvPr>
        </p:nvSpPr>
        <p:spPr>
          <a:xfrm>
            <a:off x="1645920" y="1135117"/>
            <a:ext cx="9858692" cy="5357123"/>
          </a:xfrm>
        </p:spPr>
        <p:txBody>
          <a:bodyPr>
            <a:normAutofit fontScale="92500" lnSpcReduction="20000"/>
          </a:bodyPr>
          <a:lstStyle/>
          <a:p>
            <a:pPr algn="just"/>
            <a:r>
              <a:rPr lang="en-GB" sz="2400" b="1" u="sng" dirty="0">
                <a:effectLst/>
                <a:latin typeface="Times New Roman" panose="02020603050405020304" pitchFamily="18" charset="0"/>
              </a:rPr>
              <a:t>Ana </a:t>
            </a:r>
            <a:r>
              <a:rPr lang="en-GB" sz="2400" b="1" u="sng" dirty="0" err="1">
                <a:effectLst/>
                <a:latin typeface="Times New Roman" panose="02020603050405020304" pitchFamily="18" charset="0"/>
              </a:rPr>
              <a:t>Objektive</a:t>
            </a:r>
            <a:r>
              <a:rPr lang="en-GB" sz="2400" b="1" u="sng" dirty="0">
                <a:effectLst/>
                <a:latin typeface="Times New Roman" panose="02020603050405020304" pitchFamily="18" charset="0"/>
              </a:rPr>
              <a:t>:</a:t>
            </a:r>
            <a:r>
              <a:rPr lang="en-GB" sz="2400" b="1" dirty="0">
                <a:effectLst/>
                <a:latin typeface="Times New Roman" panose="02020603050405020304" pitchFamily="18" charset="0"/>
              </a:rPr>
              <a:t> </a:t>
            </a:r>
            <a:r>
              <a:rPr lang="en-GB" sz="2400" dirty="0">
                <a:effectLst/>
                <a:latin typeface="Times New Roman" panose="02020603050405020304" pitchFamily="18" charset="0"/>
              </a:rPr>
              <a:t>Me </a:t>
            </a:r>
            <a:r>
              <a:rPr lang="en-GB" sz="2400" dirty="0" err="1">
                <a:effectLst/>
                <a:latin typeface="Times New Roman" panose="02020603050405020304" pitchFamily="18" charset="0"/>
              </a:rPr>
              <a:t>mosveprim</a:t>
            </a:r>
            <a:r>
              <a:rPr lang="en-GB" sz="2400" dirty="0">
                <a:effectLst/>
                <a:latin typeface="Times New Roman" panose="02020603050405020304" pitchFamily="18" charset="0"/>
              </a:rPr>
              <a:t>, duke </a:t>
            </a:r>
            <a:r>
              <a:rPr lang="en-GB" sz="2400" dirty="0" err="1">
                <a:effectLst/>
                <a:latin typeface="Times New Roman" panose="02020603050405020304" pitchFamily="18" charset="0"/>
              </a:rPr>
              <a:t>mos</a:t>
            </a:r>
            <a:r>
              <a:rPr lang="en-GB" sz="2400" dirty="0">
                <a:effectLst/>
                <a:latin typeface="Times New Roman" panose="02020603050405020304" pitchFamily="18" charset="0"/>
              </a:rPr>
              <a:t> </a:t>
            </a:r>
            <a:r>
              <a:rPr lang="en-GB" sz="2400" dirty="0" err="1">
                <a:effectLst/>
                <a:latin typeface="Times New Roman" panose="02020603050405020304" pitchFamily="18" charset="0"/>
              </a:rPr>
              <a:t>realizuar</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mos</a:t>
            </a:r>
            <a:r>
              <a:rPr lang="en-GB" sz="2400" dirty="0">
                <a:effectLst/>
                <a:latin typeface="Times New Roman" panose="02020603050405020304" pitchFamily="18" charset="0"/>
              </a:rPr>
              <a:t> </a:t>
            </a:r>
            <a:r>
              <a:rPr lang="en-GB" sz="2400" dirty="0" err="1">
                <a:effectLst/>
                <a:latin typeface="Times New Roman" panose="02020603050405020304" pitchFamily="18" charset="0"/>
              </a:rPr>
              <a:t>plotësuar</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detyrimet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ligjore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që</a:t>
            </a:r>
            <a:r>
              <a:rPr lang="en-GB" sz="2400" dirty="0">
                <a:effectLst/>
                <a:latin typeface="Times New Roman" panose="02020603050405020304" pitchFamily="18" charset="0"/>
              </a:rPr>
              <a:t> do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mundësonin</a:t>
            </a:r>
            <a:r>
              <a:rPr lang="en-GB" sz="2400" dirty="0">
                <a:effectLst/>
                <a:latin typeface="Times New Roman" panose="02020603050405020304" pitchFamily="18" charset="0"/>
              </a:rPr>
              <a:t> </a:t>
            </a:r>
            <a:r>
              <a:rPr lang="en-GB" sz="2400" dirty="0" err="1">
                <a:effectLst/>
                <a:latin typeface="Times New Roman" panose="02020603050405020304" pitchFamily="18" charset="0"/>
              </a:rPr>
              <a:t>vjeljen</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detyrimeve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Kodi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Procedurave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ka </a:t>
            </a:r>
            <a:r>
              <a:rPr lang="en-GB" sz="2400" dirty="0" err="1">
                <a:effectLst/>
                <a:latin typeface="Times New Roman" panose="02020603050405020304" pitchFamily="18" charset="0"/>
              </a:rPr>
              <a:t>përcaktuar</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detyrat</a:t>
            </a:r>
            <a:r>
              <a:rPr lang="en-GB" sz="2400" dirty="0">
                <a:effectLst/>
                <a:latin typeface="Times New Roman" panose="02020603050405020304" pitchFamily="18" charset="0"/>
              </a:rPr>
              <a:t> </a:t>
            </a:r>
            <a:r>
              <a:rPr lang="en-GB" sz="2400" dirty="0" err="1">
                <a:effectLst/>
                <a:latin typeface="Times New Roman" panose="02020603050405020304" pitchFamily="18" charset="0"/>
              </a:rPr>
              <a:t>konkrete</a:t>
            </a:r>
            <a:r>
              <a:rPr lang="en-GB" sz="2400" dirty="0">
                <a:effectLst/>
                <a:latin typeface="Times New Roman" panose="02020603050405020304" pitchFamily="18" charset="0"/>
              </a:rPr>
              <a:t> </a:t>
            </a:r>
            <a:r>
              <a:rPr lang="en-GB" sz="2400" dirty="0" err="1">
                <a:effectLst/>
                <a:latin typeface="Times New Roman" panose="02020603050405020304" pitchFamily="18" charset="0"/>
              </a:rPr>
              <a:t>që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duhet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kryhen</a:t>
            </a:r>
            <a:r>
              <a:rPr lang="en-GB" sz="2400" dirty="0">
                <a:effectLst/>
                <a:latin typeface="Times New Roman" panose="02020603050405020304" pitchFamily="18" charset="0"/>
              </a:rPr>
              <a:t> </a:t>
            </a:r>
            <a:r>
              <a:rPr lang="en-GB" sz="2400" dirty="0" err="1">
                <a:effectLst/>
                <a:latin typeface="Times New Roman" panose="02020603050405020304" pitchFamily="18" charset="0"/>
              </a:rPr>
              <a:t>nga</a:t>
            </a:r>
            <a:r>
              <a:rPr lang="en-GB" sz="2400" dirty="0">
                <a:effectLst/>
                <a:latin typeface="Times New Roman" panose="02020603050405020304" pitchFamily="18" charset="0"/>
              </a:rPr>
              <a:t> </a:t>
            </a:r>
            <a:r>
              <a:rPr lang="en-GB" sz="2400" dirty="0" err="1">
                <a:effectLst/>
                <a:latin typeface="Times New Roman" panose="02020603050405020304" pitchFamily="18" charset="0"/>
              </a:rPr>
              <a:t>punonjësit</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administratës</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mundësuar</a:t>
            </a:r>
            <a:r>
              <a:rPr lang="en-GB" sz="2400" dirty="0">
                <a:effectLst/>
                <a:latin typeface="Times New Roman" panose="02020603050405020304" pitchFamily="18" charset="0"/>
              </a:rPr>
              <a:t> </a:t>
            </a:r>
            <a:r>
              <a:rPr lang="en-GB" sz="2400" dirty="0" err="1">
                <a:effectLst/>
                <a:latin typeface="Times New Roman" panose="02020603050405020304" pitchFamily="18" charset="0"/>
              </a:rPr>
              <a:t>grumbullimin</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detyrimeve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Detyra</a:t>
            </a:r>
            <a:r>
              <a:rPr lang="en-GB" sz="2400" dirty="0">
                <a:effectLst/>
                <a:latin typeface="Times New Roman" panose="02020603050405020304" pitchFamily="18" charset="0"/>
              </a:rPr>
              <a:t>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tilla </a:t>
            </a:r>
            <a:r>
              <a:rPr lang="en-GB" sz="2400" dirty="0" err="1">
                <a:effectLst/>
                <a:latin typeface="Times New Roman" panose="02020603050405020304" pitchFamily="18" charset="0"/>
              </a:rPr>
              <a:t>janë</a:t>
            </a:r>
            <a:r>
              <a:rPr lang="en-GB" sz="2400" dirty="0">
                <a:effectLst/>
                <a:latin typeface="Times New Roman" panose="02020603050405020304" pitchFamily="18" charset="0"/>
              </a:rPr>
              <a:t>:</a:t>
            </a:r>
          </a:p>
          <a:p>
            <a:pPr algn="just">
              <a:buFont typeface="+mj-lt"/>
              <a:buAutoNum type="arabicPeriod"/>
            </a:pPr>
            <a:r>
              <a:rPr lang="en-GB" sz="2400" dirty="0" err="1">
                <a:effectLst/>
                <a:latin typeface="Times New Roman" panose="02020603050405020304" pitchFamily="18" charset="0"/>
              </a:rPr>
              <a:t>Verifikimi</a:t>
            </a:r>
            <a:r>
              <a:rPr lang="en-GB" sz="2400" dirty="0">
                <a:effectLst/>
                <a:latin typeface="Times New Roman" panose="02020603050405020304" pitchFamily="18" charset="0"/>
              </a:rPr>
              <a:t>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subjekteve</a:t>
            </a:r>
            <a:r>
              <a:rPr lang="en-GB" sz="2400" dirty="0">
                <a:effectLst/>
                <a:latin typeface="Times New Roman" panose="02020603050405020304" pitchFamily="18" charset="0"/>
              </a:rPr>
              <a:t> </a:t>
            </a:r>
            <a:r>
              <a:rPr lang="en-GB" sz="2400" dirty="0" err="1">
                <a:effectLst/>
                <a:latin typeface="Times New Roman" panose="02020603050405020304" pitchFamily="18" charset="0"/>
              </a:rPr>
              <a:t>mbi</a:t>
            </a:r>
            <a:r>
              <a:rPr lang="en-GB" sz="2400" dirty="0">
                <a:effectLst/>
                <a:latin typeface="Times New Roman" panose="02020603050405020304" pitchFamily="18" charset="0"/>
              </a:rPr>
              <a:t> </a:t>
            </a:r>
            <a:r>
              <a:rPr lang="en-GB" sz="2400" dirty="0" err="1">
                <a:effectLst/>
                <a:latin typeface="Times New Roman" panose="02020603050405020304" pitchFamily="18" charset="0"/>
              </a:rPr>
              <a:t>regjistrimin</a:t>
            </a:r>
            <a:r>
              <a:rPr lang="en-GB" sz="2400" dirty="0">
                <a:effectLst/>
                <a:latin typeface="Times New Roman" panose="02020603050405020304" pitchFamily="18" charset="0"/>
              </a:rPr>
              <a:t> apo jo </a:t>
            </a:r>
            <a:r>
              <a:rPr lang="en-GB" sz="2400" dirty="0" err="1">
                <a:effectLst/>
                <a:latin typeface="Times New Roman" panose="02020603050405020304" pitchFamily="18" charset="0"/>
              </a:rPr>
              <a:t>të</a:t>
            </a:r>
            <a:r>
              <a:rPr lang="en-GB" sz="2400" dirty="0">
                <a:effectLst/>
                <a:latin typeface="Times New Roman" panose="02020603050405020304" pitchFamily="18" charset="0"/>
              </a:rPr>
              <a:t> tyre, </a:t>
            </a:r>
            <a:r>
              <a:rPr lang="en-GB" sz="2400" dirty="0" err="1">
                <a:effectLst/>
                <a:latin typeface="Times New Roman" panose="02020603050405020304" pitchFamily="18" charset="0"/>
              </a:rPr>
              <a:t>pajisjen</a:t>
            </a:r>
            <a:r>
              <a:rPr lang="en-GB" sz="2400" dirty="0">
                <a:effectLst/>
                <a:latin typeface="Times New Roman" panose="02020603050405020304" pitchFamily="18" charset="0"/>
              </a:rPr>
              <a:t> apo jo me </a:t>
            </a:r>
            <a:r>
              <a:rPr lang="en-GB" sz="2400" dirty="0" err="1">
                <a:effectLst/>
                <a:latin typeface="Times New Roman" panose="02020603050405020304" pitchFamily="18" charset="0"/>
              </a:rPr>
              <a:t>kasë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fiskale</a:t>
            </a:r>
            <a:r>
              <a:rPr lang="en-GB" sz="2400" dirty="0">
                <a:effectLst/>
                <a:latin typeface="Times New Roman" panose="02020603050405020304" pitchFamily="18" charset="0"/>
              </a:rPr>
              <a:t>, </a:t>
            </a:r>
            <a:r>
              <a:rPr lang="en-GB" sz="2400" dirty="0" err="1">
                <a:effectLst/>
                <a:latin typeface="Times New Roman" panose="02020603050405020304" pitchFamily="18" charset="0"/>
              </a:rPr>
              <a:t>etj</a:t>
            </a:r>
            <a:r>
              <a:rPr lang="en-GB" sz="2400" dirty="0">
                <a:effectLst/>
                <a:latin typeface="Times New Roman" panose="02020603050405020304" pitchFamily="18" charset="0"/>
              </a:rPr>
              <a:t>...</a:t>
            </a:r>
          </a:p>
          <a:p>
            <a:pPr algn="just">
              <a:buFont typeface="+mj-lt"/>
              <a:buAutoNum type="arabicPeriod"/>
            </a:pPr>
            <a:r>
              <a:rPr lang="en-GB" sz="2400" dirty="0" err="1">
                <a:effectLst/>
                <a:latin typeface="Times New Roman" panose="02020603050405020304" pitchFamily="18" charset="0"/>
              </a:rPr>
              <a:t>Vlerësimi</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a:t>
            </a:r>
            <a:r>
              <a:rPr lang="en-GB" sz="2400" dirty="0">
                <a:effectLst/>
                <a:latin typeface="Times New Roman" panose="02020603050405020304" pitchFamily="18" charset="0"/>
              </a:rPr>
              <a:t> (</a:t>
            </a:r>
            <a:r>
              <a:rPr lang="en-GB" sz="2400" dirty="0" err="1">
                <a:effectLst/>
                <a:latin typeface="Times New Roman" panose="02020603050405020304" pitchFamily="18" charset="0"/>
              </a:rPr>
              <a:t>neni</a:t>
            </a:r>
            <a:r>
              <a:rPr lang="en-GB" sz="2400" dirty="0">
                <a:effectLst/>
                <a:latin typeface="Times New Roman" panose="02020603050405020304" pitchFamily="18" charset="0"/>
              </a:rPr>
              <a:t> 68 </a:t>
            </a:r>
            <a:r>
              <a:rPr lang="en-GB" sz="2400" dirty="0" err="1">
                <a:effectLst/>
                <a:latin typeface="Times New Roman" panose="02020603050405020304" pitchFamily="18" charset="0"/>
              </a:rPr>
              <a:t>Ligji</a:t>
            </a:r>
            <a:r>
              <a:rPr lang="en-GB" sz="2400" dirty="0">
                <a:effectLst/>
                <a:latin typeface="Times New Roman" panose="02020603050405020304" pitchFamily="18" charset="0"/>
              </a:rPr>
              <a:t> 9920, Viti 2008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Procedurat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 </a:t>
            </a:r>
          </a:p>
          <a:p>
            <a:pPr algn="just">
              <a:buFont typeface="+mj-lt"/>
              <a:buAutoNum type="arabicPeriod"/>
            </a:pPr>
            <a:r>
              <a:rPr lang="en-GB" sz="2400" dirty="0" err="1">
                <a:effectLst/>
                <a:latin typeface="Times New Roman" panose="02020603050405020304" pitchFamily="18" charset="0"/>
              </a:rPr>
              <a:t>Njoftimi</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kërkesa</a:t>
            </a:r>
            <a:r>
              <a:rPr lang="en-GB" sz="2400" dirty="0">
                <a:effectLst/>
                <a:latin typeface="Times New Roman" panose="02020603050405020304" pitchFamily="18" charset="0"/>
              </a:rPr>
              <a:t> </a:t>
            </a:r>
            <a:r>
              <a:rPr lang="en-GB" sz="2400" dirty="0" err="1">
                <a:effectLst/>
                <a:latin typeface="Times New Roman" panose="02020603050405020304" pitchFamily="18" charset="0"/>
              </a:rPr>
              <a:t>ndaj</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tatimpaguesit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pagimin</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detyrimit</a:t>
            </a:r>
            <a:r>
              <a:rPr lang="en-GB" sz="2400" dirty="0">
                <a:effectLst/>
                <a:latin typeface="Times New Roman" panose="02020603050405020304" pitchFamily="18" charset="0"/>
              </a:rPr>
              <a:t> (</a:t>
            </a:r>
            <a:r>
              <a:rPr lang="en-GB" sz="2400" dirty="0" err="1">
                <a:effectLst/>
                <a:latin typeface="Times New Roman" panose="02020603050405020304" pitchFamily="18" charset="0"/>
              </a:rPr>
              <a:t>neni</a:t>
            </a:r>
            <a:r>
              <a:rPr lang="en-GB" sz="2400" dirty="0">
                <a:effectLst/>
                <a:latin typeface="Times New Roman" panose="02020603050405020304" pitchFamily="18" charset="0"/>
              </a:rPr>
              <a:t> 69 </a:t>
            </a:r>
            <a:r>
              <a:rPr lang="en-GB" sz="2400" dirty="0" err="1">
                <a:effectLst/>
                <a:latin typeface="Times New Roman" panose="02020603050405020304" pitchFamily="18" charset="0"/>
              </a:rPr>
              <a:t>Ligji</a:t>
            </a:r>
            <a:r>
              <a:rPr lang="en-GB" sz="2400" dirty="0">
                <a:effectLst/>
                <a:latin typeface="Times New Roman" panose="02020603050405020304" pitchFamily="18" charset="0"/>
              </a:rPr>
              <a:t> 9920, Viti 2008 </a:t>
            </a:r>
            <a:r>
              <a:rPr lang="en-GB" sz="2400" dirty="0" err="1">
                <a:effectLst/>
                <a:latin typeface="Times New Roman" panose="02020603050405020304" pitchFamily="18" charset="0"/>
              </a:rPr>
              <a:t>Për</a:t>
            </a:r>
            <a:r>
              <a:rPr lang="en-GB" sz="2400" dirty="0">
                <a:effectLst/>
                <a:latin typeface="Times New Roman" panose="02020603050405020304" pitchFamily="18" charset="0"/>
              </a:rPr>
              <a:t> </a:t>
            </a:r>
            <a:r>
              <a:rPr lang="en-GB" sz="2400" dirty="0" err="1">
                <a:effectLst/>
                <a:latin typeface="Times New Roman" panose="02020603050405020304" pitchFamily="18" charset="0"/>
              </a:rPr>
              <a:t>Procedurat</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Tatimore</a:t>
            </a:r>
            <a:r>
              <a:rPr lang="en-GB" sz="2400" dirty="0">
                <a:effectLst/>
                <a:latin typeface="Times New Roman" panose="02020603050405020304" pitchFamily="18" charset="0"/>
              </a:rPr>
              <a:t>);</a:t>
            </a:r>
          </a:p>
          <a:p>
            <a:pPr algn="just">
              <a:buFont typeface="+mj-lt"/>
              <a:buAutoNum type="arabicPeriod"/>
            </a:pPr>
            <a:r>
              <a:rPr lang="en-GB" sz="2400" dirty="0" err="1">
                <a:effectLst/>
                <a:latin typeface="Times New Roman" panose="02020603050405020304" pitchFamily="18" charset="0"/>
              </a:rPr>
              <a:t>Kontrolli</a:t>
            </a:r>
            <a:r>
              <a:rPr lang="en-GB" sz="2400" dirty="0">
                <a:effectLst/>
                <a:latin typeface="Times New Roman" panose="02020603050405020304" pitchFamily="18" charset="0"/>
              </a:rPr>
              <a:t> </a:t>
            </a:r>
            <a:r>
              <a:rPr lang="en-GB" sz="2400" dirty="0" err="1">
                <a:effectLst/>
                <a:latin typeface="Times New Roman" panose="02020603050405020304" pitchFamily="18" charset="0"/>
              </a:rPr>
              <a:t>tatimor</a:t>
            </a:r>
            <a:r>
              <a:rPr lang="en-GB" sz="2400" dirty="0">
                <a:effectLst/>
                <a:latin typeface="Times New Roman" panose="02020603050405020304" pitchFamily="18" charset="0"/>
              </a:rPr>
              <a:t> - </a:t>
            </a:r>
            <a:r>
              <a:rPr lang="en-GB" sz="2400" dirty="0" err="1">
                <a:effectLst/>
                <a:latin typeface="Times New Roman" panose="02020603050405020304" pitchFamily="18" charset="0"/>
              </a:rPr>
              <a:t>neni</a:t>
            </a:r>
            <a:r>
              <a:rPr lang="en-GB" sz="2400" dirty="0">
                <a:effectLst/>
                <a:latin typeface="Times New Roman" panose="02020603050405020304" pitchFamily="18" charset="0"/>
              </a:rPr>
              <a:t> 80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K.Pr.Tatimore</a:t>
            </a:r>
            <a:r>
              <a:rPr lang="en-GB" sz="2400" dirty="0">
                <a:effectLst/>
                <a:latin typeface="Times New Roman" panose="02020603050405020304" pitchFamily="18" charset="0"/>
              </a:rPr>
              <a:t> </a:t>
            </a:r>
          </a:p>
          <a:p>
            <a:pPr algn="just">
              <a:buFont typeface="+mj-lt"/>
              <a:buAutoNum type="arabicPeriod"/>
            </a:pPr>
            <a:r>
              <a:rPr lang="en-GB" sz="2400" dirty="0" err="1">
                <a:effectLst/>
                <a:latin typeface="Times New Roman" panose="02020603050405020304" pitchFamily="18" charset="0"/>
              </a:rPr>
              <a:t>Urdher</a:t>
            </a:r>
            <a:r>
              <a:rPr lang="en-GB" sz="2400" dirty="0">
                <a:effectLst/>
                <a:latin typeface="Times New Roman" panose="02020603050405020304" pitchFamily="18" charset="0"/>
              </a:rPr>
              <a:t> </a:t>
            </a:r>
            <a:r>
              <a:rPr lang="en-GB" sz="2400" dirty="0" err="1">
                <a:effectLst/>
                <a:latin typeface="Times New Roman" panose="02020603050405020304" pitchFamily="18" charset="0"/>
              </a:rPr>
              <a:t>Bllokimi</a:t>
            </a:r>
            <a:r>
              <a:rPr lang="en-GB" sz="2400" dirty="0">
                <a:effectLst/>
                <a:latin typeface="Times New Roman" panose="02020603050405020304" pitchFamily="18" charset="0"/>
              </a:rPr>
              <a:t>- </a:t>
            </a:r>
            <a:r>
              <a:rPr lang="en-GB" sz="2400" dirty="0" err="1">
                <a:effectLst/>
                <a:latin typeface="Times New Roman" panose="02020603050405020304" pitchFamily="18" charset="0"/>
              </a:rPr>
              <a:t>neni</a:t>
            </a:r>
            <a:r>
              <a:rPr lang="en-GB" sz="2400" dirty="0">
                <a:effectLst/>
                <a:latin typeface="Times New Roman" panose="02020603050405020304" pitchFamily="18" charset="0"/>
              </a:rPr>
              <a:t> 90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K.Pr.Tatimore</a:t>
            </a:r>
            <a:endParaRPr lang="en-GB" sz="2400" dirty="0">
              <a:effectLst/>
              <a:latin typeface="Times New Roman" panose="02020603050405020304" pitchFamily="18" charset="0"/>
            </a:endParaRPr>
          </a:p>
          <a:p>
            <a:pPr algn="just">
              <a:buFont typeface="+mj-lt"/>
              <a:buAutoNum type="arabicPeriod"/>
            </a:pPr>
            <a:r>
              <a:rPr lang="en-GB" sz="2400" dirty="0" err="1">
                <a:effectLst/>
                <a:latin typeface="Times New Roman" panose="02020603050405020304" pitchFamily="18" charset="0"/>
              </a:rPr>
              <a:t>Marrja</a:t>
            </a:r>
            <a:r>
              <a:rPr lang="en-GB" sz="2400" dirty="0">
                <a:effectLst/>
                <a:latin typeface="Times New Roman" panose="02020603050405020304" pitchFamily="18" charset="0"/>
              </a:rPr>
              <a:t> e </a:t>
            </a:r>
            <a:r>
              <a:rPr lang="en-GB" sz="2400" dirty="0" err="1">
                <a:effectLst/>
                <a:latin typeface="Times New Roman" panose="02020603050405020304" pitchFamily="18" charset="0"/>
              </a:rPr>
              <a:t>masës</a:t>
            </a:r>
            <a:r>
              <a:rPr lang="en-GB" sz="2400" dirty="0">
                <a:effectLst/>
                <a:latin typeface="Times New Roman" panose="02020603050405020304" pitchFamily="18" charset="0"/>
              </a:rPr>
              <a:t> </a:t>
            </a:r>
            <a:r>
              <a:rPr lang="en-GB" sz="2400" dirty="0" err="1">
                <a:effectLst/>
                <a:latin typeface="Times New Roman" panose="02020603050405020304" pitchFamily="18" charset="0"/>
              </a:rPr>
              <a:t>së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sigurimit</a:t>
            </a:r>
            <a:r>
              <a:rPr lang="en-GB" sz="2400" dirty="0">
                <a:effectLst/>
                <a:latin typeface="Times New Roman" panose="02020603050405020304" pitchFamily="18" charset="0"/>
              </a:rPr>
              <a:t>  - </a:t>
            </a:r>
            <a:r>
              <a:rPr lang="en-GB" sz="2400" dirty="0" err="1">
                <a:effectLst/>
                <a:latin typeface="Times New Roman" panose="02020603050405020304" pitchFamily="18" charset="0"/>
              </a:rPr>
              <a:t>neni</a:t>
            </a:r>
            <a:r>
              <a:rPr lang="en-GB" sz="2400" dirty="0">
                <a:effectLst/>
                <a:latin typeface="Times New Roman" panose="02020603050405020304" pitchFamily="18" charset="0"/>
              </a:rPr>
              <a:t> 91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K.Pr.Tatimore</a:t>
            </a:r>
            <a:endParaRPr lang="en-GB" sz="2400" dirty="0">
              <a:effectLst/>
              <a:latin typeface="Times New Roman" panose="02020603050405020304" pitchFamily="18" charset="0"/>
            </a:endParaRPr>
          </a:p>
          <a:p>
            <a:pPr algn="just">
              <a:buFont typeface="+mj-lt"/>
              <a:buAutoNum type="arabicPeriod"/>
            </a:pPr>
            <a:r>
              <a:rPr lang="en-GB" sz="2400" dirty="0" err="1">
                <a:effectLst/>
                <a:latin typeface="Times New Roman" panose="02020603050405020304" pitchFamily="18" charset="0"/>
              </a:rPr>
              <a:t>Sekuestrimi</a:t>
            </a:r>
            <a:r>
              <a:rPr lang="en-GB" sz="2400" dirty="0">
                <a:effectLst/>
                <a:latin typeface="Times New Roman" panose="02020603050405020304" pitchFamily="18" charset="0"/>
              </a:rPr>
              <a:t> </a:t>
            </a:r>
            <a:r>
              <a:rPr lang="en-GB" sz="2400" dirty="0" err="1">
                <a:effectLst/>
                <a:latin typeface="Times New Roman" panose="02020603050405020304" pitchFamily="18" charset="0"/>
              </a:rPr>
              <a:t>dhe</a:t>
            </a:r>
            <a:r>
              <a:rPr lang="en-GB" sz="2400" dirty="0">
                <a:effectLst/>
                <a:latin typeface="Times New Roman" panose="02020603050405020304" pitchFamily="18" charset="0"/>
              </a:rPr>
              <a:t> </a:t>
            </a:r>
            <a:r>
              <a:rPr lang="en-GB" sz="2400" dirty="0" err="1">
                <a:effectLst/>
                <a:latin typeface="Times New Roman" panose="02020603050405020304" pitchFamily="18" charset="0"/>
              </a:rPr>
              <a:t>konfiskimi</a:t>
            </a:r>
            <a:r>
              <a:rPr lang="en-GB" sz="2400" dirty="0">
                <a:effectLst/>
                <a:latin typeface="Times New Roman" panose="02020603050405020304" pitchFamily="18" charset="0"/>
              </a:rPr>
              <a:t> – </a:t>
            </a:r>
            <a:r>
              <a:rPr lang="en-GB" sz="2400" dirty="0" err="1">
                <a:effectLst/>
                <a:latin typeface="Times New Roman" panose="02020603050405020304" pitchFamily="18" charset="0"/>
              </a:rPr>
              <a:t>neni</a:t>
            </a:r>
            <a:r>
              <a:rPr lang="en-GB" sz="2400" dirty="0">
                <a:effectLst/>
                <a:latin typeface="Times New Roman" panose="02020603050405020304" pitchFamily="18" charset="0"/>
              </a:rPr>
              <a:t> 93 </a:t>
            </a:r>
            <a:r>
              <a:rPr lang="en-GB" sz="2400" dirty="0" err="1">
                <a:effectLst/>
                <a:latin typeface="Times New Roman" panose="02020603050405020304" pitchFamily="18" charset="0"/>
              </a:rPr>
              <a:t>i</a:t>
            </a:r>
            <a:r>
              <a:rPr lang="en-GB" sz="2400" dirty="0">
                <a:effectLst/>
                <a:latin typeface="Times New Roman" panose="02020603050405020304" pitchFamily="18" charset="0"/>
              </a:rPr>
              <a:t> </a:t>
            </a:r>
            <a:r>
              <a:rPr lang="en-GB" sz="2400" dirty="0" err="1">
                <a:effectLst/>
                <a:latin typeface="Times New Roman" panose="02020603050405020304" pitchFamily="18" charset="0"/>
              </a:rPr>
              <a:t>K.Pr.Tatimore</a:t>
            </a:r>
            <a:r>
              <a:rPr lang="en-GB" sz="2400" dirty="0">
                <a:effectLst/>
                <a:latin typeface="Times New Roman" panose="02020603050405020304" pitchFamily="18" charset="0"/>
              </a:rPr>
              <a:t>.</a:t>
            </a:r>
          </a:p>
          <a:p>
            <a:pPr algn="just">
              <a:buFont typeface="+mj-lt"/>
              <a:buAutoNum type="arabicPeriod"/>
            </a:pPr>
            <a:r>
              <a:rPr lang="en-GB" sz="2400" dirty="0">
                <a:effectLst/>
                <a:latin typeface="Times New Roman" panose="02020603050405020304" pitchFamily="18" charset="0"/>
              </a:rPr>
              <a:t>Masa </a:t>
            </a:r>
            <a:r>
              <a:rPr lang="en-GB" sz="2400" dirty="0" err="1">
                <a:effectLst/>
                <a:latin typeface="Times New Roman" panose="02020603050405020304" pitchFamily="18" charset="0"/>
              </a:rPr>
              <a:t>te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tjera</a:t>
            </a:r>
            <a:r>
              <a:rPr lang="en-GB" sz="2400" dirty="0">
                <a:effectLst/>
                <a:latin typeface="Times New Roman" panose="02020603050405020304" pitchFamily="18" charset="0"/>
              </a:rPr>
              <a:t> </a:t>
            </a:r>
            <a:r>
              <a:rPr lang="en-GB" sz="2400" dirty="0" err="1">
                <a:effectLst/>
                <a:latin typeface="Times New Roman" panose="02020603050405020304" pitchFamily="18" charset="0"/>
              </a:rPr>
              <a:t>ligjore</a:t>
            </a:r>
            <a:r>
              <a:rPr lang="en-GB" sz="2400" dirty="0">
                <a:effectLst/>
                <a:latin typeface="Times New Roman" panose="02020603050405020304" pitchFamily="18" charset="0"/>
              </a:rPr>
              <a:t> </a:t>
            </a:r>
            <a:r>
              <a:rPr lang="en-GB" sz="2400" dirty="0" err="1">
                <a:effectLst/>
                <a:latin typeface="Times New Roman" panose="02020603050405020304" pitchFamily="18" charset="0"/>
              </a:rPr>
              <a:t>te</a:t>
            </a:r>
            <a:r>
              <a:rPr lang="en-GB" sz="2400" dirty="0">
                <a:effectLst/>
                <a:latin typeface="Times New Roman" panose="02020603050405020304" pitchFamily="18" charset="0"/>
              </a:rPr>
              <a:t> </a:t>
            </a:r>
            <a:r>
              <a:rPr lang="en-GB" sz="2400" dirty="0" err="1">
                <a:effectLst/>
                <a:latin typeface="Times New Roman" panose="02020603050405020304" pitchFamily="18" charset="0"/>
              </a:rPr>
              <a:t>parashikuara</a:t>
            </a:r>
            <a:r>
              <a:rPr lang="en-GB" sz="2400" dirty="0">
                <a:effectLst/>
                <a:latin typeface="Times New Roman" panose="02020603050405020304" pitchFamily="18" charset="0"/>
              </a:rPr>
              <a:t> </a:t>
            </a:r>
            <a:r>
              <a:rPr lang="en-GB" sz="2400" dirty="0" err="1">
                <a:effectLst/>
                <a:latin typeface="Times New Roman" panose="02020603050405020304" pitchFamily="18" charset="0"/>
              </a:rPr>
              <a:t>në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atë</a:t>
            </a:r>
            <a:r>
              <a:rPr lang="en-GB" sz="2400" dirty="0">
                <a:effectLst/>
                <a:latin typeface="Times New Roman" panose="02020603050405020304" pitchFamily="18" charset="0"/>
              </a:rPr>
              <a:t> </a:t>
            </a:r>
            <a:r>
              <a:rPr lang="en-GB" sz="2400" dirty="0" err="1">
                <a:effectLst/>
                <a:latin typeface="Times New Roman" panose="02020603050405020304" pitchFamily="18" charset="0"/>
              </a:rPr>
              <a:t>Kod</a:t>
            </a:r>
            <a:r>
              <a:rPr lang="en-GB" sz="2400" dirty="0">
                <a:effectLst/>
                <a:latin typeface="Times New Roman" panose="02020603050405020304" pitchFamily="18" charset="0"/>
              </a:rPr>
              <a:t>.</a:t>
            </a:r>
          </a:p>
        </p:txBody>
      </p:sp>
    </p:spTree>
    <p:extLst>
      <p:ext uri="{BB962C8B-B14F-4D97-AF65-F5344CB8AC3E}">
        <p14:creationId xmlns:p14="http://schemas.microsoft.com/office/powerpoint/2010/main" val="2787020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794" y="441230"/>
            <a:ext cx="9414555" cy="695239"/>
          </a:xfrm>
        </p:spPr>
        <p:txBody>
          <a:bodyPr/>
          <a:lstStyle/>
          <a:p>
            <a:r>
              <a:rPr lang="en-US" b="1" dirty="0" err="1" smtClean="0">
                <a:solidFill>
                  <a:schemeClr val="accent2">
                    <a:lumMod val="50000"/>
                  </a:schemeClr>
                </a:solidFill>
              </a:rPr>
              <a:t>Evidenca</a:t>
            </a:r>
            <a:r>
              <a:rPr lang="en-US" b="1" dirty="0" smtClean="0">
                <a:solidFill>
                  <a:schemeClr val="accent2">
                    <a:lumMod val="50000"/>
                  </a:schemeClr>
                </a:solidFill>
              </a:rPr>
              <a:t> </a:t>
            </a:r>
            <a:r>
              <a:rPr lang="en-US" b="1" dirty="0" err="1" smtClean="0">
                <a:solidFill>
                  <a:schemeClr val="accent2">
                    <a:lumMod val="50000"/>
                  </a:schemeClr>
                </a:solidFill>
              </a:rPr>
              <a:t>statistikore</a:t>
            </a:r>
            <a:r>
              <a:rPr lang="en-US" b="1" dirty="0" smtClean="0">
                <a:solidFill>
                  <a:schemeClr val="accent2">
                    <a:lumMod val="50000"/>
                  </a:schemeClr>
                </a:solidFill>
              </a:rPr>
              <a:t> per </a:t>
            </a:r>
            <a:r>
              <a:rPr lang="en-US" b="1" dirty="0" err="1" smtClean="0">
                <a:solidFill>
                  <a:schemeClr val="accent2">
                    <a:lumMod val="50000"/>
                  </a:schemeClr>
                </a:solidFill>
              </a:rPr>
              <a:t>vitin</a:t>
            </a:r>
            <a:r>
              <a:rPr lang="en-US" b="1" dirty="0" smtClean="0">
                <a:solidFill>
                  <a:schemeClr val="accent2">
                    <a:lumMod val="50000"/>
                  </a:schemeClr>
                </a:solidFill>
              </a:rPr>
              <a:t> 2021</a:t>
            </a:r>
            <a:endParaRPr lang="en-US" b="1" dirty="0">
              <a:solidFill>
                <a:schemeClr val="accent2">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51787260"/>
              </p:ext>
            </p:extLst>
          </p:nvPr>
        </p:nvGraphicFramePr>
        <p:xfrm>
          <a:off x="940525" y="1136476"/>
          <a:ext cx="10398035" cy="5144150"/>
        </p:xfrm>
        <a:graphic>
          <a:graphicData uri="http://schemas.openxmlformats.org/drawingml/2006/table">
            <a:tbl>
              <a:tblPr>
                <a:tableStyleId>{5C22544A-7EE6-4342-B048-85BDC9FD1C3A}</a:tableStyleId>
              </a:tblPr>
              <a:tblGrid>
                <a:gridCol w="861539">
                  <a:extLst>
                    <a:ext uri="{9D8B030D-6E8A-4147-A177-3AD203B41FA5}">
                      <a16:colId xmlns:a16="http://schemas.microsoft.com/office/drawing/2014/main" val="2271647170"/>
                    </a:ext>
                  </a:extLst>
                </a:gridCol>
                <a:gridCol w="765813">
                  <a:extLst>
                    <a:ext uri="{9D8B030D-6E8A-4147-A177-3AD203B41FA5}">
                      <a16:colId xmlns:a16="http://schemas.microsoft.com/office/drawing/2014/main" val="3301390905"/>
                    </a:ext>
                  </a:extLst>
                </a:gridCol>
                <a:gridCol w="765813">
                  <a:extLst>
                    <a:ext uri="{9D8B030D-6E8A-4147-A177-3AD203B41FA5}">
                      <a16:colId xmlns:a16="http://schemas.microsoft.com/office/drawing/2014/main" val="2468609462"/>
                    </a:ext>
                  </a:extLst>
                </a:gridCol>
                <a:gridCol w="670086">
                  <a:extLst>
                    <a:ext uri="{9D8B030D-6E8A-4147-A177-3AD203B41FA5}">
                      <a16:colId xmlns:a16="http://schemas.microsoft.com/office/drawing/2014/main" val="3624071345"/>
                    </a:ext>
                  </a:extLst>
                </a:gridCol>
                <a:gridCol w="677531">
                  <a:extLst>
                    <a:ext uri="{9D8B030D-6E8A-4147-A177-3AD203B41FA5}">
                      <a16:colId xmlns:a16="http://schemas.microsoft.com/office/drawing/2014/main" val="278750928"/>
                    </a:ext>
                  </a:extLst>
                </a:gridCol>
                <a:gridCol w="471188">
                  <a:extLst>
                    <a:ext uri="{9D8B030D-6E8A-4147-A177-3AD203B41FA5}">
                      <a16:colId xmlns:a16="http://schemas.microsoft.com/office/drawing/2014/main" val="3447326119"/>
                    </a:ext>
                  </a:extLst>
                </a:gridCol>
                <a:gridCol w="602014">
                  <a:extLst>
                    <a:ext uri="{9D8B030D-6E8A-4147-A177-3AD203B41FA5}">
                      <a16:colId xmlns:a16="http://schemas.microsoft.com/office/drawing/2014/main" val="2098655592"/>
                    </a:ext>
                  </a:extLst>
                </a:gridCol>
                <a:gridCol w="450979">
                  <a:extLst>
                    <a:ext uri="{9D8B030D-6E8A-4147-A177-3AD203B41FA5}">
                      <a16:colId xmlns:a16="http://schemas.microsoft.com/office/drawing/2014/main" val="313986693"/>
                    </a:ext>
                  </a:extLst>
                </a:gridCol>
                <a:gridCol w="574359">
                  <a:extLst>
                    <a:ext uri="{9D8B030D-6E8A-4147-A177-3AD203B41FA5}">
                      <a16:colId xmlns:a16="http://schemas.microsoft.com/office/drawing/2014/main" val="2323802450"/>
                    </a:ext>
                  </a:extLst>
                </a:gridCol>
                <a:gridCol w="629668">
                  <a:extLst>
                    <a:ext uri="{9D8B030D-6E8A-4147-A177-3AD203B41FA5}">
                      <a16:colId xmlns:a16="http://schemas.microsoft.com/office/drawing/2014/main" val="3155758535"/>
                    </a:ext>
                  </a:extLst>
                </a:gridCol>
                <a:gridCol w="544578">
                  <a:extLst>
                    <a:ext uri="{9D8B030D-6E8A-4147-A177-3AD203B41FA5}">
                      <a16:colId xmlns:a16="http://schemas.microsoft.com/office/drawing/2014/main" val="1753490185"/>
                    </a:ext>
                  </a:extLst>
                </a:gridCol>
                <a:gridCol w="669022">
                  <a:extLst>
                    <a:ext uri="{9D8B030D-6E8A-4147-A177-3AD203B41FA5}">
                      <a16:colId xmlns:a16="http://schemas.microsoft.com/office/drawing/2014/main" val="3729324332"/>
                    </a:ext>
                  </a:extLst>
                </a:gridCol>
                <a:gridCol w="622223">
                  <a:extLst>
                    <a:ext uri="{9D8B030D-6E8A-4147-A177-3AD203B41FA5}">
                      <a16:colId xmlns:a16="http://schemas.microsoft.com/office/drawing/2014/main" val="3327709848"/>
                    </a:ext>
                  </a:extLst>
                </a:gridCol>
                <a:gridCol w="705186">
                  <a:extLst>
                    <a:ext uri="{9D8B030D-6E8A-4147-A177-3AD203B41FA5}">
                      <a16:colId xmlns:a16="http://schemas.microsoft.com/office/drawing/2014/main" val="434747728"/>
                    </a:ext>
                  </a:extLst>
                </a:gridCol>
                <a:gridCol w="602014">
                  <a:extLst>
                    <a:ext uri="{9D8B030D-6E8A-4147-A177-3AD203B41FA5}">
                      <a16:colId xmlns:a16="http://schemas.microsoft.com/office/drawing/2014/main" val="3400854975"/>
                    </a:ext>
                  </a:extLst>
                </a:gridCol>
                <a:gridCol w="786022">
                  <a:extLst>
                    <a:ext uri="{9D8B030D-6E8A-4147-A177-3AD203B41FA5}">
                      <a16:colId xmlns:a16="http://schemas.microsoft.com/office/drawing/2014/main" val="1900583200"/>
                    </a:ext>
                  </a:extLst>
                </a:gridCol>
              </a:tblGrid>
              <a:tr h="799763">
                <a:tc>
                  <a:txBody>
                    <a:bodyPr/>
                    <a:lstStyle/>
                    <a:p>
                      <a:pPr marL="71755" marR="71755" algn="ctr">
                        <a:spcBef>
                          <a:spcPts val="0"/>
                        </a:spcBef>
                        <a:spcAft>
                          <a:spcPts val="0"/>
                        </a:spcAft>
                      </a:pPr>
                      <a:r>
                        <a:rPr lang="sq-AL" sz="1200">
                          <a:effectLst/>
                        </a:rPr>
                        <a:t> </a:t>
                      </a:r>
                      <a:endParaRPr lang="en-US" sz="1200">
                        <a:effectLst/>
                      </a:endParaRPr>
                    </a:p>
                    <a:p>
                      <a:pPr marL="71755" marR="71755" algn="ctr">
                        <a:spcBef>
                          <a:spcPts val="0"/>
                        </a:spcBef>
                        <a:spcAft>
                          <a:spcPts val="0"/>
                        </a:spcAft>
                      </a:pPr>
                      <a:r>
                        <a:rPr lang="sq-AL" sz="1200">
                          <a:effectLst/>
                        </a:rPr>
                        <a:t>Akuza</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 </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Pandeh</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0" marR="0" algn="ctr">
                        <a:spcBef>
                          <a:spcPts val="0"/>
                        </a:spcBef>
                        <a:spcAft>
                          <a:spcPts val="0"/>
                        </a:spcAft>
                      </a:pPr>
                      <a:r>
                        <a:rPr lang="sq-AL" sz="1200">
                          <a:effectLst/>
                        </a:rPr>
                        <a:t> </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gridSpan="2">
                  <a:txBody>
                    <a:bodyPr/>
                    <a:lstStyle/>
                    <a:p>
                      <a:pPr marL="0" marR="0">
                        <a:spcBef>
                          <a:spcPts val="0"/>
                        </a:spcBef>
                        <a:spcAft>
                          <a:spcPts val="0"/>
                        </a:spcAft>
                      </a:pPr>
                      <a:r>
                        <a:rPr lang="sq-AL" sz="1200">
                          <a:effectLst/>
                        </a:rPr>
                        <a:t> </a:t>
                      </a:r>
                      <a:endParaRPr lang="en-US" sz="1200">
                        <a:effectLst/>
                      </a:endParaRPr>
                    </a:p>
                    <a:p>
                      <a:pPr marL="0" marR="0">
                        <a:spcBef>
                          <a:spcPts val="0"/>
                        </a:spcBef>
                        <a:spcAft>
                          <a:spcPts val="0"/>
                        </a:spcAft>
                      </a:pPr>
                      <a:r>
                        <a:rPr lang="sq-AL" sz="1200">
                          <a:effectLst/>
                        </a:rPr>
                        <a:t>Gjyqit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hMerge="1">
                  <a:txBody>
                    <a:bodyPr/>
                    <a:lstStyle/>
                    <a:p>
                      <a:endParaRPr lang="en-US"/>
                    </a:p>
                  </a:txBody>
                  <a:tcPr/>
                </a:tc>
                <a:tc gridSpan="3">
                  <a:txBody>
                    <a:bodyPr/>
                    <a:lstStyle/>
                    <a:p>
                      <a:pPr marL="0" marR="0" algn="ctr">
                        <a:spcBef>
                          <a:spcPts val="0"/>
                        </a:spcBef>
                        <a:spcAft>
                          <a:spcPts val="0"/>
                        </a:spcAft>
                      </a:pPr>
                      <a:r>
                        <a:rPr lang="sq-AL" sz="1200" dirty="0">
                          <a:effectLst/>
                        </a:rPr>
                        <a:t> </a:t>
                      </a:r>
                      <a:endParaRPr lang="en-US" sz="1200" dirty="0">
                        <a:effectLst/>
                      </a:endParaRPr>
                    </a:p>
                    <a:p>
                      <a:pPr marL="0" marR="0" algn="ctr">
                        <a:spcBef>
                          <a:spcPts val="0"/>
                        </a:spcBef>
                        <a:spcAft>
                          <a:spcPts val="0"/>
                        </a:spcAft>
                      </a:pPr>
                      <a:r>
                        <a:rPr lang="sq-AL" sz="1200" dirty="0">
                          <a:effectLst/>
                        </a:rPr>
                        <a:t>Pushuar</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sq-AL" sz="1200">
                          <a:effectLst/>
                        </a:rPr>
                        <a:t>Pezulluar</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gridSpan="2">
                  <a:txBody>
                    <a:bodyPr/>
                    <a:lstStyle/>
                    <a:p>
                      <a:pPr marL="0" marR="0" algn="ctr">
                        <a:spcBef>
                          <a:spcPts val="0"/>
                        </a:spcBef>
                        <a:spcAft>
                          <a:spcPts val="0"/>
                        </a:spcAft>
                      </a:pPr>
                      <a:r>
                        <a:rPr lang="sq-AL" sz="1200">
                          <a:effectLst/>
                        </a:rPr>
                        <a:t> </a:t>
                      </a:r>
                      <a:endParaRPr lang="en-US" sz="1200">
                        <a:effectLst/>
                      </a:endParaRPr>
                    </a:p>
                    <a:p>
                      <a:pPr marL="0" marR="0" algn="ctr">
                        <a:spcBef>
                          <a:spcPts val="0"/>
                        </a:spcBef>
                        <a:spcAft>
                          <a:spcPts val="0"/>
                        </a:spcAft>
                      </a:pPr>
                      <a:r>
                        <a:rPr lang="sq-AL" sz="1200">
                          <a:effectLst/>
                        </a:rPr>
                        <a:t>Kopetenc</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hMerge="1">
                  <a:txBody>
                    <a:bodyPr/>
                    <a:lstStyle/>
                    <a:p>
                      <a:endParaRPr lang="en-US"/>
                    </a:p>
                  </a:txBody>
                  <a:tcPr/>
                </a:tc>
                <a:tc gridSpan="2">
                  <a:txBody>
                    <a:bodyPr/>
                    <a:lstStyle/>
                    <a:p>
                      <a:pPr marL="0" marR="0" algn="ctr">
                        <a:spcBef>
                          <a:spcPts val="0"/>
                        </a:spcBef>
                        <a:spcAft>
                          <a:spcPts val="0"/>
                        </a:spcAft>
                      </a:pPr>
                      <a:r>
                        <a:rPr lang="sq-AL" sz="1200">
                          <a:effectLst/>
                        </a:rPr>
                        <a:t> </a:t>
                      </a:r>
                      <a:endParaRPr lang="en-US" sz="1200">
                        <a:effectLst/>
                      </a:endParaRPr>
                    </a:p>
                    <a:p>
                      <a:pPr marL="0" marR="0" algn="ctr">
                        <a:spcBef>
                          <a:spcPts val="0"/>
                        </a:spcBef>
                        <a:spcAft>
                          <a:spcPts val="0"/>
                        </a:spcAft>
                      </a:pPr>
                      <a:r>
                        <a:rPr lang="sq-AL" sz="1200">
                          <a:effectLst/>
                        </a:rPr>
                        <a:t>Gjithsej Përf</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hMerge="1">
                  <a:txBody>
                    <a:bodyPr/>
                    <a:lstStyle/>
                    <a:p>
                      <a:endParaRPr lang="en-US"/>
                    </a:p>
                  </a:txBody>
                  <a:tcPr/>
                </a:tc>
                <a:tc gridSpan="2">
                  <a:txBody>
                    <a:bodyPr/>
                    <a:lstStyle/>
                    <a:p>
                      <a:pPr marL="0" marR="0" algn="ctr">
                        <a:spcBef>
                          <a:spcPts val="0"/>
                        </a:spcBef>
                        <a:spcAft>
                          <a:spcPts val="0"/>
                        </a:spcAft>
                      </a:pPr>
                      <a:r>
                        <a:rPr lang="sq-AL" sz="1200">
                          <a:effectLst/>
                        </a:rPr>
                        <a:t> </a:t>
                      </a:r>
                      <a:endParaRPr lang="en-US" sz="1200">
                        <a:effectLst/>
                      </a:endParaRPr>
                    </a:p>
                    <a:p>
                      <a:pPr marL="0" marR="0" algn="ctr">
                        <a:spcBef>
                          <a:spcPts val="0"/>
                        </a:spcBef>
                        <a:spcAft>
                          <a:spcPts val="0"/>
                        </a:spcAft>
                      </a:pPr>
                      <a:r>
                        <a:rPr lang="sq-AL" sz="1200">
                          <a:effectLst/>
                        </a:rPr>
                        <a:t>Në Hetim</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hMerge="1">
                  <a:txBody>
                    <a:bodyPr/>
                    <a:lstStyle/>
                    <a:p>
                      <a:endParaRPr lang="en-US"/>
                    </a:p>
                  </a:txBody>
                  <a:tcPr/>
                </a:tc>
                <a:extLst>
                  <a:ext uri="{0D108BD9-81ED-4DB2-BD59-A6C34878D82A}">
                    <a16:rowId xmlns:a16="http://schemas.microsoft.com/office/drawing/2014/main" val="1751910445"/>
                  </a:ext>
                </a:extLst>
              </a:tr>
              <a:tr h="880163">
                <a:tc>
                  <a:txBody>
                    <a:bodyPr/>
                    <a:lstStyle/>
                    <a:p>
                      <a:pPr marL="71755" marR="71755" algn="ctr">
                        <a:spcBef>
                          <a:spcPts val="0"/>
                        </a:spcBef>
                        <a:spcAft>
                          <a:spcPts val="0"/>
                        </a:spcAft>
                      </a:pPr>
                      <a:r>
                        <a:rPr lang="sq-AL" sz="1200">
                          <a:effectLst/>
                        </a:rPr>
                        <a:t>Neni</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Nr Procedimi</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Ne hetim</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0" marR="0" algn="ctr">
                        <a:spcBef>
                          <a:spcPts val="0"/>
                        </a:spcBef>
                        <a:spcAft>
                          <a:spcPts val="0"/>
                        </a:spcAft>
                      </a:pPr>
                      <a:r>
                        <a:rPr lang="sq-AL" sz="1200">
                          <a:effectLst/>
                        </a:rPr>
                        <a:t> </a:t>
                      </a:r>
                      <a:endParaRPr lang="en-US" sz="1200">
                        <a:effectLst/>
                      </a:endParaRPr>
                    </a:p>
                    <a:p>
                      <a:pPr marL="0" marR="0" algn="ctr">
                        <a:spcBef>
                          <a:spcPts val="0"/>
                        </a:spcBef>
                        <a:spcAft>
                          <a:spcPts val="0"/>
                        </a:spcAft>
                      </a:pPr>
                      <a:r>
                        <a:rPr lang="sq-AL" sz="1200">
                          <a:effectLst/>
                        </a:rPr>
                        <a:t> </a:t>
                      </a:r>
                      <a:endParaRPr lang="en-US" sz="1200">
                        <a:effectLst/>
                      </a:endParaRPr>
                    </a:p>
                    <a:p>
                      <a:pPr marL="0" marR="0" algn="ctr">
                        <a:spcBef>
                          <a:spcPts val="0"/>
                        </a:spcBef>
                        <a:spcAft>
                          <a:spcPts val="0"/>
                        </a:spcAft>
                      </a:pPr>
                      <a:r>
                        <a:rPr lang="sq-AL" sz="1200">
                          <a:effectLst/>
                        </a:rPr>
                        <a:t>Proc</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71755" marR="71755" algn="ctr">
                        <a:spcBef>
                          <a:spcPts val="0"/>
                        </a:spcBef>
                        <a:spcAft>
                          <a:spcPts val="0"/>
                        </a:spcAft>
                      </a:pPr>
                      <a:r>
                        <a:rPr lang="sq-AL" sz="1200">
                          <a:effectLst/>
                        </a:rPr>
                        <a:t>Pandehur</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Zyrtar</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Proc</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Pan+perso</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Zyrtar</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 </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Proc</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Pan+perso</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Proc</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Pan+pero</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Proc</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tc>
                  <a:txBody>
                    <a:bodyPr/>
                    <a:lstStyle/>
                    <a:p>
                      <a:pPr marL="71755" marR="71755" algn="ctr">
                        <a:spcBef>
                          <a:spcPts val="0"/>
                        </a:spcBef>
                        <a:spcAft>
                          <a:spcPts val="0"/>
                        </a:spcAft>
                      </a:pPr>
                      <a:r>
                        <a:rPr lang="sq-AL" sz="1200">
                          <a:effectLst/>
                        </a:rPr>
                        <a:t>Pan+perso</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vert="vert270"/>
                </a:tc>
                <a:extLst>
                  <a:ext uri="{0D108BD9-81ED-4DB2-BD59-A6C34878D82A}">
                    <a16:rowId xmlns:a16="http://schemas.microsoft.com/office/drawing/2014/main" val="464406634"/>
                  </a:ext>
                </a:extLst>
              </a:tr>
              <a:tr h="216514">
                <a:tc>
                  <a:txBody>
                    <a:bodyPr/>
                    <a:lstStyle/>
                    <a:p>
                      <a:pPr marL="0" marR="0" algn="ctr">
                        <a:spcBef>
                          <a:spcPts val="0"/>
                        </a:spcBef>
                        <a:spcAft>
                          <a:spcPts val="0"/>
                        </a:spcAft>
                      </a:pPr>
                      <a:r>
                        <a:rPr lang="sq-AL" sz="1200">
                          <a:effectLst/>
                        </a:rPr>
                        <a:t>137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135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spcBef>
                          <a:spcPts val="0"/>
                        </a:spcBef>
                        <a:spcAft>
                          <a:spcPts val="0"/>
                        </a:spcAft>
                      </a:pPr>
                      <a:r>
                        <a:rPr lang="sq-AL" sz="1200">
                          <a:effectLst/>
                        </a:rPr>
                        <a:t>   55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78</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2442925089"/>
                  </a:ext>
                </a:extLst>
              </a:tr>
              <a:tr h="216514">
                <a:tc>
                  <a:txBody>
                    <a:bodyPr/>
                    <a:lstStyle/>
                    <a:p>
                      <a:pPr marL="0" marR="0" algn="ctr">
                        <a:spcBef>
                          <a:spcPts val="0"/>
                        </a:spcBef>
                        <a:spcAft>
                          <a:spcPts val="0"/>
                        </a:spcAft>
                      </a:pPr>
                      <a:r>
                        <a:rPr lang="sq-AL" sz="1200">
                          <a:effectLst/>
                        </a:rPr>
                        <a:t>174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20</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8</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8</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580053643"/>
                  </a:ext>
                </a:extLst>
              </a:tr>
              <a:tr h="216514">
                <a:tc>
                  <a:txBody>
                    <a:bodyPr/>
                    <a:lstStyle/>
                    <a:p>
                      <a:pPr marL="0" marR="0" algn="ctr">
                        <a:spcBef>
                          <a:spcPts val="0"/>
                        </a:spcBef>
                        <a:spcAft>
                          <a:spcPts val="0"/>
                        </a:spcAft>
                      </a:pPr>
                      <a:r>
                        <a:rPr lang="sq-AL" sz="1200">
                          <a:effectLst/>
                        </a:rPr>
                        <a:t>175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2839786926"/>
                  </a:ext>
                </a:extLst>
              </a:tr>
              <a:tr h="216514">
                <a:tc>
                  <a:txBody>
                    <a:bodyPr/>
                    <a:lstStyle/>
                    <a:p>
                      <a:pPr marL="0" marR="0" algn="ctr">
                        <a:spcBef>
                          <a:spcPts val="0"/>
                        </a:spcBef>
                        <a:spcAft>
                          <a:spcPts val="0"/>
                        </a:spcAft>
                      </a:pPr>
                      <a:r>
                        <a:rPr lang="sq-AL" sz="1200">
                          <a:effectLst/>
                        </a:rPr>
                        <a:t>177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 </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1719006723"/>
                  </a:ext>
                </a:extLst>
              </a:tr>
              <a:tr h="216514">
                <a:tc>
                  <a:txBody>
                    <a:bodyPr/>
                    <a:lstStyle/>
                    <a:p>
                      <a:pPr marL="0" marR="0" algn="ctr">
                        <a:spcBef>
                          <a:spcPts val="0"/>
                        </a:spcBef>
                        <a:spcAft>
                          <a:spcPts val="0"/>
                        </a:spcAft>
                      </a:pPr>
                      <a:r>
                        <a:rPr lang="sq-AL" sz="1200" dirty="0">
                          <a:effectLst/>
                        </a:rPr>
                        <a:t>178</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8</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52178321"/>
                  </a:ext>
                </a:extLst>
              </a:tr>
              <a:tr h="216514">
                <a:tc>
                  <a:txBody>
                    <a:bodyPr/>
                    <a:lstStyle/>
                    <a:p>
                      <a:pPr marL="0" marR="0" algn="ctr">
                        <a:spcBef>
                          <a:spcPts val="0"/>
                        </a:spcBef>
                        <a:spcAft>
                          <a:spcPts val="0"/>
                        </a:spcAft>
                      </a:pPr>
                      <a:r>
                        <a:rPr lang="sq-AL" sz="1200" b="1" dirty="0">
                          <a:solidFill>
                            <a:srgbClr val="FF0000"/>
                          </a:solidFill>
                          <a:effectLst/>
                        </a:rPr>
                        <a:t>180</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139</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86</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23</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50</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32</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9</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1</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65</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53</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72</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7</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3427197091"/>
                  </a:ext>
                </a:extLst>
              </a:tr>
              <a:tr h="216514">
                <a:tc>
                  <a:txBody>
                    <a:bodyPr/>
                    <a:lstStyle/>
                    <a:p>
                      <a:pPr marL="0" marR="0" algn="ctr">
                        <a:spcBef>
                          <a:spcPts val="0"/>
                        </a:spcBef>
                        <a:spcAft>
                          <a:spcPts val="0"/>
                        </a:spcAft>
                      </a:pPr>
                      <a:r>
                        <a:rPr lang="sq-AL" sz="1200" b="1" dirty="0">
                          <a:solidFill>
                            <a:srgbClr val="FF0000"/>
                          </a:solidFill>
                          <a:effectLst/>
                        </a:rPr>
                        <a:t>181</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46</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14</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6</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11</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10</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1</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16</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12</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30</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2390918265"/>
                  </a:ext>
                </a:extLst>
              </a:tr>
              <a:tr h="216514">
                <a:tc>
                  <a:txBody>
                    <a:bodyPr/>
                    <a:lstStyle/>
                    <a:p>
                      <a:pPr marL="0" marR="0" algn="ctr">
                        <a:spcBef>
                          <a:spcPts val="0"/>
                        </a:spcBef>
                        <a:spcAft>
                          <a:spcPts val="0"/>
                        </a:spcAft>
                      </a:pPr>
                      <a:r>
                        <a:rPr lang="sq-AL" sz="1200" b="1" dirty="0">
                          <a:solidFill>
                            <a:srgbClr val="FF0000"/>
                          </a:solidFill>
                          <a:effectLst/>
                        </a:rPr>
                        <a:t>181/a</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a:solidFill>
                            <a:srgbClr val="FF0000"/>
                          </a:solidFill>
                          <a:effectLst/>
                        </a:rPr>
                        <a:t>-</a:t>
                      </a:r>
                      <a:endParaRPr lang="en-US" sz="1200" b="1">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b="1" dirty="0">
                          <a:solidFill>
                            <a:srgbClr val="FF0000"/>
                          </a:solidFill>
                          <a:effectLst/>
                        </a:rPr>
                        <a:t>-</a:t>
                      </a:r>
                      <a:endParaRPr lang="en-US" sz="1200" b="1" dirty="0">
                        <a:solidFill>
                          <a:srgbClr val="FF0000"/>
                        </a:solidFill>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2151069053"/>
                  </a:ext>
                </a:extLst>
              </a:tr>
              <a:tr h="216514">
                <a:tc>
                  <a:txBody>
                    <a:bodyPr/>
                    <a:lstStyle/>
                    <a:p>
                      <a:pPr marL="0" marR="0" algn="ctr">
                        <a:spcBef>
                          <a:spcPts val="0"/>
                        </a:spcBef>
                        <a:spcAft>
                          <a:spcPts val="0"/>
                        </a:spcAft>
                      </a:pPr>
                      <a:r>
                        <a:rPr lang="sq-AL" sz="1200" dirty="0">
                          <a:effectLst/>
                        </a:rPr>
                        <a:t>183</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22</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6</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5</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1</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12</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1526387250"/>
                  </a:ext>
                </a:extLst>
              </a:tr>
              <a:tr h="216514">
                <a:tc>
                  <a:txBody>
                    <a:bodyPr/>
                    <a:lstStyle/>
                    <a:p>
                      <a:pPr marL="0" marR="0" algn="ctr">
                        <a:spcBef>
                          <a:spcPts val="0"/>
                        </a:spcBef>
                        <a:spcAft>
                          <a:spcPts val="0"/>
                        </a:spcAft>
                      </a:pPr>
                      <a:r>
                        <a:rPr lang="sq-AL" sz="1200">
                          <a:effectLst/>
                        </a:rPr>
                        <a:t>244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39</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1423780899"/>
                  </a:ext>
                </a:extLst>
              </a:tr>
              <a:tr h="216514">
                <a:tc>
                  <a:txBody>
                    <a:bodyPr/>
                    <a:lstStyle/>
                    <a:p>
                      <a:pPr marL="0" marR="0" algn="ctr">
                        <a:spcBef>
                          <a:spcPts val="0"/>
                        </a:spcBef>
                        <a:spcAft>
                          <a:spcPts val="0"/>
                        </a:spcAft>
                      </a:pPr>
                      <a:r>
                        <a:rPr lang="sq-AL" sz="1200">
                          <a:effectLst/>
                        </a:rPr>
                        <a:t>245/1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3304856438"/>
                  </a:ext>
                </a:extLst>
              </a:tr>
              <a:tr h="216514">
                <a:tc>
                  <a:txBody>
                    <a:bodyPr/>
                    <a:lstStyle/>
                    <a:p>
                      <a:pPr marL="0" marR="0" algn="ctr">
                        <a:spcBef>
                          <a:spcPts val="0"/>
                        </a:spcBef>
                        <a:spcAft>
                          <a:spcPts val="0"/>
                        </a:spcAft>
                      </a:pPr>
                      <a:r>
                        <a:rPr lang="sq-AL" sz="1200">
                          <a:effectLst/>
                        </a:rPr>
                        <a:t>248</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372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113</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33</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119</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8</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147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60</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225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53</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1443577578"/>
                  </a:ext>
                </a:extLst>
              </a:tr>
              <a:tr h="216514">
                <a:tc>
                  <a:txBody>
                    <a:bodyPr/>
                    <a:lstStyle/>
                    <a:p>
                      <a:pPr marL="0" marR="0" algn="ctr">
                        <a:spcBef>
                          <a:spcPts val="0"/>
                        </a:spcBef>
                        <a:spcAft>
                          <a:spcPts val="0"/>
                        </a:spcAft>
                      </a:pPr>
                      <a:r>
                        <a:rPr lang="sq-AL" sz="1200">
                          <a:effectLst/>
                        </a:rPr>
                        <a:t>256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32938525"/>
                  </a:ext>
                </a:extLst>
              </a:tr>
              <a:tr h="216514">
                <a:tc>
                  <a:txBody>
                    <a:bodyPr/>
                    <a:lstStyle/>
                    <a:p>
                      <a:pPr marL="0" marR="0" algn="ctr">
                        <a:spcBef>
                          <a:spcPts val="0"/>
                        </a:spcBef>
                        <a:spcAft>
                          <a:spcPts val="0"/>
                        </a:spcAft>
                      </a:pPr>
                      <a:r>
                        <a:rPr lang="sq-AL" sz="1200">
                          <a:effectLst/>
                        </a:rPr>
                        <a:t>258</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10</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3906153108"/>
                  </a:ext>
                </a:extLst>
              </a:tr>
              <a:tr h="216514">
                <a:tc>
                  <a:txBody>
                    <a:bodyPr/>
                    <a:lstStyle/>
                    <a:p>
                      <a:pPr marL="0" marR="0" algn="ctr">
                        <a:spcBef>
                          <a:spcPts val="0"/>
                        </a:spcBef>
                        <a:spcAft>
                          <a:spcPts val="0"/>
                        </a:spcAft>
                      </a:pPr>
                      <a:r>
                        <a:rPr lang="sq-AL" sz="1200">
                          <a:effectLst/>
                        </a:rPr>
                        <a:t>259</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8</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3</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2074745537"/>
                  </a:ext>
                </a:extLst>
              </a:tr>
              <a:tr h="216514">
                <a:tc>
                  <a:txBody>
                    <a:bodyPr/>
                    <a:lstStyle/>
                    <a:p>
                      <a:pPr marL="0" marR="0" algn="ctr">
                        <a:spcBef>
                          <a:spcPts val="0"/>
                        </a:spcBef>
                        <a:spcAft>
                          <a:spcPts val="0"/>
                        </a:spcAft>
                      </a:pPr>
                      <a:r>
                        <a:rPr lang="sq-AL" sz="1200">
                          <a:effectLst/>
                        </a:rPr>
                        <a:t>287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181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4</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7</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26</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a:effectLst/>
                        </a:rPr>
                        <a:t>155</a:t>
                      </a:r>
                      <a:endParaRPr lang="en-US" sz="1200">
                        <a:effectLst/>
                        <a:latin typeface="Bookman Old Style" panose="02050604050505020204" pitchFamily="18" charset="0"/>
                        <a:ea typeface="MS Mincho"/>
                        <a:cs typeface="Times New Roman" panose="02020603050405020304" pitchFamily="18" charset="0"/>
                      </a:endParaRPr>
                    </a:p>
                  </a:txBody>
                  <a:tcPr marL="19050" marR="19050" marT="0" marB="0"/>
                </a:tc>
                <a:tc>
                  <a:txBody>
                    <a:bodyPr/>
                    <a:lstStyle/>
                    <a:p>
                      <a:pPr marL="0" marR="0" algn="ctr">
                        <a:spcBef>
                          <a:spcPts val="0"/>
                        </a:spcBef>
                        <a:spcAft>
                          <a:spcPts val="0"/>
                        </a:spcAft>
                      </a:pPr>
                      <a:r>
                        <a:rPr lang="sq-AL" sz="1200" dirty="0">
                          <a:effectLst/>
                        </a:rPr>
                        <a:t>20</a:t>
                      </a:r>
                      <a:endParaRPr lang="en-US" sz="1200" dirty="0">
                        <a:effectLst/>
                        <a:latin typeface="Bookman Old Style" panose="02050604050505020204" pitchFamily="18" charset="0"/>
                        <a:ea typeface="MS Mincho"/>
                        <a:cs typeface="Times New Roman" panose="02020603050405020304" pitchFamily="18" charset="0"/>
                      </a:endParaRPr>
                    </a:p>
                  </a:txBody>
                  <a:tcPr marL="19050" marR="19050" marT="0" marB="0"/>
                </a:tc>
                <a:extLst>
                  <a:ext uri="{0D108BD9-81ED-4DB2-BD59-A6C34878D82A}">
                    <a16:rowId xmlns:a16="http://schemas.microsoft.com/office/drawing/2014/main" val="2453740106"/>
                  </a:ext>
                </a:extLst>
              </a:tr>
            </a:tbl>
          </a:graphicData>
        </a:graphic>
      </p:graphicFrame>
    </p:spTree>
    <p:extLst>
      <p:ext uri="{BB962C8B-B14F-4D97-AF65-F5344CB8AC3E}">
        <p14:creationId xmlns:p14="http://schemas.microsoft.com/office/powerpoint/2010/main" val="1145619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669" y="169817"/>
            <a:ext cx="9910943" cy="653143"/>
          </a:xfrm>
        </p:spPr>
        <p:txBody>
          <a:bodyPr>
            <a:normAutofit fontScale="90000"/>
          </a:bodyPr>
          <a:lstStyle/>
          <a:p>
            <a:pPr algn="ctr"/>
            <a:r>
              <a:rPr lang="en-US" sz="2800" b="1" dirty="0"/>
              <a:t>EVIDENCA E REFERIMEVE TE VEPRAVE PENALE, NE PERIUDHEN JANAR - DHJETOR  2022</a:t>
            </a:r>
            <a:r>
              <a:rPr lang="en-US" sz="2800" b="1" dirty="0">
                <a:solidFill>
                  <a:srgbClr val="000000"/>
                </a:solidFill>
                <a:latin typeface="Book Antiqua" panose="02040602050305030304" pitchFamily="18" charset="0"/>
              </a:rPr>
              <a:t/>
            </a:r>
            <a:br>
              <a:rPr lang="en-US" sz="2800" b="1" dirty="0">
                <a:solidFill>
                  <a:srgbClr val="000000"/>
                </a:solidFill>
                <a:latin typeface="Book Antiqua" panose="02040602050305030304" pitchFamily="18" charset="0"/>
              </a:rPr>
            </a:br>
            <a:endParaRPr lang="sq-AL" sz="2800" b="1" dirty="0">
              <a:solidFill>
                <a:schemeClr val="accent2">
                  <a:lumMod val="5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53688101"/>
              </p:ext>
            </p:extLst>
          </p:nvPr>
        </p:nvGraphicFramePr>
        <p:xfrm>
          <a:off x="808891" y="1046282"/>
          <a:ext cx="10788160" cy="5249011"/>
        </p:xfrm>
        <a:graphic>
          <a:graphicData uri="http://schemas.openxmlformats.org/drawingml/2006/table">
            <a:tbl>
              <a:tblPr>
                <a:tableStyleId>{5C22544A-7EE6-4342-B048-85BDC9FD1C3A}</a:tableStyleId>
              </a:tblPr>
              <a:tblGrid>
                <a:gridCol w="674260">
                  <a:extLst>
                    <a:ext uri="{9D8B030D-6E8A-4147-A177-3AD203B41FA5}">
                      <a16:colId xmlns:a16="http://schemas.microsoft.com/office/drawing/2014/main" val="2256784895"/>
                    </a:ext>
                  </a:extLst>
                </a:gridCol>
                <a:gridCol w="674260">
                  <a:extLst>
                    <a:ext uri="{9D8B030D-6E8A-4147-A177-3AD203B41FA5}">
                      <a16:colId xmlns:a16="http://schemas.microsoft.com/office/drawing/2014/main" val="3724582067"/>
                    </a:ext>
                  </a:extLst>
                </a:gridCol>
                <a:gridCol w="674260">
                  <a:extLst>
                    <a:ext uri="{9D8B030D-6E8A-4147-A177-3AD203B41FA5}">
                      <a16:colId xmlns:a16="http://schemas.microsoft.com/office/drawing/2014/main" val="4219474018"/>
                    </a:ext>
                  </a:extLst>
                </a:gridCol>
                <a:gridCol w="674260">
                  <a:extLst>
                    <a:ext uri="{9D8B030D-6E8A-4147-A177-3AD203B41FA5}">
                      <a16:colId xmlns:a16="http://schemas.microsoft.com/office/drawing/2014/main" val="3784948678"/>
                    </a:ext>
                  </a:extLst>
                </a:gridCol>
                <a:gridCol w="674260">
                  <a:extLst>
                    <a:ext uri="{9D8B030D-6E8A-4147-A177-3AD203B41FA5}">
                      <a16:colId xmlns:a16="http://schemas.microsoft.com/office/drawing/2014/main" val="38623755"/>
                    </a:ext>
                  </a:extLst>
                </a:gridCol>
                <a:gridCol w="674260">
                  <a:extLst>
                    <a:ext uri="{9D8B030D-6E8A-4147-A177-3AD203B41FA5}">
                      <a16:colId xmlns:a16="http://schemas.microsoft.com/office/drawing/2014/main" val="1953884130"/>
                    </a:ext>
                  </a:extLst>
                </a:gridCol>
                <a:gridCol w="674260">
                  <a:extLst>
                    <a:ext uri="{9D8B030D-6E8A-4147-A177-3AD203B41FA5}">
                      <a16:colId xmlns:a16="http://schemas.microsoft.com/office/drawing/2014/main" val="1877885640"/>
                    </a:ext>
                  </a:extLst>
                </a:gridCol>
                <a:gridCol w="674260">
                  <a:extLst>
                    <a:ext uri="{9D8B030D-6E8A-4147-A177-3AD203B41FA5}">
                      <a16:colId xmlns:a16="http://schemas.microsoft.com/office/drawing/2014/main" val="1007494028"/>
                    </a:ext>
                  </a:extLst>
                </a:gridCol>
                <a:gridCol w="674260">
                  <a:extLst>
                    <a:ext uri="{9D8B030D-6E8A-4147-A177-3AD203B41FA5}">
                      <a16:colId xmlns:a16="http://schemas.microsoft.com/office/drawing/2014/main" val="1202094704"/>
                    </a:ext>
                  </a:extLst>
                </a:gridCol>
                <a:gridCol w="674260">
                  <a:extLst>
                    <a:ext uri="{9D8B030D-6E8A-4147-A177-3AD203B41FA5}">
                      <a16:colId xmlns:a16="http://schemas.microsoft.com/office/drawing/2014/main" val="3972475490"/>
                    </a:ext>
                  </a:extLst>
                </a:gridCol>
                <a:gridCol w="674260">
                  <a:extLst>
                    <a:ext uri="{9D8B030D-6E8A-4147-A177-3AD203B41FA5}">
                      <a16:colId xmlns:a16="http://schemas.microsoft.com/office/drawing/2014/main" val="3717210594"/>
                    </a:ext>
                  </a:extLst>
                </a:gridCol>
                <a:gridCol w="674260">
                  <a:extLst>
                    <a:ext uri="{9D8B030D-6E8A-4147-A177-3AD203B41FA5}">
                      <a16:colId xmlns:a16="http://schemas.microsoft.com/office/drawing/2014/main" val="243621223"/>
                    </a:ext>
                  </a:extLst>
                </a:gridCol>
                <a:gridCol w="674260">
                  <a:extLst>
                    <a:ext uri="{9D8B030D-6E8A-4147-A177-3AD203B41FA5}">
                      <a16:colId xmlns:a16="http://schemas.microsoft.com/office/drawing/2014/main" val="3904991858"/>
                    </a:ext>
                  </a:extLst>
                </a:gridCol>
                <a:gridCol w="674260">
                  <a:extLst>
                    <a:ext uri="{9D8B030D-6E8A-4147-A177-3AD203B41FA5}">
                      <a16:colId xmlns:a16="http://schemas.microsoft.com/office/drawing/2014/main" val="946327976"/>
                    </a:ext>
                  </a:extLst>
                </a:gridCol>
                <a:gridCol w="674260">
                  <a:extLst>
                    <a:ext uri="{9D8B030D-6E8A-4147-A177-3AD203B41FA5}">
                      <a16:colId xmlns:a16="http://schemas.microsoft.com/office/drawing/2014/main" val="3744033356"/>
                    </a:ext>
                  </a:extLst>
                </a:gridCol>
                <a:gridCol w="674260">
                  <a:extLst>
                    <a:ext uri="{9D8B030D-6E8A-4147-A177-3AD203B41FA5}">
                      <a16:colId xmlns:a16="http://schemas.microsoft.com/office/drawing/2014/main" val="1352573696"/>
                    </a:ext>
                  </a:extLst>
                </a:gridCol>
              </a:tblGrid>
              <a:tr h="243009">
                <a:tc rowSpan="2" gridSpan="15">
                  <a:txBody>
                    <a:bodyPr/>
                    <a:lstStyle/>
                    <a:p>
                      <a:pPr algn="ctr" fontAlgn="ctr"/>
                      <a:r>
                        <a:rPr lang="en-US" sz="1200" u="none" strike="noStrike" dirty="0">
                          <a:effectLst/>
                        </a:rPr>
                        <a:t>EVIDENCA E REFERIMEVE TE VEPRAVE PENALE, NE PERIUDHEN JANAR - DHJETOR  2022</a:t>
                      </a:r>
                      <a:endParaRPr lang="en-US" sz="1200" b="1" i="0" u="none" strike="noStrike" dirty="0">
                        <a:solidFill>
                          <a:srgbClr val="000000"/>
                        </a:solidFill>
                        <a:effectLst/>
                        <a:latin typeface="Book Antiqua" panose="02040602050305030304" pitchFamily="18" charset="0"/>
                      </a:endParaRPr>
                    </a:p>
                  </a:txBody>
                  <a:tcPr marL="9525" marR="9525" marT="9525" marB="0" anchor="ct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48470352"/>
                  </a:ext>
                </a:extLst>
              </a:tr>
              <a:tr h="255160">
                <a:tc gridSpan="1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94671137"/>
                  </a:ext>
                </a:extLst>
              </a:tr>
              <a:tr h="279461">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rowSpan="2">
                  <a:txBody>
                    <a:bodyPr/>
                    <a:lstStyle/>
                    <a:p>
                      <a:pPr algn="ctr" fontAlgn="ctr"/>
                      <a:r>
                        <a:rPr lang="en-US" sz="1200" u="none" strike="noStrike">
                          <a:effectLst/>
                        </a:rPr>
                        <a:t> Veprat Penale (Neni) </a:t>
                      </a:r>
                      <a:endParaRPr lang="en-US" sz="1200" b="1" i="0" u="none" strike="noStrike">
                        <a:solidFill>
                          <a:srgbClr val="000000"/>
                        </a:solidFill>
                        <a:effectLst/>
                        <a:latin typeface="Book Antiqua" panose="02040602050305030304" pitchFamily="18" charset="0"/>
                      </a:endParaRPr>
                    </a:p>
                  </a:txBody>
                  <a:tcPr marL="9525" marR="9525" marT="9525" marB="0" anchor="ctr"/>
                </a:tc>
                <a:tc rowSpan="2">
                  <a:txBody>
                    <a:bodyPr/>
                    <a:lstStyle/>
                    <a:p>
                      <a:pPr algn="ctr" fontAlgn="ctr"/>
                      <a:r>
                        <a:rPr lang="en-US" sz="1100" u="none" strike="noStrike">
                          <a:effectLst/>
                        </a:rPr>
                        <a:t>Filluar Kryesisht nga Prokurori</a:t>
                      </a:r>
                      <a:endParaRPr lang="en-US" sz="1100" b="1" i="0" u="none" strike="noStrike">
                        <a:solidFill>
                          <a:srgbClr val="000000"/>
                        </a:solidFill>
                        <a:effectLst/>
                        <a:latin typeface="Book Antiqua" panose="02040602050305030304" pitchFamily="18" charset="0"/>
                      </a:endParaRPr>
                    </a:p>
                  </a:txBody>
                  <a:tcPr marL="9525" marR="9525" marT="9525" marB="0" anchor="ctr"/>
                </a:tc>
                <a:tc gridSpan="4">
                  <a:txBody>
                    <a:bodyPr/>
                    <a:lstStyle/>
                    <a:p>
                      <a:pPr algn="ctr" fontAlgn="b"/>
                      <a:r>
                        <a:rPr lang="en-US" sz="1100" u="none" strike="noStrike">
                          <a:effectLst/>
                        </a:rPr>
                        <a:t>KALLZIME  në Prokurori</a:t>
                      </a:r>
                      <a:endParaRPr lang="en-US" sz="1100" b="1" i="0" u="none" strike="noStrike">
                        <a:solidFill>
                          <a:srgbClr val="000000"/>
                        </a:solidFill>
                        <a:effectLst/>
                        <a:latin typeface="Book Antiqua" panose="02040602050305030304" pitchFamily="18"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b"/>
                      <a:r>
                        <a:rPr lang="pt-BR" sz="1100" u="none" strike="noStrike">
                          <a:effectLst/>
                        </a:rPr>
                        <a:t>R E F E R I M E    Për :</a:t>
                      </a:r>
                      <a:endParaRPr lang="pt-BR" sz="1100" b="1" i="0" u="none" strike="noStrike">
                        <a:solidFill>
                          <a:srgbClr val="000000"/>
                        </a:solidFill>
                        <a:effectLst/>
                        <a:latin typeface="Book Antiqua" panose="02040602050305030304" pitchFamily="18"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773709692"/>
                  </a:ext>
                </a:extLst>
              </a:tr>
              <a:tr h="1470208">
                <a:tc>
                  <a:txBody>
                    <a:bodyPr/>
                    <a:lstStyle/>
                    <a:p>
                      <a:pPr algn="ctr" fontAlgn="ctr"/>
                      <a:r>
                        <a:rPr lang="en-US" sz="1100" u="none" strike="noStrike">
                          <a:effectLst/>
                        </a:rPr>
                        <a:t> </a:t>
                      </a:r>
                      <a:endParaRPr lang="en-US" sz="1100" b="1" i="0" u="none" strike="noStrike">
                        <a:solidFill>
                          <a:srgbClr val="000000"/>
                        </a:solidFill>
                        <a:effectLst/>
                        <a:latin typeface="Book Antiqua" panose="02040602050305030304" pitchFamily="18" charset="0"/>
                      </a:endParaRPr>
                    </a:p>
                  </a:txBody>
                  <a:tcPr marL="9525" marR="9525" marT="9525" marB="0" anchor="ctr"/>
                </a:tc>
                <a:tc vMerge="1">
                  <a:txBody>
                    <a:bodyPr/>
                    <a:lstStyle/>
                    <a:p>
                      <a:endParaRPr lang="en-US"/>
                    </a:p>
                  </a:txBody>
                  <a:tcPr/>
                </a:tc>
                <a:tc vMerge="1">
                  <a:txBody>
                    <a:bodyPr/>
                    <a:lstStyle/>
                    <a:p>
                      <a:endParaRPr lang="en-US"/>
                    </a:p>
                  </a:txBody>
                  <a:tcPr/>
                </a:tc>
                <a:tc>
                  <a:txBody>
                    <a:bodyPr/>
                    <a:lstStyle/>
                    <a:p>
                      <a:pPr algn="ctr" fontAlgn="ctr"/>
                      <a:r>
                        <a:rPr lang="en-US" sz="1100" u="none" strike="noStrike">
                          <a:effectLst/>
                        </a:rPr>
                        <a:t>Kallzime nga Nëpunësit Publikë</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Kallzime nga Personeli Mjekësor</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Kallzime nga Shtetasit</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Ankime për V.P që ndiqen mbi Ankim</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Ngjarje</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Kallzime nga Policia e Shtetit</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Kallzime nga Policia Financiare</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Kallzime nga Policia Pyjore</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it-IT" sz="1100" u="none" strike="noStrike">
                          <a:effectLst/>
                        </a:rPr>
                        <a:t>Kallzime nga Policia e Ndërtimit</a:t>
                      </a:r>
                      <a:endParaRPr lang="it-IT"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Kallzime nga Policia Elektrike</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it-IT" sz="1100" u="none" strike="noStrike">
                          <a:effectLst/>
                        </a:rPr>
                        <a:t>Kallzime nga Policitë e Tjera</a:t>
                      </a:r>
                      <a:endParaRPr lang="it-IT"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100" u="none" strike="noStrike">
                          <a:effectLst/>
                        </a:rPr>
                        <a:t>SHUMA: Kallzime  +  Referime</a:t>
                      </a:r>
                      <a:endParaRPr lang="en-US" sz="1100" b="1" i="0" u="none" strike="noStrike">
                        <a:solidFill>
                          <a:srgbClr val="000000"/>
                        </a:solidFill>
                        <a:effectLst/>
                        <a:latin typeface="Book Antiqua" panose="02040602050305030304" pitchFamily="18" charset="0"/>
                      </a:endParaRPr>
                    </a:p>
                  </a:txBody>
                  <a:tcPr marL="9525" marR="9525" marT="9525" marB="0" anchor="ctr"/>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99257716"/>
                  </a:ext>
                </a:extLst>
              </a:tr>
              <a:tr h="291612">
                <a:tc>
                  <a:txBody>
                    <a:bodyPr/>
                    <a:lstStyle/>
                    <a:p>
                      <a:pPr algn="ctr" fontAlgn="ctr"/>
                      <a:r>
                        <a:rPr lang="en-US" sz="1000" u="none" strike="noStrike">
                          <a:effectLst/>
                        </a:rPr>
                        <a:t> </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auto"/>
                      <a:r>
                        <a:rPr lang="en-US" sz="1200" u="none" strike="noStrike">
                          <a:effectLst/>
                        </a:rPr>
                        <a:t>b</a:t>
                      </a:r>
                      <a:endParaRPr lang="en-US" sz="1200" b="1" i="0" u="none" strike="noStrike">
                        <a:solidFill>
                          <a:srgbClr val="000000"/>
                        </a:solidFill>
                        <a:effectLst/>
                        <a:latin typeface="Book Antiqua" panose="02040602050305030304" pitchFamily="18" charset="0"/>
                      </a:endParaRPr>
                    </a:p>
                  </a:txBody>
                  <a:tcPr marL="9525" marR="9525" marT="9525" marB="0" anchor="b"/>
                </a:tc>
                <a:tc>
                  <a:txBody>
                    <a:bodyPr/>
                    <a:lstStyle/>
                    <a:p>
                      <a:pPr algn="ctr" fontAlgn="auto"/>
                      <a:r>
                        <a:rPr lang="en-US" sz="1000" u="none" strike="noStrike">
                          <a:effectLst/>
                        </a:rPr>
                        <a:t>1</a:t>
                      </a:r>
                      <a:endParaRPr lang="en-US" sz="1000" b="1" i="0" u="none" strike="noStrike">
                        <a:solidFill>
                          <a:srgbClr val="000000"/>
                        </a:solidFill>
                        <a:effectLst/>
                        <a:latin typeface="Book Antiqua" panose="02040602050305030304" pitchFamily="18" charset="0"/>
                      </a:endParaRPr>
                    </a:p>
                  </a:txBody>
                  <a:tcPr marL="9525" marR="9525" marT="9525" marB="0" anchor="b"/>
                </a:tc>
                <a:tc>
                  <a:txBody>
                    <a:bodyPr/>
                    <a:lstStyle/>
                    <a:p>
                      <a:pPr algn="ctr" fontAlgn="ctr"/>
                      <a:r>
                        <a:rPr lang="en-US" sz="1000" u="none" strike="noStrike">
                          <a:effectLst/>
                        </a:rPr>
                        <a:t>2</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3</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4</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5</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6</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7</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8</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9</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10</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11</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12</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ctr" fontAlgn="ctr"/>
                      <a:r>
                        <a:rPr lang="en-US" sz="1000" u="none" strike="noStrike">
                          <a:effectLst/>
                        </a:rPr>
                        <a:t>13</a:t>
                      </a:r>
                      <a:endParaRPr lang="en-US" sz="1000" b="1" i="0" u="none" strike="noStrike">
                        <a:solidFill>
                          <a:srgbClr val="000000"/>
                        </a:solidFill>
                        <a:effectLst/>
                        <a:latin typeface="Book Antiqua" panose="02040602050305030304" pitchFamily="18" charset="0"/>
                      </a:endParaRPr>
                    </a:p>
                  </a:txBody>
                  <a:tcPr marL="9525" marR="9525" marT="9525" marB="0" anchor="ct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81530309"/>
                  </a:ext>
                </a:extLst>
              </a:tr>
              <a:tr h="291612">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200" u="none" strike="noStrike">
                          <a:effectLst/>
                        </a:rPr>
                        <a:t>S6_k3</a:t>
                      </a:r>
                      <a:endParaRPr lang="en-US" sz="12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51</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4</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44</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b="1" u="none" strike="noStrike" dirty="0">
                          <a:effectLst/>
                        </a:rPr>
                        <a:t>99</a:t>
                      </a:r>
                      <a:endParaRPr lang="en-US" sz="1100" b="1" i="0" u="none" strike="noStrike" dirty="0">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516531739"/>
                  </a:ext>
                </a:extLst>
              </a:tr>
              <a:tr h="27946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180/1</a:t>
                      </a:r>
                      <a:endParaRPr lang="en-US" sz="10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34</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4</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40</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78</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970087432"/>
                  </a:ext>
                </a:extLst>
              </a:tr>
              <a:tr h="26731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180/2</a:t>
                      </a:r>
                      <a:endParaRPr lang="en-US" sz="10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1</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775657875"/>
                  </a:ext>
                </a:extLst>
              </a:tr>
              <a:tr h="26731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180/3</a:t>
                      </a:r>
                      <a:endParaRPr lang="en-US" sz="10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dirty="0">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1</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807045916"/>
                  </a:ext>
                </a:extLst>
              </a:tr>
              <a:tr h="26731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180/a-1</a:t>
                      </a:r>
                      <a:endParaRPr lang="en-US" sz="10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4</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2</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6</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708746677"/>
                  </a:ext>
                </a:extLst>
              </a:tr>
              <a:tr h="26731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180/a-2</a:t>
                      </a:r>
                      <a:endParaRPr lang="en-US" sz="10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dirty="0">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302752838"/>
                  </a:ext>
                </a:extLst>
              </a:tr>
              <a:tr h="26731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181</a:t>
                      </a:r>
                      <a:endParaRPr lang="en-US" sz="10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12</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13</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438476717"/>
                  </a:ext>
                </a:extLst>
              </a:tr>
              <a:tr h="26731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b="1" u="none" strike="noStrike" dirty="0">
                          <a:effectLst/>
                        </a:rPr>
                        <a:t>181/a</a:t>
                      </a:r>
                      <a:endParaRPr lang="en-US" sz="1000" b="1" i="0" u="none" strike="noStrike" dirty="0">
                        <a:solidFill>
                          <a:srgbClr val="000000"/>
                        </a:solidFill>
                        <a:effectLst/>
                        <a:latin typeface="Book Antiqua" panose="02040602050305030304" pitchFamily="18"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263753893"/>
                  </a:ext>
                </a:extLst>
              </a:tr>
              <a:tr h="26731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182</a:t>
                      </a:r>
                      <a:endParaRPr lang="en-US" sz="10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587302675"/>
                  </a:ext>
                </a:extLst>
              </a:tr>
              <a:tr h="267311">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dirty="0">
                          <a:effectLst/>
                        </a:rPr>
                        <a:t>182/a</a:t>
                      </a:r>
                      <a:endParaRPr lang="en-US" sz="1000" b="0" i="0" u="none" strike="noStrike" dirty="0">
                        <a:solidFill>
                          <a:srgbClr val="000000"/>
                        </a:solidFill>
                        <a:effectLst/>
                        <a:latin typeface="Book Antiqua" panose="02040602050305030304" pitchFamily="18"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a:solidFill>
                          <a:srgbClr val="000000"/>
                        </a:solidFill>
                        <a:effectLst/>
                        <a:latin typeface="Book Antiqua" panose="02040602050305030304" pitchFamily="18" charset="0"/>
                      </a:endParaRPr>
                    </a:p>
                  </a:txBody>
                  <a:tcPr marL="9525" marR="9525" marT="9525" marB="0" anchor="b"/>
                </a:tc>
                <a:tc>
                  <a:txBody>
                    <a:bodyPr/>
                    <a:lstStyle/>
                    <a:p>
                      <a:pPr algn="r" fontAlgn="b"/>
                      <a:r>
                        <a:rPr lang="en-US" sz="1100" u="none" strike="noStrike">
                          <a:effectLst/>
                        </a:rPr>
                        <a:t>0</a:t>
                      </a:r>
                      <a:endParaRPr lang="en-US" sz="1100" b="1" i="0" u="none" strike="noStrike">
                        <a:solidFill>
                          <a:srgbClr val="0000FF"/>
                        </a:solidFill>
                        <a:effectLst/>
                        <a:latin typeface="Book Antiqua" panose="02040602050305030304" pitchFamily="18" charset="0"/>
                      </a:endParaRPr>
                    </a:p>
                  </a:txBody>
                  <a:tcPr marL="9525" marR="9525" marT="9525" marB="0" anchor="b"/>
                </a:tc>
                <a:tc>
                  <a:txBody>
                    <a:bodyPr/>
                    <a:lstStyle/>
                    <a:p>
                      <a:pPr algn="l" fontAlgn="b"/>
                      <a:endParaRPr lang="en-US" sz="11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766066852"/>
                  </a:ext>
                </a:extLst>
              </a:tr>
            </a:tbl>
          </a:graphicData>
        </a:graphic>
      </p:graphicFrame>
    </p:spTree>
    <p:extLst>
      <p:ext uri="{BB962C8B-B14F-4D97-AF65-F5344CB8AC3E}">
        <p14:creationId xmlns:p14="http://schemas.microsoft.com/office/powerpoint/2010/main" val="3063408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681" y="611047"/>
            <a:ext cx="9767252" cy="584707"/>
          </a:xfrm>
        </p:spPr>
        <p:txBody>
          <a:bodyPr>
            <a:normAutofit fontScale="90000"/>
          </a:bodyPr>
          <a:lstStyle/>
          <a:p>
            <a:r>
              <a:rPr lang="sq-AL" b="1" dirty="0"/>
              <a:t>Pastrimi i parave dhe evazioni fiskal</a:t>
            </a:r>
            <a:r>
              <a:rPr lang="en-US" dirty="0"/>
              <a:t/>
            </a:r>
            <a:br>
              <a:rPr lang="en-US" dirty="0"/>
            </a:br>
            <a:endParaRPr lang="sq-AL" sz="3200" b="1" dirty="0">
              <a:solidFill>
                <a:schemeClr val="accent2">
                  <a:lumMod val="50000"/>
                </a:schemeClr>
              </a:solidFill>
            </a:endParaRPr>
          </a:p>
        </p:txBody>
      </p:sp>
      <p:sp>
        <p:nvSpPr>
          <p:cNvPr id="3" name="Content Placeholder 2"/>
          <p:cNvSpPr>
            <a:spLocks noGrp="1"/>
          </p:cNvSpPr>
          <p:nvPr>
            <p:ph idx="1"/>
          </p:nvPr>
        </p:nvSpPr>
        <p:spPr>
          <a:xfrm>
            <a:off x="1123406" y="1489166"/>
            <a:ext cx="10381206" cy="4422056"/>
          </a:xfrm>
        </p:spPr>
        <p:txBody>
          <a:bodyPr>
            <a:normAutofit fontScale="85000" lnSpcReduction="10000"/>
          </a:bodyPr>
          <a:lstStyle/>
          <a:p>
            <a:pPr algn="just"/>
            <a:r>
              <a:rPr lang="sq-AL" dirty="0"/>
              <a:t>Jurisprudenca Italiane, Kolegji i Lartë, në vendimin nr. 11836 datë 30.01.2018 duke iu referuar edhe  praktikave të mëparshme gjyqësore, në vendimin nr. 42120 datë 29.10.2012 dhe nr. 6061 datë 15.02.2012, është shprehur se edhe mashtrimi fiskal është i përshtatshëm për të derivuar pastrimin e parave. Pra përfitimet që janë nxjerrë në këtë rast, duhet të kenë një vlerë ekonomike, përfshirë edhe ato që rrisin pasurinë e subjektit, ose edhe ato që nuk lejojnë pakësimin e pasurisë. Në rastin në fjalë, kursimi i shpenzimeve përkthehet në një mungesë të pakësimit të pasurisë dhe në këtë mënyrë në një avantazh të natyrës ekonomiës, i aftë për t’u qarkulluar me qëllim për ta </a:t>
            </a:r>
            <a:r>
              <a:rPr lang="sq-AL" dirty="0" smtClean="0"/>
              <a:t>shkëputur </a:t>
            </a:r>
            <a:r>
              <a:rPr lang="sq-AL" dirty="0"/>
              <a:t>nga prejardhja kriminale</a:t>
            </a:r>
            <a:r>
              <a:rPr lang="sq-AL" dirty="0" smtClean="0"/>
              <a:t>.</a:t>
            </a:r>
            <a:endParaRPr lang="en-US" dirty="0" smtClean="0"/>
          </a:p>
          <a:p>
            <a:r>
              <a:rPr lang="sq-AL" b="1" dirty="0"/>
              <a:t>Vendim i Gjykatës së Lartë Nr. 00-2015- 3049 i Vendimit (201) datë  09.12.2015</a:t>
            </a:r>
            <a:endParaRPr lang="en-US" dirty="0"/>
          </a:p>
          <a:p>
            <a:pPr algn="just"/>
            <a:r>
              <a:rPr lang="sq-AL" b="1" dirty="0"/>
              <a:t> </a:t>
            </a:r>
            <a:r>
              <a:rPr lang="sq-AL" dirty="0" smtClean="0"/>
              <a:t>“... </a:t>
            </a:r>
            <a:r>
              <a:rPr lang="sq-AL" dirty="0"/>
              <a:t>në rastin e veprës penale të fshehjes së të ardhurave, gjykatat e themelit nuk rezultojnë të kenë arsyetuar rreth faktit nëse, kjo vepër mund të konsiderohet ose jo si vepra penale bazë nga e cila janë prodhuar shumat e parave që janë bërë objekt sekuestrimi nga ana e gjykatave të themelit. Lidhur me veprën penale të pastrimit të produkteve të veprës penale, vepra penale bazë nga e cila gjenerojnë produktet përbëhet vetëm nga ato vepra që prodhojnë një pasurim të dukshëm e të prekshëm dhe që hyn në disponibilitetin e subjektit. </a:t>
            </a:r>
            <a:r>
              <a:rPr lang="sq-AL" b="1" dirty="0"/>
              <a:t>Fshehja e të ardhurave në vetvete, nuk nënkupton një pasurim të dukshëm të të ardhurave, por e shumta një kursim të padrejtë që nuk mund të jetë objekt i veprës penale të pastrimit të produkteve të veprës penale sipas nenit 287 të Kodit Penal, pasi nuk mund të konsiderohet se hyn në konceptin e “fitimit të pasurisë” dhe as në atë të “marrjes në dorëzim të saj”. Gjithashtu, elementi i fshehjes së të ardhurave si vepër penale do të ishte gjithsesi i përthithur në elementin e anës objektive të veprës penale të parashikuar nga neni 287 i Kodit Penal në bazë të parimit të </a:t>
            </a:r>
            <a:r>
              <a:rPr lang="sq-AL" b="1" i="1" dirty="0"/>
              <a:t>ne bis in idem</a:t>
            </a:r>
            <a:r>
              <a:rPr lang="sq-AL" dirty="0"/>
              <a:t>.</a:t>
            </a:r>
            <a:endParaRPr lang="en-US" sz="2400" dirty="0"/>
          </a:p>
        </p:txBody>
      </p:sp>
    </p:spTree>
    <p:extLst>
      <p:ext uri="{BB962C8B-B14F-4D97-AF65-F5344CB8AC3E}">
        <p14:creationId xmlns:p14="http://schemas.microsoft.com/office/powerpoint/2010/main" val="400190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8814" y="624110"/>
            <a:ext cx="8645798" cy="747490"/>
          </a:xfrm>
        </p:spPr>
        <p:txBody>
          <a:bodyPr/>
          <a:lstStyle/>
          <a:p>
            <a:endParaRPr lang="en-US" dirty="0">
              <a:solidFill>
                <a:schemeClr val="accent2">
                  <a:lumMod val="50000"/>
                </a:schemeClr>
              </a:solidFill>
            </a:endParaRPr>
          </a:p>
        </p:txBody>
      </p:sp>
      <p:sp>
        <p:nvSpPr>
          <p:cNvPr id="3" name="Content Placeholder 2"/>
          <p:cNvSpPr>
            <a:spLocks noGrp="1"/>
          </p:cNvSpPr>
          <p:nvPr>
            <p:ph idx="1"/>
          </p:nvPr>
        </p:nvSpPr>
        <p:spPr>
          <a:xfrm>
            <a:off x="2589212" y="1502229"/>
            <a:ext cx="8915400" cy="4781005"/>
          </a:xfrm>
        </p:spPr>
        <p:txBody>
          <a:bodyPr>
            <a:normAutofit/>
          </a:bodyPr>
          <a:lstStyle/>
          <a:p>
            <a:pPr marL="0" indent="0" algn="just">
              <a:buNone/>
            </a:pPr>
            <a:endParaRPr lang="en-US" sz="2000" dirty="0"/>
          </a:p>
          <a:p>
            <a:pPr marL="0" indent="0" algn="r">
              <a:buNone/>
            </a:pPr>
            <a:r>
              <a:rPr lang="en-US" sz="2800" b="1" dirty="0">
                <a:solidFill>
                  <a:schemeClr val="accent2">
                    <a:lumMod val="50000"/>
                  </a:schemeClr>
                </a:solidFill>
              </a:rPr>
              <a:t>FALEMINDERIT P</a:t>
            </a:r>
            <a:r>
              <a:rPr lang="en-US" sz="2800" b="1" dirty="0">
                <a:solidFill>
                  <a:schemeClr val="accent2">
                    <a:lumMod val="50000"/>
                  </a:schemeClr>
                </a:solidFill>
                <a:latin typeface="Calibri" panose="020F0502020204030204" pitchFamily="34" charset="0"/>
                <a:cs typeface="Calibri" panose="020F0502020204030204" pitchFamily="34" charset="0"/>
              </a:rPr>
              <a:t>Ȅ</a:t>
            </a:r>
            <a:r>
              <a:rPr lang="en-US" sz="2800" b="1" dirty="0">
                <a:solidFill>
                  <a:schemeClr val="accent2">
                    <a:lumMod val="50000"/>
                  </a:schemeClr>
                </a:solidFill>
              </a:rPr>
              <a:t>R V</a:t>
            </a:r>
            <a:r>
              <a:rPr lang="en-US" sz="2800" b="1" dirty="0">
                <a:solidFill>
                  <a:schemeClr val="accent2">
                    <a:lumMod val="50000"/>
                  </a:schemeClr>
                </a:solidFill>
                <a:latin typeface="Calibri" panose="020F0502020204030204" pitchFamily="34" charset="0"/>
                <a:cs typeface="Calibri" panose="020F0502020204030204" pitchFamily="34" charset="0"/>
              </a:rPr>
              <a:t>Ȅ</a:t>
            </a:r>
            <a:r>
              <a:rPr lang="en-US" sz="2800" b="1" dirty="0">
                <a:solidFill>
                  <a:schemeClr val="accent2">
                    <a:lumMod val="50000"/>
                  </a:schemeClr>
                </a:solidFill>
              </a:rPr>
              <a:t>MENDJEN</a:t>
            </a:r>
          </a:p>
        </p:txBody>
      </p:sp>
    </p:spTree>
    <p:extLst>
      <p:ext uri="{BB962C8B-B14F-4D97-AF65-F5344CB8AC3E}">
        <p14:creationId xmlns:p14="http://schemas.microsoft.com/office/powerpoint/2010/main" val="275542120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2370</TotalTime>
  <Words>3065</Words>
  <Application>Microsoft Office PowerPoint</Application>
  <PresentationFormat>Widescreen</PresentationFormat>
  <Paragraphs>549</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Book Antiqua</vt:lpstr>
      <vt:lpstr>Bookman Old Style</vt:lpstr>
      <vt:lpstr>Calibri</vt:lpstr>
      <vt:lpstr>Century Gothic</vt:lpstr>
      <vt:lpstr>MS Mincho</vt:lpstr>
      <vt:lpstr>Times New Roman</vt:lpstr>
      <vt:lpstr>Wingdings 3</vt:lpstr>
      <vt:lpstr>Wisp</vt:lpstr>
      <vt:lpstr>Veprat penale në fushën e tatimeve. Hetimi pasuror për çështjet që lidhen me to. Referimet, mënyrat e inicimit të procedimeve që lidhen me këto vepra dhe veprimtaria hetimore e policisë gjyqësore. Marrëdhëniet Prokurori – Tatime – ILDKP</vt:lpstr>
      <vt:lpstr>KUADRI LIGJOR TATIMOR</vt:lpstr>
      <vt:lpstr>Koncepte bazë në lidhje me detyrimet tatimore</vt:lpstr>
      <vt:lpstr>Vijon…</vt:lpstr>
      <vt:lpstr>Vijon…..</vt:lpstr>
      <vt:lpstr>Vijon…</vt:lpstr>
      <vt:lpstr>Vijon….</vt:lpstr>
      <vt:lpstr>VEPRAT PENALE Në FUSHëN TATIMORE</vt:lpstr>
      <vt:lpstr>VIJON</vt:lpstr>
      <vt:lpstr>Neni 180 Fshehja e të ardhurave </vt:lpstr>
      <vt:lpstr>Objekti dhe ana objektive</vt:lpstr>
      <vt:lpstr>Ana subjektive</vt:lpstr>
      <vt:lpstr>Format më të përhapura në praktikë të fshehjes së të ardhurave</vt:lpstr>
      <vt:lpstr>Vijon</vt:lpstr>
      <vt:lpstr>Vijon…</vt:lpstr>
      <vt:lpstr>Vijon…</vt:lpstr>
      <vt:lpstr>Vijon…</vt:lpstr>
      <vt:lpstr>Vijon…</vt:lpstr>
      <vt:lpstr>Vijon…</vt:lpstr>
      <vt:lpstr>Neni 180/a </vt:lpstr>
      <vt:lpstr>Neni 181 Mospagimi i taksave dhe tatimeve </vt:lpstr>
      <vt:lpstr>An objektive e nenit 181 vijon:</vt:lpstr>
      <vt:lpstr>Vijon….</vt:lpstr>
      <vt:lpstr>Vijon….</vt:lpstr>
      <vt:lpstr>Strukturat e Hetimit Tatimor</vt:lpstr>
      <vt:lpstr>Strukturat e hetimit tatimor</vt:lpstr>
      <vt:lpstr>Neni 181/a Moskryerja e detyrave nga organet tatimore  </vt:lpstr>
      <vt:lpstr>Ana objektive e nenit 181/a</vt:lpstr>
      <vt:lpstr>Evidenca statistikore per vitin 2021</vt:lpstr>
      <vt:lpstr>EVIDENCA E REFERIMEVE TE VEPRAVE PENALE, NE PERIUDHEN JANAR - DHJETOR  2022 </vt:lpstr>
      <vt:lpstr>Pastrimi i parave dhe evazioni fiskal </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Ndryshimet e KPP Pozicioni procedural i bashkëpunëtorit të drejtësisë</dc:title>
  <dc:creator>Albana Boksi</dc:creator>
  <cp:lastModifiedBy>Ornela Rrumbullaku</cp:lastModifiedBy>
  <cp:revision>135</cp:revision>
  <cp:lastPrinted>2021-03-18T14:48:39Z</cp:lastPrinted>
  <dcterms:created xsi:type="dcterms:W3CDTF">2017-11-30T11:41:18Z</dcterms:created>
  <dcterms:modified xsi:type="dcterms:W3CDTF">2023-02-23T07:59:22Z</dcterms:modified>
</cp:coreProperties>
</file>