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7"/>
  </p:handoutMasterIdLst>
  <p:sldIdLst>
    <p:sldId id="297" r:id="rId2"/>
    <p:sldId id="298" r:id="rId3"/>
    <p:sldId id="299" r:id="rId4"/>
    <p:sldId id="302" r:id="rId5"/>
    <p:sldId id="303" r:id="rId6"/>
    <p:sldId id="304" r:id="rId7"/>
    <p:sldId id="305" r:id="rId8"/>
    <p:sldId id="306" r:id="rId9"/>
    <p:sldId id="307" r:id="rId10"/>
    <p:sldId id="319" r:id="rId11"/>
    <p:sldId id="318" r:id="rId12"/>
    <p:sldId id="308" r:id="rId13"/>
    <p:sldId id="309" r:id="rId14"/>
    <p:sldId id="310" r:id="rId15"/>
    <p:sldId id="321" r:id="rId16"/>
    <p:sldId id="322" r:id="rId17"/>
    <p:sldId id="323" r:id="rId18"/>
    <p:sldId id="324" r:id="rId19"/>
    <p:sldId id="311" r:id="rId20"/>
    <p:sldId id="312" r:id="rId21"/>
    <p:sldId id="325" r:id="rId22"/>
    <p:sldId id="326" r:id="rId23"/>
    <p:sldId id="327" r:id="rId24"/>
    <p:sldId id="314" r:id="rId25"/>
    <p:sldId id="313" r:id="rId26"/>
  </p:sldIdLst>
  <p:sldSz cx="12192000" cy="6858000"/>
  <p:notesSz cx="6669088" cy="9775825"/>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98" d="100"/>
          <a:sy n="98" d="100"/>
        </p:scale>
        <p:origin x="82" y="-605"/>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0538"/>
          </a:xfrm>
          <a:prstGeom prst="rect">
            <a:avLst/>
          </a:prstGeom>
        </p:spPr>
        <p:txBody>
          <a:bodyPr vert="horz" lIns="91440" tIns="45720" rIns="91440" bIns="45720" rtlCol="0"/>
          <a:lstStyle>
            <a:lvl1pPr algn="l" eaLnBrk="0" hangingPunct="0">
              <a:defRPr sz="1200"/>
            </a:lvl1pPr>
          </a:lstStyle>
          <a:p>
            <a:pPr>
              <a:defRPr/>
            </a:pPr>
            <a:endParaRPr lang="en-GB"/>
          </a:p>
        </p:txBody>
      </p:sp>
      <p:sp>
        <p:nvSpPr>
          <p:cNvPr id="3" name="Date Placeholder 2"/>
          <p:cNvSpPr>
            <a:spLocks noGrp="1"/>
          </p:cNvSpPr>
          <p:nvPr>
            <p:ph type="dt" sz="quarter" idx="1"/>
          </p:nvPr>
        </p:nvSpPr>
        <p:spPr>
          <a:xfrm>
            <a:off x="3778250" y="0"/>
            <a:ext cx="2889250" cy="490538"/>
          </a:xfrm>
          <a:prstGeom prst="rect">
            <a:avLst/>
          </a:prstGeom>
        </p:spPr>
        <p:txBody>
          <a:bodyPr vert="horz" lIns="91440" tIns="45720" rIns="91440" bIns="45720" rtlCol="0"/>
          <a:lstStyle>
            <a:lvl1pPr algn="r" eaLnBrk="0" hangingPunct="0">
              <a:defRPr sz="1200"/>
            </a:lvl1pPr>
          </a:lstStyle>
          <a:p>
            <a:pPr>
              <a:defRPr/>
            </a:pPr>
            <a:fld id="{00B6CF80-EAAF-4096-85E8-4770A982D264}" type="datetimeFigureOut">
              <a:rPr lang="en-GB"/>
              <a:pPr>
                <a:defRPr/>
              </a:pPr>
              <a:t>12/01/2024</a:t>
            </a:fld>
            <a:endParaRPr lang="en-GB"/>
          </a:p>
        </p:txBody>
      </p:sp>
      <p:sp>
        <p:nvSpPr>
          <p:cNvPr id="4" name="Footer Placeholder 3"/>
          <p:cNvSpPr>
            <a:spLocks noGrp="1"/>
          </p:cNvSpPr>
          <p:nvPr>
            <p:ph type="ftr" sz="quarter" idx="2"/>
          </p:nvPr>
        </p:nvSpPr>
        <p:spPr>
          <a:xfrm>
            <a:off x="0" y="9285288"/>
            <a:ext cx="2889250" cy="490537"/>
          </a:xfrm>
          <a:prstGeom prst="rect">
            <a:avLst/>
          </a:prstGeom>
        </p:spPr>
        <p:txBody>
          <a:bodyPr vert="horz" lIns="91440" tIns="45720" rIns="91440" bIns="45720" rtlCol="0" anchor="b"/>
          <a:lstStyle>
            <a:lvl1pPr algn="l" eaLnBrk="0" hangingPunct="0">
              <a:defRPr sz="1200"/>
            </a:lvl1pPr>
          </a:lstStyle>
          <a:p>
            <a:pPr>
              <a:defRPr/>
            </a:pPr>
            <a:endParaRPr lang="en-GB"/>
          </a:p>
        </p:txBody>
      </p:sp>
      <p:sp>
        <p:nvSpPr>
          <p:cNvPr id="5" name="Slide Number Placeholder 4"/>
          <p:cNvSpPr>
            <a:spLocks noGrp="1"/>
          </p:cNvSpPr>
          <p:nvPr>
            <p:ph type="sldNum" sz="quarter" idx="3"/>
          </p:nvPr>
        </p:nvSpPr>
        <p:spPr>
          <a:xfrm>
            <a:off x="3778250" y="9285288"/>
            <a:ext cx="2889250" cy="49053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6B77ED55-7F43-41B5-84BB-44B7A5EFB3AC}" type="slidenum">
              <a:rPr lang="en-GB"/>
              <a:pPr>
                <a:defRPr/>
              </a:pPr>
              <a:t>‹#›</a:t>
            </a:fld>
            <a:endParaRPr lang="en-GB"/>
          </a:p>
        </p:txBody>
      </p:sp>
    </p:spTree>
    <p:extLst>
      <p:ext uri="{BB962C8B-B14F-4D97-AF65-F5344CB8AC3E}">
        <p14:creationId xmlns:p14="http://schemas.microsoft.com/office/powerpoint/2010/main" val="37688087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8B9A2CE3-9462-4152-B6C3-C1246C723240}" type="datetimeFigureOut">
              <a:rPr lang="en-GB"/>
              <a:pPr>
                <a:defRPr/>
              </a:pPr>
              <a:t>12/01/2024</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844FDD2-DAD4-42C0-88E4-2CDFF1C6C8D6}"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DE077B0D-8C59-4C52-A717-EB3E63A9C03E}" type="datetimeFigureOut">
              <a:rPr lang="en-GB"/>
              <a:pPr>
                <a:defRPr/>
              </a:pPr>
              <a:t>12/01/2024</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4B41C39-20C2-46E8-BF50-6C4F9EA7DD6E}"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D5A5DD1-0653-47F9-BA24-E159C5A55F0A}" type="datetimeFigureOut">
              <a:rPr lang="en-GB"/>
              <a:pPr>
                <a:defRPr/>
              </a:pPr>
              <a:t>12/01/2024</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BF1E30B-A60E-4A89-9318-C7A45EDCB3F0}"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42D5D7FE-A3E0-419E-81D1-859242FBCC1B}" type="datetimeFigureOut">
              <a:rPr lang="en-GB"/>
              <a:pPr>
                <a:defRPr/>
              </a:pPr>
              <a:t>12/01/2024</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DDB55BF-A686-4DF2-92FD-D3F3E3AA5E3F}"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662D43FE-4A0B-4689-816A-C649CE399B8C}" type="datetimeFigureOut">
              <a:rPr lang="en-GB"/>
              <a:pPr>
                <a:defRPr/>
              </a:pPr>
              <a:t>12/01/2024</a:t>
            </a:fld>
            <a:endParaRPr lang="en-GB" dirty="0"/>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C8341633-3A5D-4AD5-AAB3-F525139D182C}"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DEB225EA-7616-45E7-A60C-5F7ED362F1B6}" type="datetimeFigureOut">
              <a:rPr lang="en-GB"/>
              <a:pPr>
                <a:defRPr/>
              </a:pPr>
              <a:t>12/01/2024</a:t>
            </a:fld>
            <a:endParaRPr lang="en-GB" dirty="0"/>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E693C7F4-106E-465D-89F4-FC1D806D0DF6}"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5300A0A-E003-4B0E-9E44-975FBEA31048}" type="datetimeFigureOut">
              <a:rPr lang="en-GB"/>
              <a:pPr>
                <a:defRPr/>
              </a:pPr>
              <a:t>12/01/2024</a:t>
            </a:fld>
            <a:endParaRPr lang="en-GB" dirty="0"/>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FE887AAE-E3C4-42B4-AE74-CFB3D4061A1C}"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AFAEC0B-0D51-4897-AD25-B3864E3E8C0A}" type="datetimeFigureOut">
              <a:rPr lang="en-GB"/>
              <a:pPr>
                <a:defRPr/>
              </a:pPr>
              <a:t>12/01/2024</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5571495-48BC-4CEF-8FB4-47FC0E4C65A3}"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D3D4818-51E6-4587-BF15-19F5A014C76B}" type="datetimeFigureOut">
              <a:rPr lang="en-GB"/>
              <a:pPr>
                <a:defRPr/>
              </a:pPr>
              <a:t>12/01/2024</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F12B1EFA-4E32-46B9-9841-19A0524DB875}"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4A0E5F48-6078-4CB7-96BF-FBC6B2F4C14C}" type="datetimeFigureOut">
              <a:rPr lang="en-GB"/>
              <a:pPr>
                <a:defRPr/>
              </a:pPr>
              <a:t>12/01/2024</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074B62E-A546-4250-9665-CABD2EB43B9C}"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E1EC41BE-2702-4209-9726-A49A55E9058E}" type="datetimeFigureOut">
              <a:rPr lang="en-GB"/>
              <a:pPr>
                <a:defRPr/>
              </a:pPr>
              <a:t>12/01/2024</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E056321-A01F-44B6-BC3D-9AB9808767FD}"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7" name="Text Placeholder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14DBFD19-CDF7-49A6-A6C0-8D9EB95B4C35}" type="datetimeFigureOut">
              <a:rPr lang="en-GB"/>
              <a:pPr>
                <a:defRPr/>
              </a:pPr>
              <a:t>12/01/2024</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502DC91E-1FC0-4FA1-819A-48CBD8ECF853}"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29363"/>
          </a:xfrm>
        </p:spPr>
        <p:txBody>
          <a:bodyPr/>
          <a:lstStyle/>
          <a:p>
            <a:r>
              <a:rPr lang="en-AU" sz="3200" b="1" dirty="0"/>
              <a:t>TEMA </a:t>
            </a:r>
            <a:r>
              <a:rPr lang="en-AU" sz="3200" dirty="0"/>
              <a:t>; </a:t>
            </a:r>
            <a:r>
              <a:rPr lang="en-US" sz="3200" b="1" dirty="0" err="1"/>
              <a:t>Fuqia</a:t>
            </a:r>
            <a:r>
              <a:rPr lang="en-US" sz="3200" b="1" dirty="0"/>
              <a:t> </a:t>
            </a:r>
            <a:r>
              <a:rPr lang="en-US" sz="3200" b="1" dirty="0" err="1"/>
              <a:t>detyruese</a:t>
            </a:r>
            <a:r>
              <a:rPr lang="en-US" sz="3200" b="1" dirty="0"/>
              <a:t> </a:t>
            </a:r>
            <a:r>
              <a:rPr lang="en-US" sz="3200" b="1" dirty="0" err="1"/>
              <a:t>apo</a:t>
            </a:r>
            <a:r>
              <a:rPr lang="en-US" sz="3200" b="1" dirty="0"/>
              <a:t> </a:t>
            </a:r>
            <a:r>
              <a:rPr lang="en-US" sz="3200" b="1" dirty="0" err="1"/>
              <a:t>provuese</a:t>
            </a:r>
            <a:r>
              <a:rPr lang="en-US" sz="3200" b="1" dirty="0"/>
              <a:t> e </a:t>
            </a:r>
            <a:r>
              <a:rPr lang="en-US" sz="3200" b="1" dirty="0" err="1"/>
              <a:t>një</a:t>
            </a:r>
            <a:r>
              <a:rPr lang="en-US" sz="3200" b="1" dirty="0"/>
              <a:t> vendimi </a:t>
            </a:r>
            <a:r>
              <a:rPr lang="en-US" sz="3200" b="1" dirty="0" err="1"/>
              <a:t>gjyqësor</a:t>
            </a:r>
            <a:r>
              <a:rPr lang="en-US" sz="3200" b="1" dirty="0"/>
              <a:t> civil </a:t>
            </a:r>
            <a:r>
              <a:rPr lang="en-US" sz="3200" b="1" dirty="0" err="1"/>
              <a:t>ndaj</a:t>
            </a:r>
            <a:r>
              <a:rPr lang="en-US" sz="3200" b="1" dirty="0"/>
              <a:t> </a:t>
            </a:r>
            <a:r>
              <a:rPr lang="en-US" sz="3200" b="1" dirty="0" err="1"/>
              <a:t>gjykimit</a:t>
            </a:r>
            <a:r>
              <a:rPr lang="en-US" sz="3200" b="1" dirty="0"/>
              <a:t> </a:t>
            </a:r>
            <a:r>
              <a:rPr lang="en-US" sz="3200" b="1" dirty="0" err="1"/>
              <a:t>të</a:t>
            </a:r>
            <a:r>
              <a:rPr lang="en-US" sz="3200" b="1" dirty="0"/>
              <a:t> </a:t>
            </a:r>
            <a:r>
              <a:rPr lang="en-US" sz="3200" b="1" dirty="0" err="1"/>
              <a:t>mosmarrëveshjeve</a:t>
            </a:r>
            <a:r>
              <a:rPr lang="en-US" sz="3200" b="1" dirty="0"/>
              <a:t> </a:t>
            </a:r>
            <a:r>
              <a:rPr lang="en-US" sz="3200" b="1" dirty="0" err="1"/>
              <a:t>të</a:t>
            </a:r>
            <a:r>
              <a:rPr lang="en-US" sz="3200" b="1" dirty="0"/>
              <a:t> </a:t>
            </a:r>
            <a:r>
              <a:rPr lang="en-US" sz="3200" b="1" dirty="0" err="1"/>
              <a:t>tjera</a:t>
            </a:r>
            <a:r>
              <a:rPr lang="en-US" sz="3200" b="1" dirty="0"/>
              <a:t>, </a:t>
            </a:r>
            <a:r>
              <a:rPr lang="en-US" sz="3200" b="1" dirty="0" err="1"/>
              <a:t>vlera</a:t>
            </a:r>
            <a:r>
              <a:rPr lang="en-US" sz="3200" b="1" dirty="0"/>
              <a:t> e </a:t>
            </a:r>
            <a:r>
              <a:rPr lang="en-US" sz="3200" b="1" dirty="0" err="1"/>
              <a:t>provave</a:t>
            </a:r>
            <a:r>
              <a:rPr lang="en-US" sz="3200" b="1" dirty="0"/>
              <a:t> </a:t>
            </a:r>
            <a:r>
              <a:rPr lang="en-US" sz="3200" b="1" dirty="0" err="1"/>
              <a:t>të</a:t>
            </a:r>
            <a:r>
              <a:rPr lang="en-US" sz="3200" b="1" dirty="0"/>
              <a:t> </a:t>
            </a:r>
            <a:r>
              <a:rPr lang="en-US" sz="3200" b="1" dirty="0" err="1"/>
              <a:t>administruara</a:t>
            </a:r>
            <a:r>
              <a:rPr lang="en-US" sz="3200" b="1" dirty="0"/>
              <a:t> </a:t>
            </a:r>
            <a:r>
              <a:rPr lang="en-US" sz="3200" b="1" dirty="0" err="1"/>
              <a:t>në</a:t>
            </a:r>
            <a:r>
              <a:rPr lang="en-US" sz="3200" b="1" dirty="0"/>
              <a:t> </a:t>
            </a:r>
            <a:r>
              <a:rPr lang="en-US" sz="3200" b="1" dirty="0" err="1"/>
              <a:t>një</a:t>
            </a:r>
            <a:r>
              <a:rPr lang="en-US" sz="3200" b="1" dirty="0"/>
              <a:t> process civil/ penal </a:t>
            </a:r>
            <a:r>
              <a:rPr lang="en-US" sz="3200" b="1" dirty="0" err="1"/>
              <a:t>në</a:t>
            </a:r>
            <a:r>
              <a:rPr lang="en-US" sz="3200" b="1" dirty="0"/>
              <a:t> </a:t>
            </a:r>
            <a:r>
              <a:rPr lang="en-US" sz="3200" b="1" dirty="0" err="1"/>
              <a:t>gjykimin</a:t>
            </a:r>
            <a:r>
              <a:rPr lang="en-US" sz="3200" b="1" dirty="0"/>
              <a:t> e </a:t>
            </a:r>
            <a:r>
              <a:rPr lang="en-US" sz="3200" b="1" dirty="0" err="1"/>
              <a:t>mëvonshëm</a:t>
            </a:r>
            <a:r>
              <a:rPr lang="en-US" sz="3200" b="1" dirty="0"/>
              <a:t> civil”</a:t>
            </a:r>
            <a:br>
              <a:rPr lang="en-US" sz="3200" b="1" dirty="0"/>
            </a:br>
            <a:endParaRPr lang="en-US" sz="3200" dirty="0"/>
          </a:p>
        </p:txBody>
      </p:sp>
      <p:sp>
        <p:nvSpPr>
          <p:cNvPr id="3" name="Content Placeholder 2"/>
          <p:cNvSpPr>
            <a:spLocks noGrp="1"/>
          </p:cNvSpPr>
          <p:nvPr>
            <p:ph idx="1"/>
          </p:nvPr>
        </p:nvSpPr>
        <p:spPr>
          <a:xfrm>
            <a:off x="838200" y="2224007"/>
            <a:ext cx="10515600" cy="4378271"/>
          </a:xfrm>
        </p:spPr>
        <p:txBody>
          <a:bodyPr/>
          <a:lstStyle/>
          <a:p>
            <a:r>
              <a:rPr lang="sq-AL" sz="3600" dirty="0"/>
              <a:t>Koncepti i “diskrecionit” dhe “vlerës objektive të të provuarit” në sistemin anglo-sankson dhe krahasimi me sistemin tonë </a:t>
            </a:r>
            <a:r>
              <a:rPr lang="sq-AL" sz="3600" dirty="0" smtClean="0"/>
              <a:t>procedurial.</a:t>
            </a:r>
            <a:endParaRPr lang="en-US" sz="3600" dirty="0"/>
          </a:p>
          <a:p>
            <a:r>
              <a:rPr lang="sq-AL" sz="3600" dirty="0" smtClean="0"/>
              <a:t>Ç’është </a:t>
            </a:r>
            <a:r>
              <a:rPr lang="sq-AL" sz="3600" dirty="0"/>
              <a:t>koncepti objektiv  i vlerësimit të provës?</a:t>
            </a:r>
            <a:endParaRPr lang="en-US" sz="3600" dirty="0"/>
          </a:p>
          <a:p>
            <a:r>
              <a:rPr lang="en-US" dirty="0" err="1">
                <a:solidFill>
                  <a:srgbClr val="FF0000"/>
                </a:solidFill>
              </a:rPr>
              <a:t>Ky</a:t>
            </a:r>
            <a:r>
              <a:rPr lang="en-US" dirty="0">
                <a:solidFill>
                  <a:srgbClr val="FF0000"/>
                </a:solidFill>
              </a:rPr>
              <a:t> material, </a:t>
            </a:r>
            <a:r>
              <a:rPr lang="en-US" dirty="0" err="1">
                <a:solidFill>
                  <a:srgbClr val="FF0000"/>
                </a:solidFill>
              </a:rPr>
              <a:t>i</a:t>
            </a:r>
            <a:r>
              <a:rPr lang="en-US" dirty="0">
                <a:solidFill>
                  <a:srgbClr val="FF0000"/>
                </a:solidFill>
              </a:rPr>
              <a:t> </a:t>
            </a:r>
            <a:r>
              <a:rPr lang="en-US" dirty="0" err="1">
                <a:solidFill>
                  <a:srgbClr val="FF0000"/>
                </a:solidFill>
              </a:rPr>
              <a:t>përkthyer</a:t>
            </a:r>
            <a:r>
              <a:rPr lang="en-US" dirty="0">
                <a:solidFill>
                  <a:srgbClr val="FF0000"/>
                </a:solidFill>
              </a:rPr>
              <a:t> </a:t>
            </a:r>
            <a:r>
              <a:rPr lang="en-US" dirty="0" err="1">
                <a:solidFill>
                  <a:srgbClr val="FF0000"/>
                </a:solidFill>
              </a:rPr>
              <a:t>dhe</a:t>
            </a:r>
            <a:r>
              <a:rPr lang="en-US" dirty="0">
                <a:solidFill>
                  <a:srgbClr val="FF0000"/>
                </a:solidFill>
              </a:rPr>
              <a:t> </a:t>
            </a:r>
            <a:r>
              <a:rPr lang="en-US" dirty="0" err="1">
                <a:solidFill>
                  <a:srgbClr val="FF0000"/>
                </a:solidFill>
              </a:rPr>
              <a:t>përshtatur</a:t>
            </a:r>
            <a:r>
              <a:rPr lang="en-US" dirty="0">
                <a:solidFill>
                  <a:srgbClr val="FF0000"/>
                </a:solidFill>
              </a:rPr>
              <a:t> </a:t>
            </a:r>
            <a:r>
              <a:rPr lang="en-US" dirty="0" err="1">
                <a:solidFill>
                  <a:srgbClr val="FF0000"/>
                </a:solidFill>
              </a:rPr>
              <a:t>për</a:t>
            </a:r>
            <a:r>
              <a:rPr lang="en-US" dirty="0">
                <a:solidFill>
                  <a:srgbClr val="FF0000"/>
                </a:solidFill>
              </a:rPr>
              <a:t> </a:t>
            </a:r>
            <a:r>
              <a:rPr lang="en-US" dirty="0" err="1">
                <a:solidFill>
                  <a:srgbClr val="FF0000"/>
                </a:solidFill>
              </a:rPr>
              <a:t>qëllimin</a:t>
            </a:r>
            <a:r>
              <a:rPr lang="en-US" dirty="0">
                <a:solidFill>
                  <a:srgbClr val="FF0000"/>
                </a:solidFill>
              </a:rPr>
              <a:t> e </a:t>
            </a:r>
            <a:r>
              <a:rPr lang="en-US" dirty="0" err="1">
                <a:solidFill>
                  <a:srgbClr val="FF0000"/>
                </a:solidFill>
              </a:rPr>
              <a:t>trajnimit</a:t>
            </a:r>
            <a:r>
              <a:rPr lang="en-US" dirty="0">
                <a:solidFill>
                  <a:srgbClr val="FF0000"/>
                </a:solidFill>
              </a:rPr>
              <a:t>, </a:t>
            </a:r>
            <a:r>
              <a:rPr lang="en-US" dirty="0" err="1">
                <a:solidFill>
                  <a:srgbClr val="FF0000"/>
                </a:solidFill>
              </a:rPr>
              <a:t>është</a:t>
            </a:r>
            <a:r>
              <a:rPr lang="en-US" dirty="0">
                <a:solidFill>
                  <a:srgbClr val="FF0000"/>
                </a:solidFill>
              </a:rPr>
              <a:t> </a:t>
            </a:r>
            <a:r>
              <a:rPr lang="en-US" dirty="0" err="1">
                <a:solidFill>
                  <a:srgbClr val="FF0000"/>
                </a:solidFill>
              </a:rPr>
              <a:t>një</a:t>
            </a:r>
            <a:r>
              <a:rPr lang="en-US" dirty="0">
                <a:solidFill>
                  <a:srgbClr val="FF0000"/>
                </a:solidFill>
              </a:rPr>
              <a:t> </a:t>
            </a:r>
            <a:r>
              <a:rPr lang="en-US" dirty="0" err="1">
                <a:solidFill>
                  <a:srgbClr val="FF0000"/>
                </a:solidFill>
              </a:rPr>
              <a:t>pjesë</a:t>
            </a:r>
            <a:r>
              <a:rPr lang="en-US" dirty="0">
                <a:solidFill>
                  <a:srgbClr val="FF0000"/>
                </a:solidFill>
              </a:rPr>
              <a:t> </a:t>
            </a:r>
            <a:r>
              <a:rPr lang="en-US" dirty="0" err="1">
                <a:solidFill>
                  <a:srgbClr val="FF0000"/>
                </a:solidFill>
              </a:rPr>
              <a:t>nga</a:t>
            </a:r>
            <a:r>
              <a:rPr lang="en-US" dirty="0">
                <a:solidFill>
                  <a:srgbClr val="FF0000"/>
                </a:solidFill>
              </a:rPr>
              <a:t> </a:t>
            </a:r>
            <a:r>
              <a:rPr lang="en-US" dirty="0" err="1">
                <a:solidFill>
                  <a:srgbClr val="FF0000"/>
                </a:solidFill>
              </a:rPr>
              <a:t>libri</a:t>
            </a:r>
            <a:r>
              <a:rPr lang="en-US" dirty="0">
                <a:solidFill>
                  <a:srgbClr val="FF0000"/>
                </a:solidFill>
              </a:rPr>
              <a:t> “Analysis of Evidence”, </a:t>
            </a:r>
            <a:r>
              <a:rPr lang="en-US" dirty="0" err="1">
                <a:solidFill>
                  <a:srgbClr val="FF0000"/>
                </a:solidFill>
              </a:rPr>
              <a:t>të</a:t>
            </a:r>
            <a:r>
              <a:rPr lang="en-US" dirty="0">
                <a:solidFill>
                  <a:srgbClr val="FF0000"/>
                </a:solidFill>
              </a:rPr>
              <a:t> Terence Anderson, David </a:t>
            </a:r>
            <a:r>
              <a:rPr lang="en-US" dirty="0" err="1">
                <a:solidFill>
                  <a:srgbClr val="FF0000"/>
                </a:solidFill>
              </a:rPr>
              <a:t>Schum</a:t>
            </a:r>
            <a:r>
              <a:rPr lang="en-US" dirty="0">
                <a:solidFill>
                  <a:srgbClr val="FF0000"/>
                </a:solidFill>
              </a:rPr>
              <a:t>, William Twining,  </a:t>
            </a:r>
            <a:r>
              <a:rPr lang="en-US" dirty="0" err="1">
                <a:solidFill>
                  <a:srgbClr val="FF0000"/>
                </a:solidFill>
              </a:rPr>
              <a:t>bot.i</a:t>
            </a:r>
            <a:r>
              <a:rPr lang="en-US" dirty="0">
                <a:solidFill>
                  <a:srgbClr val="FF0000"/>
                </a:solidFill>
              </a:rPr>
              <a:t> </a:t>
            </a:r>
            <a:r>
              <a:rPr lang="en-US" dirty="0" err="1">
                <a:solidFill>
                  <a:srgbClr val="FF0000"/>
                </a:solidFill>
              </a:rPr>
              <a:t>dytë</a:t>
            </a:r>
            <a:r>
              <a:rPr lang="en-US" dirty="0">
                <a:solidFill>
                  <a:srgbClr val="FF0000"/>
                </a:solidFill>
              </a:rPr>
              <a:t>, Cambridge University Press, 2005, </a:t>
            </a:r>
            <a:r>
              <a:rPr lang="en-US" dirty="0" err="1">
                <a:solidFill>
                  <a:srgbClr val="FF0000"/>
                </a:solidFill>
              </a:rPr>
              <a:t>kapitulli</a:t>
            </a:r>
            <a:r>
              <a:rPr lang="en-US" dirty="0">
                <a:solidFill>
                  <a:srgbClr val="FF0000"/>
                </a:solidFill>
              </a:rPr>
              <a:t> 8.</a:t>
            </a:r>
          </a:p>
          <a:p>
            <a:endParaRPr lang="en-US" dirty="0"/>
          </a:p>
          <a:p>
            <a:endParaRPr lang="en-US" dirty="0"/>
          </a:p>
        </p:txBody>
      </p:sp>
    </p:spTree>
    <p:extLst>
      <p:ext uri="{BB962C8B-B14F-4D97-AF65-F5344CB8AC3E}">
        <p14:creationId xmlns:p14="http://schemas.microsoft.com/office/powerpoint/2010/main" val="13002220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sq-AL" dirty="0" smtClean="0"/>
              <a:t>Praktika </a:t>
            </a:r>
            <a:r>
              <a:rPr lang="sq-AL" dirty="0"/>
              <a:t>e vlerësimit USA</a:t>
            </a:r>
            <a:r>
              <a:rPr lang="en-US" dirty="0"/>
              <a:t/>
            </a:r>
            <a:br>
              <a:rPr lang="en-US" dirty="0"/>
            </a:br>
            <a:endParaRPr lang="en-US" dirty="0"/>
          </a:p>
        </p:txBody>
      </p:sp>
      <p:sp>
        <p:nvSpPr>
          <p:cNvPr id="3" name="Content Placeholder 2"/>
          <p:cNvSpPr>
            <a:spLocks noGrp="1"/>
          </p:cNvSpPr>
          <p:nvPr>
            <p:ph idx="1"/>
          </p:nvPr>
        </p:nvSpPr>
        <p:spPr/>
        <p:txBody>
          <a:bodyPr/>
          <a:lstStyle/>
          <a:p>
            <a:r>
              <a:rPr lang="sq-AL" dirty="0"/>
              <a:t>pyetja: </a:t>
            </a:r>
            <a:r>
              <a:rPr lang="sq-AL" i="1" dirty="0"/>
              <a:t>Sa standarde të të provuarit ka në një proces të zakonshëm gjyqësor? </a:t>
            </a:r>
            <a:endParaRPr lang="en-US" dirty="0"/>
          </a:p>
          <a:p>
            <a:r>
              <a:rPr lang="sq-AL" dirty="0"/>
              <a:t>Për këtë pyetje duket se mes autoriteteve ka mospërputhje mendimesh. Në SHBA pranohet tashmë gjerësisht që ka të paktën </a:t>
            </a:r>
            <a:r>
              <a:rPr lang="sq-AL" b="1" dirty="0"/>
              <a:t>tre standarde të dallueshme</a:t>
            </a:r>
            <a:r>
              <a:rPr lang="sq-AL" dirty="0"/>
              <a:t>: </a:t>
            </a:r>
            <a:endParaRPr lang="en-US" dirty="0"/>
          </a:p>
          <a:p>
            <a:r>
              <a:rPr lang="sq-AL" dirty="0"/>
              <a:t>-të provuarit përtej dyshimit të arsyeshëm,</a:t>
            </a:r>
            <a:endParaRPr lang="en-US" dirty="0"/>
          </a:p>
          <a:p>
            <a:r>
              <a:rPr lang="sq-AL" dirty="0"/>
              <a:t>- të provuarit për peshimin e provës,</a:t>
            </a:r>
            <a:endParaRPr lang="en-US" dirty="0"/>
          </a:p>
          <a:p>
            <a:r>
              <a:rPr lang="sq-AL" dirty="0"/>
              <a:t>- dhe një standard i ndërmjetëm i shprehur ndonjëherë si të provuarit me prova “të qarta dhe bindëse”, “të qarta, objektive dhe bindëse” ose “të qarta, të pa diskutueshme dhe bindëse”.</a:t>
            </a:r>
            <a:endParaRPr lang="en-US" dirty="0"/>
          </a:p>
          <a:p>
            <a:endParaRPr lang="en-US" dirty="0"/>
          </a:p>
        </p:txBody>
      </p:sp>
    </p:spTree>
    <p:extLst>
      <p:ext uri="{BB962C8B-B14F-4D97-AF65-F5344CB8AC3E}">
        <p14:creationId xmlns:p14="http://schemas.microsoft.com/office/powerpoint/2010/main" val="31848937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dirty="0"/>
              <a:t>Praktika e vlerësimit UK</a:t>
            </a:r>
            <a:r>
              <a:rPr lang="en-US" dirty="0"/>
              <a:t/>
            </a:r>
            <a:br>
              <a:rPr lang="en-US" dirty="0"/>
            </a:br>
            <a:endParaRPr lang="en-US" dirty="0"/>
          </a:p>
        </p:txBody>
      </p:sp>
      <p:sp>
        <p:nvSpPr>
          <p:cNvPr id="3" name="Content Placeholder 2"/>
          <p:cNvSpPr>
            <a:spLocks noGrp="1"/>
          </p:cNvSpPr>
          <p:nvPr>
            <p:ph idx="1"/>
          </p:nvPr>
        </p:nvSpPr>
        <p:spPr/>
        <p:txBody>
          <a:bodyPr/>
          <a:lstStyle/>
          <a:p>
            <a:r>
              <a:rPr lang="sq-AL" sz="2400" dirty="0"/>
              <a:t>Nga ana tjetër, në </a:t>
            </a:r>
            <a:r>
              <a:rPr lang="sq-AL" sz="2400" b="1" dirty="0"/>
              <a:t>Angli, mbizotëron mendimi që ka vetëm dy standarde, por që ka shkallë të ndryshme të të provuarit brenda çdo standardi</a:t>
            </a:r>
            <a:r>
              <a:rPr lang="sq-AL" sz="2400" dirty="0"/>
              <a:t>. Denning, L.J., u shpreh si më poshtë për këtë çështje: </a:t>
            </a:r>
            <a:endParaRPr lang="en-US" sz="2400" dirty="0"/>
          </a:p>
          <a:p>
            <a:r>
              <a:rPr lang="sq-AL" sz="2400" dirty="0"/>
              <a:t>Edhe në çështje civile, çështja mund të provohet me peshimin e probabilitetit, por mund të ketë </a:t>
            </a:r>
            <a:r>
              <a:rPr lang="sq-AL" sz="2400" b="1" dirty="0"/>
              <a:t>disa shkallë probabiliteti brenda atij standardi</a:t>
            </a:r>
            <a:r>
              <a:rPr lang="sq-AL" sz="2400" dirty="0"/>
              <a:t>. </a:t>
            </a:r>
            <a:endParaRPr lang="en-US" sz="2400" dirty="0"/>
          </a:p>
          <a:p>
            <a:r>
              <a:rPr lang="sq-AL" sz="2400" b="1" dirty="0"/>
              <a:t>Shkalla varet nga objekti</a:t>
            </a:r>
            <a:r>
              <a:rPr lang="sq-AL" sz="2400" dirty="0"/>
              <a:t>. Një gjykim civil, ku shqyrtohet akuza e mashtrimit, natyrshëm që do të kërkojë një shkallë më të lartë probabiliteti se ajo që do të kërkohej për të përcaktuar nëse ndodhemi apo jo përpara pakujdesisë. Gjykimi civil nuk përdor një shkallë aq të lartë sa një gjykim penal, edhe nëse shqyrtohet një akuzë me natyrë penale; por gjithsesi e kërkon një shkallë probabiliteti që është në proporcion me rastin”</a:t>
            </a:r>
            <a:r>
              <a:rPr lang="en-US" sz="2400" i="1" dirty="0" err="1"/>
              <a:t>Bater</a:t>
            </a:r>
            <a:r>
              <a:rPr lang="en-US" sz="2400" i="1" dirty="0"/>
              <a:t> v. </a:t>
            </a:r>
            <a:r>
              <a:rPr lang="en-US" sz="2400" i="1" dirty="0" err="1"/>
              <a:t>Bater</a:t>
            </a:r>
            <a:r>
              <a:rPr lang="en-US" sz="2400" i="1" dirty="0"/>
              <a:t> </a:t>
            </a:r>
            <a:r>
              <a:rPr lang="en-US" sz="2400" dirty="0"/>
              <a:t>[1951] P. 35, 36–37; cf. </a:t>
            </a:r>
            <a:r>
              <a:rPr lang="en-US" sz="2400" i="1" dirty="0"/>
              <a:t>Re H (Minors) </a:t>
            </a:r>
            <a:r>
              <a:rPr lang="en-US" sz="2400" dirty="0"/>
              <a:t>[1996] A.C. 563 (HL) criticized by Dennis(2004) 396–98</a:t>
            </a:r>
            <a:r>
              <a:rPr lang="sq-AL" sz="2400" dirty="0"/>
              <a:t>.</a:t>
            </a:r>
            <a:endParaRPr lang="en-US" sz="2400" dirty="0"/>
          </a:p>
          <a:p>
            <a:endParaRPr lang="en-US" sz="2400" dirty="0"/>
          </a:p>
        </p:txBody>
      </p:sp>
    </p:spTree>
    <p:extLst>
      <p:ext uri="{BB962C8B-B14F-4D97-AF65-F5344CB8AC3E}">
        <p14:creationId xmlns:p14="http://schemas.microsoft.com/office/powerpoint/2010/main" val="31954824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u="sng" dirty="0"/>
              <a:t>Shqyrtimi në apel: standardet për kufizimin e diskrecionit</a:t>
            </a:r>
            <a:endParaRPr lang="en-US" dirty="0"/>
          </a:p>
        </p:txBody>
      </p:sp>
      <p:sp>
        <p:nvSpPr>
          <p:cNvPr id="3" name="Content Placeholder 2"/>
          <p:cNvSpPr>
            <a:spLocks noGrp="1"/>
          </p:cNvSpPr>
          <p:nvPr>
            <p:ph idx="1"/>
          </p:nvPr>
        </p:nvSpPr>
        <p:spPr/>
        <p:txBody>
          <a:bodyPr/>
          <a:lstStyle/>
          <a:p>
            <a:r>
              <a:rPr lang="en-US" dirty="0" smtClean="0"/>
              <a:t>N</a:t>
            </a:r>
            <a:r>
              <a:rPr lang="sq-AL" dirty="0" smtClean="0"/>
              <a:t>ëse </a:t>
            </a:r>
            <a:r>
              <a:rPr lang="sq-AL" dirty="0"/>
              <a:t>provat kanë qenë logjikisht të mjaftueshme dhe lenë të hapura për vendim çështje të faktit, gjykata e apelit </a:t>
            </a:r>
            <a:r>
              <a:rPr lang="sq-AL" u="sng" dirty="0"/>
              <a:t>mund të anulojë vendimin e faktit vetëm nëse mund të deklarojë nga provat që vendimi ka qenë qartazi i gabuar,</a:t>
            </a:r>
            <a:r>
              <a:rPr lang="sq-AL" dirty="0"/>
              <a:t> kundrejt peshës së dukshme të provës, ose i pasigurt. </a:t>
            </a:r>
            <a:endParaRPr lang="en-US" dirty="0"/>
          </a:p>
          <a:p>
            <a:r>
              <a:rPr lang="sq-AL" b="1" dirty="0"/>
              <a:t>Sido që të kuadrohen, standardet për ndërhyrje të ligjshme në këto rrethana janë krijuar qartazi për të mbrojtur diskrecionin e gjyqtarit dhe për të kufizuar rastet e ndërhyrjes.  </a:t>
            </a:r>
            <a:endParaRPr lang="en-US" dirty="0"/>
          </a:p>
          <a:p>
            <a:r>
              <a:rPr lang="sq-AL" b="1" dirty="0"/>
              <a:t> </a:t>
            </a:r>
            <a:endParaRPr lang="en-US" dirty="0"/>
          </a:p>
          <a:p>
            <a:endParaRPr lang="en-US" dirty="0"/>
          </a:p>
        </p:txBody>
      </p:sp>
    </p:spTree>
    <p:extLst>
      <p:ext uri="{BB962C8B-B14F-4D97-AF65-F5344CB8AC3E}">
        <p14:creationId xmlns:p14="http://schemas.microsoft.com/office/powerpoint/2010/main" val="25658029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25545"/>
          </a:xfrm>
        </p:spPr>
        <p:txBody>
          <a:bodyPr/>
          <a:lstStyle/>
          <a:p>
            <a:r>
              <a:rPr lang="sq-AL" dirty="0"/>
              <a:t>Kufizimet për gjykatën e apelit</a:t>
            </a:r>
            <a:r>
              <a:rPr lang="en-US" dirty="0"/>
              <a:t/>
            </a:r>
            <a:br>
              <a:rPr lang="en-US" dirty="0"/>
            </a:br>
            <a:endParaRPr lang="en-US" dirty="0"/>
          </a:p>
        </p:txBody>
      </p:sp>
      <p:sp>
        <p:nvSpPr>
          <p:cNvPr id="3" name="Content Placeholder 2"/>
          <p:cNvSpPr>
            <a:spLocks noGrp="1"/>
          </p:cNvSpPr>
          <p:nvPr>
            <p:ph idx="1"/>
          </p:nvPr>
        </p:nvSpPr>
        <p:spPr>
          <a:xfrm>
            <a:off x="838200" y="936434"/>
            <a:ext cx="10515600" cy="5240529"/>
          </a:xfrm>
        </p:spPr>
        <p:txBody>
          <a:bodyPr/>
          <a:lstStyle/>
          <a:p>
            <a:r>
              <a:rPr lang="sq-AL" dirty="0"/>
              <a:t>Megjithatë, ky këndvështrim i nënshtrohet të paktën dy cilësimeve të tjera. </a:t>
            </a:r>
            <a:endParaRPr lang="en-US" dirty="0"/>
          </a:p>
          <a:p>
            <a:r>
              <a:rPr lang="sq-AL" b="1" dirty="0"/>
              <a:t>Së pari</a:t>
            </a:r>
            <a:r>
              <a:rPr lang="sq-AL" dirty="0"/>
              <a:t>, shumica e gjyqtarëve të apelit janë plotësisht në gjendje të interpretojnë normat dhe të organizojnë faktet mjaftueshëm për të argumentuar një përmbysje në çdo rast që e mendojnë të duhur. Ky cilësim thekson shtrirjen e diskrecionit dhe fuqinë që u jepet gjykatave të apelit. </a:t>
            </a:r>
            <a:endParaRPr lang="en-US" dirty="0"/>
          </a:p>
          <a:p>
            <a:r>
              <a:rPr lang="sq-AL" b="1" dirty="0"/>
              <a:t>Së dyti</a:t>
            </a:r>
            <a:r>
              <a:rPr lang="sq-AL" dirty="0"/>
              <a:t>, ky këndvështrim nuk njeh si duhet masën deri ku gjyqtarët i marrin standardet seriozisht në përpjekje për të ushtruar diskrecionin me përgjegjësi. E thënë ndryshe, përcaktimi i diapazonit/hapësirës brenda të cilit mund të ushtrohet diskrecioni sipas standardeve të ndryshme nuk përcakton diapazonin brenda të cilit diskrecioni ushtrohet tipikisht sipas këtyre standardeve.</a:t>
            </a:r>
            <a:endParaRPr lang="en-US" dirty="0"/>
          </a:p>
          <a:p>
            <a:endParaRPr lang="en-US" dirty="0"/>
          </a:p>
        </p:txBody>
      </p:sp>
    </p:spTree>
    <p:extLst>
      <p:ext uri="{BB962C8B-B14F-4D97-AF65-F5344CB8AC3E}">
        <p14:creationId xmlns:p14="http://schemas.microsoft.com/office/powerpoint/2010/main" val="10999318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dirty="0"/>
              <a:t>Koncepti i provës;</a:t>
            </a:r>
            <a:r>
              <a:rPr lang="en-US" dirty="0"/>
              <a:t/>
            </a:r>
            <a:br>
              <a:rPr lang="en-US" dirty="0"/>
            </a:br>
            <a:endParaRPr lang="en-US" dirty="0"/>
          </a:p>
        </p:txBody>
      </p:sp>
      <p:sp>
        <p:nvSpPr>
          <p:cNvPr id="3" name="Content Placeholder 2"/>
          <p:cNvSpPr>
            <a:spLocks noGrp="1"/>
          </p:cNvSpPr>
          <p:nvPr>
            <p:ph idx="1"/>
          </p:nvPr>
        </p:nvSpPr>
        <p:spPr/>
        <p:txBody>
          <a:bodyPr/>
          <a:lstStyle/>
          <a:p>
            <a:r>
              <a:rPr lang="en-GB" sz="2000" dirty="0" err="1"/>
              <a:t>Procesi</a:t>
            </a:r>
            <a:r>
              <a:rPr lang="en-GB" sz="2000" dirty="0"/>
              <a:t> civil-</a:t>
            </a:r>
            <a:endParaRPr lang="en-US" sz="2000" dirty="0"/>
          </a:p>
          <a:p>
            <a:r>
              <a:rPr lang="en-GB" sz="2000" dirty="0" err="1"/>
              <a:t>Provat</a:t>
            </a:r>
            <a:r>
              <a:rPr lang="en-GB" sz="2000" dirty="0"/>
              <a:t> </a:t>
            </a:r>
            <a:r>
              <a:rPr lang="en-GB" sz="2000" dirty="0" err="1"/>
              <a:t>janë</a:t>
            </a:r>
            <a:r>
              <a:rPr lang="en-GB" sz="2000" dirty="0"/>
              <a:t> </a:t>
            </a:r>
            <a:r>
              <a:rPr lang="en-GB" sz="2000" dirty="0" err="1"/>
              <a:t>të</a:t>
            </a:r>
            <a:r>
              <a:rPr lang="en-GB" sz="2000" dirty="0"/>
              <a:t> </a:t>
            </a:r>
            <a:r>
              <a:rPr lang="en-GB" sz="2000" dirty="0" err="1"/>
              <a:t>dhëna</a:t>
            </a:r>
            <a:r>
              <a:rPr lang="en-GB" sz="2000" dirty="0"/>
              <a:t> </a:t>
            </a:r>
            <a:r>
              <a:rPr lang="en-GB" sz="2000" dirty="0" err="1"/>
              <a:t>që</a:t>
            </a:r>
            <a:r>
              <a:rPr lang="en-GB" sz="2000" dirty="0"/>
              <a:t> </a:t>
            </a:r>
            <a:r>
              <a:rPr lang="en-GB" sz="2000" dirty="0" err="1"/>
              <a:t>merren</a:t>
            </a:r>
            <a:r>
              <a:rPr lang="en-GB" sz="2000" dirty="0"/>
              <a:t> </a:t>
            </a:r>
            <a:r>
              <a:rPr lang="en-GB" sz="2000" dirty="0" err="1"/>
              <a:t>prej</a:t>
            </a:r>
            <a:r>
              <a:rPr lang="en-GB" sz="2000" dirty="0"/>
              <a:t> </a:t>
            </a:r>
            <a:r>
              <a:rPr lang="en-GB" sz="2000" u="sng" dirty="0" err="1"/>
              <a:t>burimeve</a:t>
            </a:r>
            <a:r>
              <a:rPr lang="en-GB" sz="2000" u="sng" dirty="0"/>
              <a:t> </a:t>
            </a:r>
            <a:r>
              <a:rPr lang="en-GB" sz="2000" u="sng" dirty="0" err="1"/>
              <a:t>dhe</a:t>
            </a:r>
            <a:r>
              <a:rPr lang="en-GB" sz="2000" u="sng" dirty="0"/>
              <a:t> </a:t>
            </a:r>
            <a:r>
              <a:rPr lang="en-GB" sz="2000" u="sng" dirty="0" err="1"/>
              <a:t>sipas</a:t>
            </a:r>
            <a:r>
              <a:rPr lang="en-GB" sz="2000" u="sng" dirty="0"/>
              <a:t> </a:t>
            </a:r>
            <a:r>
              <a:rPr lang="en-GB" sz="2000" u="sng" dirty="0" err="1"/>
              <a:t>rregullave</a:t>
            </a:r>
            <a:r>
              <a:rPr lang="en-GB" sz="2000" u="sng" dirty="0"/>
              <a:t> </a:t>
            </a:r>
            <a:r>
              <a:rPr lang="en-GB" sz="2000" u="sng" dirty="0" err="1"/>
              <a:t>të</a:t>
            </a:r>
            <a:r>
              <a:rPr lang="en-GB" sz="2000" u="sng" dirty="0"/>
              <a:t> </a:t>
            </a:r>
            <a:r>
              <a:rPr lang="en-GB" sz="2000" u="sng" dirty="0" err="1"/>
              <a:t>parashikuara</a:t>
            </a:r>
            <a:r>
              <a:rPr lang="en-GB" sz="2000" u="sng" dirty="0"/>
              <a:t> </a:t>
            </a:r>
            <a:r>
              <a:rPr lang="en-GB" sz="2000" u="sng" dirty="0" err="1"/>
              <a:t>në</a:t>
            </a:r>
            <a:r>
              <a:rPr lang="en-GB" sz="2000" u="sng" dirty="0"/>
              <a:t> </a:t>
            </a:r>
            <a:r>
              <a:rPr lang="en-GB" sz="2000" u="sng" dirty="0" err="1"/>
              <a:t>këtë</a:t>
            </a:r>
            <a:r>
              <a:rPr lang="en-GB" sz="2000" u="sng" dirty="0"/>
              <a:t> </a:t>
            </a:r>
            <a:r>
              <a:rPr lang="en-GB" sz="2000" u="sng" dirty="0" err="1"/>
              <a:t>Kod</a:t>
            </a:r>
            <a:r>
              <a:rPr lang="en-GB" sz="2000" u="sng" dirty="0"/>
              <a:t> </a:t>
            </a:r>
            <a:r>
              <a:rPr lang="en-GB" sz="2000" u="sng" dirty="0" err="1"/>
              <a:t>dhe</a:t>
            </a:r>
            <a:r>
              <a:rPr lang="en-GB" sz="2000" u="sng" dirty="0"/>
              <a:t> </a:t>
            </a:r>
            <a:r>
              <a:rPr lang="en-GB" sz="2000" u="sng" dirty="0" err="1"/>
              <a:t>ligje</a:t>
            </a:r>
            <a:r>
              <a:rPr lang="en-GB" sz="2000" u="sng" dirty="0"/>
              <a:t> </a:t>
            </a:r>
            <a:r>
              <a:rPr lang="en-GB" sz="2000" u="sng" dirty="0" err="1"/>
              <a:t>të</a:t>
            </a:r>
            <a:r>
              <a:rPr lang="en-GB" sz="2000" u="sng" dirty="0"/>
              <a:t> </a:t>
            </a:r>
            <a:r>
              <a:rPr lang="en-GB" sz="2000" u="sng" dirty="0" err="1"/>
              <a:t>tjera</a:t>
            </a:r>
            <a:r>
              <a:rPr lang="en-GB" sz="2000" dirty="0"/>
              <a:t>, </a:t>
            </a:r>
            <a:r>
              <a:rPr lang="en-GB" sz="2000" dirty="0" err="1"/>
              <a:t>të</a:t>
            </a:r>
            <a:r>
              <a:rPr lang="en-GB" sz="2000" dirty="0"/>
              <a:t> </a:t>
            </a:r>
            <a:r>
              <a:rPr lang="en-GB" sz="2000" dirty="0" err="1"/>
              <a:t>cilat</a:t>
            </a:r>
            <a:r>
              <a:rPr lang="en-GB" sz="2000" dirty="0"/>
              <a:t> </a:t>
            </a:r>
            <a:r>
              <a:rPr lang="en-GB" sz="2000" dirty="0" err="1"/>
              <a:t>vërtetojnë</a:t>
            </a:r>
            <a:r>
              <a:rPr lang="en-GB" sz="2000" dirty="0"/>
              <a:t> </a:t>
            </a:r>
            <a:r>
              <a:rPr lang="en-GB" sz="2000" dirty="0" err="1"/>
              <a:t>ose</a:t>
            </a:r>
            <a:r>
              <a:rPr lang="en-GB" sz="2000" dirty="0"/>
              <a:t> </a:t>
            </a:r>
            <a:r>
              <a:rPr lang="en-GB" sz="2000" dirty="0" err="1"/>
              <a:t>rrëzojnë</a:t>
            </a:r>
            <a:r>
              <a:rPr lang="en-GB" sz="2000" dirty="0"/>
              <a:t> </a:t>
            </a:r>
            <a:r>
              <a:rPr lang="en-GB" sz="2000" dirty="0" err="1"/>
              <a:t>pretendimet</a:t>
            </a:r>
            <a:r>
              <a:rPr lang="en-GB" sz="2000" dirty="0"/>
              <a:t> </a:t>
            </a:r>
            <a:r>
              <a:rPr lang="en-GB" sz="2000" dirty="0" err="1"/>
              <a:t>ose</a:t>
            </a:r>
            <a:r>
              <a:rPr lang="en-GB" sz="2000" dirty="0"/>
              <a:t> </a:t>
            </a:r>
            <a:r>
              <a:rPr lang="en-GB" sz="2000" dirty="0" err="1"/>
              <a:t>prapësimet</a:t>
            </a:r>
            <a:r>
              <a:rPr lang="en-GB" sz="2000" dirty="0"/>
              <a:t> e </a:t>
            </a:r>
            <a:r>
              <a:rPr lang="en-GB" sz="2000" dirty="0" err="1"/>
              <a:t>pjesëmarrësve</a:t>
            </a:r>
            <a:r>
              <a:rPr lang="en-GB" sz="2000" dirty="0"/>
              <a:t> </a:t>
            </a:r>
            <a:r>
              <a:rPr lang="en-GB" sz="2000" dirty="0" err="1"/>
              <a:t>në</a:t>
            </a:r>
            <a:r>
              <a:rPr lang="en-GB" sz="2000" dirty="0"/>
              <a:t> </a:t>
            </a:r>
            <a:r>
              <a:rPr lang="en-GB" sz="2000" dirty="0" err="1"/>
              <a:t>proces</a:t>
            </a:r>
            <a:r>
              <a:rPr lang="en-GB" sz="2000" dirty="0"/>
              <a:t>. ( </a:t>
            </a:r>
            <a:r>
              <a:rPr lang="en-GB" sz="2000" dirty="0" err="1"/>
              <a:t>neni</a:t>
            </a:r>
            <a:r>
              <a:rPr lang="en-GB" sz="2000" dirty="0"/>
              <a:t> 11)</a:t>
            </a:r>
            <a:endParaRPr lang="en-US" sz="2000" dirty="0"/>
          </a:p>
          <a:p>
            <a:r>
              <a:rPr lang="sq-AL" sz="2000" dirty="0"/>
              <a:t>Procesi penal-</a:t>
            </a:r>
            <a:endParaRPr lang="en-US" sz="2000" dirty="0"/>
          </a:p>
          <a:p>
            <a:r>
              <a:rPr lang="sq-AL" sz="2000" dirty="0"/>
              <a:t>Prova janë </a:t>
            </a:r>
            <a:r>
              <a:rPr lang="sq-AL" sz="2000" b="1" dirty="0"/>
              <a:t>njoftimet </a:t>
            </a:r>
            <a:r>
              <a:rPr lang="sq-AL" sz="2000" dirty="0"/>
              <a:t>mbi faktet e rrethanat që lidhen me veprën penale, që merren prej</a:t>
            </a:r>
            <a:br>
              <a:rPr lang="sq-AL" sz="2000" dirty="0"/>
            </a:br>
            <a:r>
              <a:rPr lang="sq-AL" sz="2000" dirty="0"/>
              <a:t>burimeve të parashikuara në ligjin procedural penal, në përputhje me rregullat e caktuara prej tij</a:t>
            </a:r>
            <a:br>
              <a:rPr lang="sq-AL" sz="2000" dirty="0"/>
            </a:br>
            <a:r>
              <a:rPr lang="sq-AL" sz="2000" dirty="0"/>
              <a:t>dhe që shërbejnë për të vërtetuar kryerjen ose jo të veprës penale, pasojat e ardhura prej saj,</a:t>
            </a:r>
            <a:br>
              <a:rPr lang="sq-AL" sz="2000" dirty="0"/>
            </a:br>
            <a:r>
              <a:rPr lang="sq-AL" sz="2000" dirty="0"/>
              <a:t>fajësinë ose pafajësinë e të pandehurit dhe shkallën e përgjegjësisë së tij.</a:t>
            </a:r>
            <a:br>
              <a:rPr lang="sq-AL" sz="2000" dirty="0"/>
            </a:br>
            <a:r>
              <a:rPr lang="sq-AL" sz="2000" dirty="0"/>
              <a:t>Kur kërkohet një provë që nuk rregullohet me ligj gjykata mund ta marrë nëse prova</a:t>
            </a:r>
            <a:br>
              <a:rPr lang="sq-AL" sz="2000" dirty="0"/>
            </a:br>
            <a:r>
              <a:rPr lang="sq-AL" sz="2000" dirty="0"/>
              <a:t>vlen për të vërtetuar faktet dhe nuk cenon lirinë e vullnetit të personit. Gjykata vendos për</a:t>
            </a:r>
            <a:br>
              <a:rPr lang="sq-AL" sz="2000" dirty="0"/>
            </a:br>
            <a:r>
              <a:rPr lang="sq-AL" sz="2000" dirty="0"/>
              <a:t>marrjen e provës pasi dëgjon palët mbi mënyrën e marrjes së saj.( neni 149)</a:t>
            </a:r>
            <a:br>
              <a:rPr lang="sq-AL" sz="2000" dirty="0"/>
            </a:br>
            <a:r>
              <a:rPr lang="en-US" sz="2000" dirty="0"/>
              <a:t>-</a:t>
            </a:r>
            <a:r>
              <a:rPr lang="sq-AL" sz="2000" dirty="0" smtClean="0"/>
              <a:t>Faktet </a:t>
            </a:r>
            <a:r>
              <a:rPr lang="sq-AL" sz="2000" dirty="0"/>
              <a:t>në procesin penal provohen me çdo provë, me kusht që ato të mos cenojnë të</a:t>
            </a:r>
            <a:br>
              <a:rPr lang="sq-AL" sz="2000" dirty="0"/>
            </a:br>
            <a:r>
              <a:rPr lang="sq-AL" sz="2000" dirty="0"/>
              <a:t>drejtat dhe liritë themelore të njeriut. ( neni 8/a)</a:t>
            </a:r>
            <a:br>
              <a:rPr lang="sq-AL" sz="2000" dirty="0"/>
            </a:br>
            <a:endParaRPr lang="en-US" sz="2000" dirty="0"/>
          </a:p>
          <a:p>
            <a:endParaRPr lang="en-US" sz="2000" dirty="0"/>
          </a:p>
        </p:txBody>
      </p:sp>
    </p:spTree>
    <p:extLst>
      <p:ext uri="{BB962C8B-B14F-4D97-AF65-F5344CB8AC3E}">
        <p14:creationId xmlns:p14="http://schemas.microsoft.com/office/powerpoint/2010/main" val="28641278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dirty="0"/>
              <a:t>Kufizimet e paraqitjes së provave</a:t>
            </a:r>
            <a:r>
              <a:rPr lang="en-US" dirty="0"/>
              <a:t/>
            </a:r>
            <a:br>
              <a:rPr lang="en-US" dirty="0"/>
            </a:br>
            <a:endParaRPr lang="en-US" dirty="0"/>
          </a:p>
        </p:txBody>
      </p:sp>
      <p:sp>
        <p:nvSpPr>
          <p:cNvPr id="3" name="Content Placeholder 2"/>
          <p:cNvSpPr>
            <a:spLocks noGrp="1"/>
          </p:cNvSpPr>
          <p:nvPr>
            <p:ph idx="1"/>
          </p:nvPr>
        </p:nvSpPr>
        <p:spPr/>
        <p:txBody>
          <a:bodyPr/>
          <a:lstStyle/>
          <a:p>
            <a:r>
              <a:rPr lang="sq-AL" sz="2000" dirty="0"/>
              <a:t>Procesi civil-</a:t>
            </a:r>
            <a:endParaRPr lang="en-US" sz="2000" dirty="0"/>
          </a:p>
          <a:p>
            <a:r>
              <a:rPr lang="en-GB" sz="2000" dirty="0" err="1"/>
              <a:t>Në</a:t>
            </a:r>
            <a:r>
              <a:rPr lang="en-GB" sz="2000" dirty="0"/>
              <a:t> </a:t>
            </a:r>
            <a:r>
              <a:rPr lang="en-GB" sz="2000" dirty="0" err="1"/>
              <a:t>zbatim</a:t>
            </a:r>
            <a:r>
              <a:rPr lang="en-GB" sz="2000" dirty="0"/>
              <a:t> </a:t>
            </a:r>
            <a:r>
              <a:rPr lang="en-GB" sz="2000" dirty="0" err="1"/>
              <a:t>të</a:t>
            </a:r>
            <a:r>
              <a:rPr lang="en-GB" sz="2000" dirty="0"/>
              <a:t> </a:t>
            </a:r>
            <a:r>
              <a:rPr lang="en-GB" sz="2000" dirty="0" err="1"/>
              <a:t>nenit</a:t>
            </a:r>
            <a:r>
              <a:rPr lang="en-GB" sz="2000" dirty="0"/>
              <a:t> 12 </a:t>
            </a:r>
            <a:r>
              <a:rPr lang="en-GB" sz="2000" dirty="0" err="1"/>
              <a:t>të</a:t>
            </a:r>
            <a:r>
              <a:rPr lang="en-GB" sz="2000" dirty="0"/>
              <a:t> </a:t>
            </a:r>
            <a:r>
              <a:rPr lang="en-GB" sz="2000" dirty="0" err="1"/>
              <a:t>këtij</a:t>
            </a:r>
            <a:r>
              <a:rPr lang="en-GB" sz="2000" dirty="0"/>
              <a:t> </a:t>
            </a:r>
            <a:r>
              <a:rPr lang="en-GB" sz="2000" dirty="0" err="1"/>
              <a:t>Kodi</a:t>
            </a:r>
            <a:r>
              <a:rPr lang="en-GB" sz="2000" dirty="0"/>
              <a:t>, </a:t>
            </a:r>
            <a:r>
              <a:rPr lang="en-GB" sz="2000" dirty="0" err="1"/>
              <a:t>gjykata</a:t>
            </a:r>
            <a:r>
              <a:rPr lang="en-GB" sz="2000" dirty="0"/>
              <a:t> me </a:t>
            </a:r>
            <a:r>
              <a:rPr lang="en-GB" sz="2000" dirty="0" err="1"/>
              <a:t>vendim</a:t>
            </a:r>
            <a:r>
              <a:rPr lang="en-GB" sz="2000" dirty="0"/>
              <a:t> </a:t>
            </a:r>
            <a:r>
              <a:rPr lang="en-GB" sz="2000" dirty="0" err="1"/>
              <a:t>lejon</a:t>
            </a:r>
            <a:r>
              <a:rPr lang="en-GB" sz="2000" dirty="0"/>
              <a:t> </a:t>
            </a:r>
            <a:r>
              <a:rPr lang="en-GB" sz="2000" dirty="0" err="1"/>
              <a:t>palët</a:t>
            </a:r>
            <a:r>
              <a:rPr lang="en-GB" sz="2000" dirty="0"/>
              <a:t> </a:t>
            </a:r>
            <a:r>
              <a:rPr lang="en-GB" sz="2000" dirty="0" err="1"/>
              <a:t>të</a:t>
            </a:r>
            <a:r>
              <a:rPr lang="en-GB" sz="2000" dirty="0"/>
              <a:t> </a:t>
            </a:r>
            <a:r>
              <a:rPr lang="en-GB" sz="2000" dirty="0" err="1"/>
              <a:t>provojnë</a:t>
            </a:r>
            <a:r>
              <a:rPr lang="en-GB" sz="2000" dirty="0"/>
              <a:t> </a:t>
            </a:r>
            <a:r>
              <a:rPr lang="en-GB" sz="2000" dirty="0" err="1"/>
              <a:t>faktet</a:t>
            </a:r>
            <a:r>
              <a:rPr lang="en-GB" sz="2000" dirty="0"/>
              <a:t> </a:t>
            </a:r>
            <a:r>
              <a:rPr lang="en-GB" sz="2000" dirty="0" err="1"/>
              <a:t>mbi</a:t>
            </a:r>
            <a:r>
              <a:rPr lang="en-GB" sz="2000" dirty="0"/>
              <a:t> </a:t>
            </a:r>
            <a:r>
              <a:rPr lang="en-GB" sz="2000" dirty="0" err="1"/>
              <a:t>të</a:t>
            </a:r>
            <a:r>
              <a:rPr lang="en-GB" sz="2000" dirty="0"/>
              <a:t> </a:t>
            </a:r>
            <a:r>
              <a:rPr lang="en-GB" sz="2000" dirty="0" err="1"/>
              <a:t>cilat</a:t>
            </a:r>
            <a:r>
              <a:rPr lang="en-GB" sz="2000" dirty="0"/>
              <a:t> </a:t>
            </a:r>
            <a:r>
              <a:rPr lang="en-GB" sz="2000" dirty="0" err="1"/>
              <a:t>i</a:t>
            </a:r>
            <a:r>
              <a:rPr lang="en-GB" sz="2000" dirty="0"/>
              <a:t> </a:t>
            </a:r>
            <a:r>
              <a:rPr lang="en-GB" sz="2000" dirty="0" err="1"/>
              <a:t>bazojnë</a:t>
            </a:r>
            <a:r>
              <a:rPr lang="en-GB" sz="2000" dirty="0"/>
              <a:t> </a:t>
            </a:r>
            <a:r>
              <a:rPr lang="en-GB" sz="2000" dirty="0" err="1"/>
              <a:t>kërkimet</a:t>
            </a:r>
            <a:r>
              <a:rPr lang="en-GB" sz="2000" dirty="0"/>
              <a:t> </a:t>
            </a:r>
            <a:r>
              <a:rPr lang="en-GB" sz="2000" dirty="0" err="1"/>
              <a:t>dhe</a:t>
            </a:r>
            <a:r>
              <a:rPr lang="en-GB" sz="2000" dirty="0"/>
              <a:t> </a:t>
            </a:r>
            <a:r>
              <a:rPr lang="en-GB" sz="2000" dirty="0" err="1"/>
              <a:t>pretendimet</a:t>
            </a:r>
            <a:r>
              <a:rPr lang="en-GB" sz="2000" dirty="0"/>
              <a:t> e tyre, duke </a:t>
            </a:r>
            <a:r>
              <a:rPr lang="en-GB" sz="2000" dirty="0" err="1"/>
              <a:t>paraqitur</a:t>
            </a:r>
            <a:r>
              <a:rPr lang="en-GB" sz="2000" dirty="0"/>
              <a:t> </a:t>
            </a:r>
            <a:r>
              <a:rPr lang="en-GB" sz="2000" dirty="0" err="1"/>
              <a:t>në</a:t>
            </a:r>
            <a:r>
              <a:rPr lang="en-GB" sz="2000" dirty="0"/>
              <a:t> </a:t>
            </a:r>
            <a:r>
              <a:rPr lang="en-GB" sz="2000" dirty="0" err="1"/>
              <a:t>gjykatë</a:t>
            </a:r>
            <a:r>
              <a:rPr lang="en-GB" sz="2000" dirty="0"/>
              <a:t> </a:t>
            </a:r>
            <a:r>
              <a:rPr lang="en-GB" sz="2000" b="1" u="sng" dirty="0" err="1"/>
              <a:t>vetëm</a:t>
            </a:r>
            <a:r>
              <a:rPr lang="en-GB" sz="2000" b="1" u="sng" dirty="0"/>
              <a:t> </a:t>
            </a:r>
            <a:r>
              <a:rPr lang="en-GB" sz="2000" b="1" u="sng" dirty="0" err="1"/>
              <a:t>ato</a:t>
            </a:r>
            <a:r>
              <a:rPr lang="en-GB" sz="2000" b="1" u="sng" dirty="0"/>
              <a:t> </a:t>
            </a:r>
            <a:r>
              <a:rPr lang="en-GB" sz="2000" b="1" u="sng" dirty="0" err="1"/>
              <a:t>prova</a:t>
            </a:r>
            <a:r>
              <a:rPr lang="en-GB" sz="2000" dirty="0"/>
              <a:t> </a:t>
            </a:r>
            <a:r>
              <a:rPr lang="en-GB" sz="2000" dirty="0" err="1"/>
              <a:t>që</a:t>
            </a:r>
            <a:r>
              <a:rPr lang="en-GB" sz="2000" dirty="0"/>
              <a:t> </a:t>
            </a:r>
            <a:r>
              <a:rPr lang="en-GB" sz="2000" dirty="0" err="1"/>
              <a:t>janë</a:t>
            </a:r>
            <a:r>
              <a:rPr lang="en-GB" sz="2000" dirty="0"/>
              <a:t> </a:t>
            </a:r>
            <a:r>
              <a:rPr lang="en-GB" sz="2000" dirty="0" err="1"/>
              <a:t>të</a:t>
            </a:r>
            <a:r>
              <a:rPr lang="en-GB" sz="2000" dirty="0"/>
              <a:t> </a:t>
            </a:r>
            <a:r>
              <a:rPr lang="en-GB" sz="2000" dirty="0" err="1"/>
              <a:t>domosdoshme</a:t>
            </a:r>
            <a:r>
              <a:rPr lang="en-GB" sz="2000" dirty="0"/>
              <a:t> e </a:t>
            </a:r>
            <a:r>
              <a:rPr lang="en-GB" sz="2000" dirty="0" err="1"/>
              <a:t>që</a:t>
            </a:r>
            <a:r>
              <a:rPr lang="en-GB" sz="2000" dirty="0"/>
              <a:t> </a:t>
            </a:r>
            <a:r>
              <a:rPr lang="en-GB" sz="2000" dirty="0" err="1"/>
              <a:t>kanë</a:t>
            </a:r>
            <a:r>
              <a:rPr lang="en-GB" sz="2000" dirty="0"/>
              <a:t> </a:t>
            </a:r>
            <a:r>
              <a:rPr lang="en-GB" sz="2000" dirty="0" err="1"/>
              <a:t>lidhje</a:t>
            </a:r>
            <a:r>
              <a:rPr lang="en-GB" sz="2000" dirty="0"/>
              <a:t> me </a:t>
            </a:r>
            <a:r>
              <a:rPr lang="en-GB" sz="2000" dirty="0" err="1"/>
              <a:t>çështjen</a:t>
            </a:r>
            <a:r>
              <a:rPr lang="en-GB" sz="2000" dirty="0"/>
              <a:t> e </a:t>
            </a:r>
            <a:r>
              <a:rPr lang="en-GB" sz="2000" dirty="0" err="1"/>
              <a:t>gjykimit</a:t>
            </a:r>
            <a:r>
              <a:rPr lang="en-GB" sz="2000" dirty="0"/>
              <a:t>.</a:t>
            </a:r>
            <a:endParaRPr lang="en-US" sz="2000" dirty="0"/>
          </a:p>
          <a:p>
            <a:r>
              <a:rPr lang="en-GB" sz="2000" i="1" dirty="0" err="1"/>
              <a:t>Pyetje</a:t>
            </a:r>
            <a:r>
              <a:rPr lang="en-GB" sz="2000" i="1" dirty="0"/>
              <a:t>; A </a:t>
            </a:r>
            <a:r>
              <a:rPr lang="en-GB" sz="2000" i="1" dirty="0" err="1"/>
              <a:t>është</a:t>
            </a:r>
            <a:r>
              <a:rPr lang="en-GB" sz="2000" i="1" dirty="0"/>
              <a:t> </a:t>
            </a:r>
            <a:r>
              <a:rPr lang="en-GB" sz="2000" i="1" dirty="0" err="1"/>
              <a:t>kjo</a:t>
            </a:r>
            <a:r>
              <a:rPr lang="en-GB" sz="2000" i="1" dirty="0"/>
              <a:t> </a:t>
            </a:r>
            <a:r>
              <a:rPr lang="en-GB" sz="2000" i="1" dirty="0" err="1"/>
              <a:t>fazë</a:t>
            </a:r>
            <a:r>
              <a:rPr lang="en-GB" sz="2000" i="1" dirty="0"/>
              <a:t> e </a:t>
            </a:r>
            <a:r>
              <a:rPr lang="en-GB" sz="2000" i="1" dirty="0" err="1"/>
              <a:t>mundshme</a:t>
            </a:r>
            <a:r>
              <a:rPr lang="en-GB" sz="2000" i="1" dirty="0"/>
              <a:t> </a:t>
            </a:r>
            <a:r>
              <a:rPr lang="en-GB" sz="2000" i="1" dirty="0" err="1"/>
              <a:t>për</a:t>
            </a:r>
            <a:r>
              <a:rPr lang="en-GB" sz="2000" i="1" dirty="0"/>
              <a:t> </a:t>
            </a:r>
            <a:r>
              <a:rPr lang="en-GB" sz="2000" i="1" dirty="0" err="1"/>
              <a:t>të</a:t>
            </a:r>
            <a:r>
              <a:rPr lang="en-GB" sz="2000" i="1" dirty="0"/>
              <a:t> </a:t>
            </a:r>
            <a:r>
              <a:rPr lang="en-GB" sz="2000" i="1" dirty="0" err="1"/>
              <a:t>vlerësuar</a:t>
            </a:r>
            <a:r>
              <a:rPr lang="en-GB" sz="2000" i="1" dirty="0"/>
              <a:t> </a:t>
            </a:r>
            <a:r>
              <a:rPr lang="en-GB" sz="2000" i="1" dirty="0" err="1"/>
              <a:t>paraprakisht</a:t>
            </a:r>
            <a:r>
              <a:rPr lang="en-GB" sz="2000" i="1" dirty="0"/>
              <a:t> “</a:t>
            </a:r>
            <a:r>
              <a:rPr lang="en-GB" sz="2000" i="1" dirty="0" err="1"/>
              <a:t>burimin</a:t>
            </a:r>
            <a:r>
              <a:rPr lang="en-GB" sz="2000" i="1" dirty="0"/>
              <a:t> </a:t>
            </a:r>
            <a:r>
              <a:rPr lang="en-GB" sz="2000" i="1" dirty="0" err="1"/>
              <a:t>dhe</a:t>
            </a:r>
            <a:r>
              <a:rPr lang="en-GB" sz="2000" i="1" dirty="0"/>
              <a:t> </a:t>
            </a:r>
            <a:r>
              <a:rPr lang="en-GB" sz="2000" i="1" dirty="0" err="1"/>
              <a:t>rregullat</a:t>
            </a:r>
            <a:r>
              <a:rPr lang="en-GB" sz="2000" i="1" dirty="0"/>
              <a:t>”?</a:t>
            </a:r>
            <a:endParaRPr lang="en-US" sz="2000" dirty="0"/>
          </a:p>
          <a:p>
            <a:r>
              <a:rPr lang="sq-AL" sz="2000" dirty="0"/>
              <a:t> </a:t>
            </a:r>
            <a:endParaRPr lang="en-US" sz="2000" dirty="0"/>
          </a:p>
          <a:p>
            <a:r>
              <a:rPr lang="sq-AL" sz="2000" dirty="0"/>
              <a:t>Procesi penal- </a:t>
            </a:r>
            <a:endParaRPr lang="en-US" sz="2000" dirty="0"/>
          </a:p>
          <a:p>
            <a:r>
              <a:rPr lang="sq-AL" sz="2000" dirty="0"/>
              <a:t>Në gjykim provat merren me kërkesën e palëve. Gjykata vendos menjëherë, </a:t>
            </a:r>
            <a:r>
              <a:rPr lang="sq-AL" sz="2000" u="sng" dirty="0"/>
              <a:t>duke përjashtuar</a:t>
            </a:r>
            <a:br>
              <a:rPr lang="sq-AL" sz="2000" u="sng" dirty="0"/>
            </a:br>
            <a:r>
              <a:rPr lang="sq-AL" sz="2000" u="sng" dirty="0"/>
              <a:t>provat e ndaluara nga ligji dhe ato që janë haptazi të panevojshme.</a:t>
            </a:r>
            <a:r>
              <a:rPr lang="sq-AL" sz="2000" dirty="0"/>
              <a:t/>
            </a:r>
            <a:br>
              <a:rPr lang="sq-AL" sz="2000" dirty="0"/>
            </a:br>
            <a:r>
              <a:rPr lang="sq-AL" sz="2000" dirty="0"/>
              <a:t>Provat e marra në shkelje të ndalimeve të parashikuara nga ligji nuk mund të përdoren.</a:t>
            </a:r>
            <a:br>
              <a:rPr lang="sq-AL" sz="2000" dirty="0"/>
            </a:br>
            <a:r>
              <a:rPr lang="sq-AL" sz="2000" dirty="0"/>
              <a:t>Papërdorshmëria e provave ngrihet edhe kryesisht në çdo gjendje dhe shkallë të procedimit.( neni 151 KPrP).</a:t>
            </a:r>
            <a:br>
              <a:rPr lang="sq-AL" sz="2000" dirty="0"/>
            </a:br>
            <a:endParaRPr lang="en-US" sz="2000" dirty="0"/>
          </a:p>
        </p:txBody>
      </p:sp>
    </p:spTree>
    <p:extLst>
      <p:ext uri="{BB962C8B-B14F-4D97-AF65-F5344CB8AC3E}">
        <p14:creationId xmlns:p14="http://schemas.microsoft.com/office/powerpoint/2010/main" val="21225073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dirty="0"/>
              <a:t>Kufizimet kohore;</a:t>
            </a:r>
            <a:r>
              <a:rPr lang="en-US" dirty="0"/>
              <a:t/>
            </a:r>
            <a:br>
              <a:rPr lang="en-US" dirty="0"/>
            </a:br>
            <a:endParaRPr lang="en-US" dirty="0"/>
          </a:p>
        </p:txBody>
      </p:sp>
      <p:sp>
        <p:nvSpPr>
          <p:cNvPr id="3" name="Content Placeholder 2"/>
          <p:cNvSpPr>
            <a:spLocks noGrp="1"/>
          </p:cNvSpPr>
          <p:nvPr>
            <p:ph idx="1"/>
          </p:nvPr>
        </p:nvSpPr>
        <p:spPr/>
        <p:txBody>
          <a:bodyPr/>
          <a:lstStyle/>
          <a:p>
            <a:r>
              <a:rPr lang="sq-AL" sz="2000" dirty="0"/>
              <a:t>Procesi civil-</a:t>
            </a:r>
            <a:endParaRPr lang="en-US" sz="2000" dirty="0"/>
          </a:p>
          <a:p>
            <a:r>
              <a:rPr lang="sq-AL" sz="2000" dirty="0"/>
              <a:t>Kufizimi i paraqitjes së provave për shkak të kohës së paraqitjes</a:t>
            </a:r>
            <a:endParaRPr lang="en-US" sz="2000" dirty="0"/>
          </a:p>
          <a:p>
            <a:r>
              <a:rPr lang="en-GB" sz="2000" dirty="0"/>
              <a:t> </a:t>
            </a:r>
            <a:endParaRPr lang="en-US" sz="2000" dirty="0"/>
          </a:p>
          <a:p>
            <a:r>
              <a:rPr lang="en-GB" sz="2000" dirty="0"/>
              <a:t>Pas </a:t>
            </a:r>
            <a:r>
              <a:rPr lang="en-GB" sz="2000" dirty="0" err="1"/>
              <a:t>urdhrit</a:t>
            </a:r>
            <a:r>
              <a:rPr lang="en-GB" sz="2000" dirty="0"/>
              <a:t> </a:t>
            </a:r>
            <a:r>
              <a:rPr lang="en-GB" sz="2000" dirty="0" err="1"/>
              <a:t>të</a:t>
            </a:r>
            <a:r>
              <a:rPr lang="en-GB" sz="2000" dirty="0"/>
              <a:t> </a:t>
            </a:r>
            <a:r>
              <a:rPr lang="en-GB" sz="2000" dirty="0" err="1"/>
              <a:t>gjyqtarit</a:t>
            </a:r>
            <a:r>
              <a:rPr lang="en-GB" sz="2000" dirty="0"/>
              <a:t> </a:t>
            </a:r>
            <a:r>
              <a:rPr lang="en-GB" sz="2000" dirty="0" err="1"/>
              <a:t>të</a:t>
            </a:r>
            <a:r>
              <a:rPr lang="en-GB" sz="2000" dirty="0"/>
              <a:t> </a:t>
            </a:r>
            <a:r>
              <a:rPr lang="en-GB" sz="2000" dirty="0" err="1"/>
              <a:t>vetëm</a:t>
            </a:r>
            <a:r>
              <a:rPr lang="en-GB" sz="2000" dirty="0"/>
              <a:t> </a:t>
            </a:r>
            <a:r>
              <a:rPr lang="en-GB" sz="2000" dirty="0" err="1"/>
              <a:t>për</a:t>
            </a:r>
            <a:r>
              <a:rPr lang="en-GB" sz="2000" dirty="0"/>
              <a:t> </a:t>
            </a:r>
            <a:r>
              <a:rPr lang="en-GB" sz="2000" dirty="0" err="1"/>
              <a:t>caktimin</a:t>
            </a:r>
            <a:r>
              <a:rPr lang="en-GB" sz="2000" dirty="0"/>
              <a:t> e </a:t>
            </a:r>
            <a:r>
              <a:rPr lang="en-GB" sz="2000" dirty="0" err="1"/>
              <a:t>seancës</a:t>
            </a:r>
            <a:r>
              <a:rPr lang="en-GB" sz="2000" dirty="0"/>
              <a:t> </a:t>
            </a:r>
            <a:r>
              <a:rPr lang="en-GB" sz="2000" dirty="0" err="1"/>
              <a:t>gjyqësore</a:t>
            </a:r>
            <a:r>
              <a:rPr lang="en-GB" sz="2000" dirty="0"/>
              <a:t>, </a:t>
            </a:r>
            <a:r>
              <a:rPr lang="en-GB" sz="2000" dirty="0" err="1"/>
              <a:t>sipas</a:t>
            </a:r>
            <a:r>
              <a:rPr lang="en-GB" sz="2000" dirty="0"/>
              <a:t> </a:t>
            </a:r>
            <a:r>
              <a:rPr lang="en-GB" sz="2000" dirty="0" err="1"/>
              <a:t>nenit</a:t>
            </a:r>
            <a:r>
              <a:rPr lang="en-GB" sz="2000" dirty="0"/>
              <a:t> 158/c, </a:t>
            </a:r>
            <a:r>
              <a:rPr lang="en-GB" sz="2000" dirty="0" err="1"/>
              <a:t>të</a:t>
            </a:r>
            <a:r>
              <a:rPr lang="en-GB" sz="2000" dirty="0"/>
              <a:t> </a:t>
            </a:r>
            <a:r>
              <a:rPr lang="en-GB" sz="2000" dirty="0" err="1"/>
              <a:t>këtij</a:t>
            </a:r>
            <a:r>
              <a:rPr lang="en-GB" sz="2000" dirty="0"/>
              <a:t> </a:t>
            </a:r>
            <a:r>
              <a:rPr lang="en-GB" sz="2000" dirty="0" err="1"/>
              <a:t>Kodi</a:t>
            </a:r>
            <a:r>
              <a:rPr lang="en-GB" sz="2000" dirty="0"/>
              <a:t>, </a:t>
            </a:r>
            <a:r>
              <a:rPr lang="en-GB" sz="2000" dirty="0" err="1"/>
              <a:t>nuk</a:t>
            </a:r>
            <a:r>
              <a:rPr lang="en-GB" sz="2000" dirty="0"/>
              <a:t> </a:t>
            </a:r>
            <a:r>
              <a:rPr lang="en-GB" sz="2000" dirty="0" err="1"/>
              <a:t>mund</a:t>
            </a:r>
            <a:r>
              <a:rPr lang="en-GB" sz="2000" dirty="0"/>
              <a:t> </a:t>
            </a:r>
            <a:r>
              <a:rPr lang="en-GB" sz="2000" dirty="0" err="1"/>
              <a:t>të</a:t>
            </a:r>
            <a:r>
              <a:rPr lang="en-GB" sz="2000" dirty="0"/>
              <a:t> </a:t>
            </a:r>
            <a:r>
              <a:rPr lang="en-GB" sz="2000" dirty="0" err="1"/>
              <a:t>kërkohen</a:t>
            </a:r>
            <a:r>
              <a:rPr lang="en-GB" sz="2000" dirty="0"/>
              <a:t> </a:t>
            </a:r>
            <a:r>
              <a:rPr lang="en-GB" sz="2000" dirty="0" err="1"/>
              <a:t>prova</a:t>
            </a:r>
            <a:r>
              <a:rPr lang="en-GB" sz="2000" dirty="0"/>
              <a:t> </a:t>
            </a:r>
            <a:r>
              <a:rPr lang="en-GB" sz="2000" dirty="0" err="1"/>
              <a:t>të</a:t>
            </a:r>
            <a:r>
              <a:rPr lang="en-GB" sz="2000" dirty="0"/>
              <a:t> </a:t>
            </a:r>
            <a:r>
              <a:rPr lang="en-GB" sz="2000" dirty="0" err="1"/>
              <a:t>reja</a:t>
            </a:r>
            <a:r>
              <a:rPr lang="en-GB" sz="2000" dirty="0"/>
              <a:t> </a:t>
            </a:r>
            <a:r>
              <a:rPr lang="en-GB" sz="2000" dirty="0" err="1"/>
              <a:t>dhe</a:t>
            </a:r>
            <a:r>
              <a:rPr lang="en-GB" sz="2000" dirty="0"/>
              <a:t> </a:t>
            </a:r>
            <a:r>
              <a:rPr lang="en-GB" sz="2000" dirty="0" err="1"/>
              <a:t>të</a:t>
            </a:r>
            <a:r>
              <a:rPr lang="en-GB" sz="2000" dirty="0"/>
              <a:t> </a:t>
            </a:r>
            <a:r>
              <a:rPr lang="en-GB" sz="2000" dirty="0" err="1"/>
              <a:t>pretendohen</a:t>
            </a:r>
            <a:r>
              <a:rPr lang="en-GB" sz="2000" dirty="0"/>
              <a:t> </a:t>
            </a:r>
            <a:r>
              <a:rPr lang="en-GB" sz="2000" dirty="0" err="1"/>
              <a:t>fakte</a:t>
            </a:r>
            <a:r>
              <a:rPr lang="en-GB" sz="2000" dirty="0"/>
              <a:t> </a:t>
            </a:r>
            <a:r>
              <a:rPr lang="en-GB" sz="2000" dirty="0" err="1"/>
              <a:t>të</a:t>
            </a:r>
            <a:r>
              <a:rPr lang="en-GB" sz="2000" dirty="0"/>
              <a:t> </a:t>
            </a:r>
            <a:r>
              <a:rPr lang="en-GB" sz="2000" dirty="0" err="1"/>
              <a:t>reja</a:t>
            </a:r>
            <a:r>
              <a:rPr lang="en-GB" sz="2000" dirty="0"/>
              <a:t>, </a:t>
            </a:r>
            <a:r>
              <a:rPr lang="en-GB" sz="2000" dirty="0" err="1"/>
              <a:t>përveçse</a:t>
            </a:r>
            <a:r>
              <a:rPr lang="en-GB" sz="2000" dirty="0"/>
              <a:t> </a:t>
            </a:r>
            <a:r>
              <a:rPr lang="en-GB" sz="2000" dirty="0" err="1"/>
              <a:t>kur</a:t>
            </a:r>
            <a:r>
              <a:rPr lang="en-GB" sz="2000" dirty="0"/>
              <a:t>:   </a:t>
            </a:r>
            <a:endParaRPr lang="en-US" sz="2000" dirty="0"/>
          </a:p>
          <a:p>
            <a:r>
              <a:rPr lang="en-GB" sz="2000" dirty="0"/>
              <a:t> a) </a:t>
            </a:r>
            <a:r>
              <a:rPr lang="en-GB" sz="2000" dirty="0" err="1"/>
              <a:t>pala</a:t>
            </a:r>
            <a:r>
              <a:rPr lang="en-GB" sz="2000" dirty="0"/>
              <a:t> e </a:t>
            </a:r>
            <a:r>
              <a:rPr lang="en-GB" sz="2000" dirty="0" err="1"/>
              <a:t>interesuar</a:t>
            </a:r>
            <a:r>
              <a:rPr lang="en-GB" sz="2000" dirty="0"/>
              <a:t> </a:t>
            </a:r>
            <a:r>
              <a:rPr lang="en-GB" sz="2000" dirty="0" err="1"/>
              <a:t>provon</a:t>
            </a:r>
            <a:r>
              <a:rPr lang="en-GB" sz="2000" dirty="0"/>
              <a:t> se, pa </a:t>
            </a:r>
            <a:r>
              <a:rPr lang="en-GB" sz="2000" dirty="0" err="1"/>
              <a:t>fajin</a:t>
            </a:r>
            <a:r>
              <a:rPr lang="en-GB" sz="2000" dirty="0"/>
              <a:t> e </a:t>
            </a:r>
            <a:r>
              <a:rPr lang="en-GB" sz="2000" dirty="0" err="1"/>
              <a:t>saj</a:t>
            </a:r>
            <a:r>
              <a:rPr lang="en-GB" sz="2000" dirty="0"/>
              <a:t>, </a:t>
            </a:r>
            <a:r>
              <a:rPr lang="en-GB" sz="2000" dirty="0" err="1"/>
              <a:t>nuk</a:t>
            </a:r>
            <a:r>
              <a:rPr lang="en-GB" sz="2000" dirty="0"/>
              <a:t> </a:t>
            </a:r>
            <a:r>
              <a:rPr lang="en-GB" sz="2000" dirty="0" err="1"/>
              <a:t>ishte</a:t>
            </a:r>
            <a:r>
              <a:rPr lang="en-GB" sz="2000" dirty="0"/>
              <a:t> </a:t>
            </a:r>
            <a:r>
              <a:rPr lang="en-GB" sz="2000" dirty="0" err="1"/>
              <a:t>në</a:t>
            </a:r>
            <a:r>
              <a:rPr lang="en-GB" sz="2000" dirty="0"/>
              <a:t> </a:t>
            </a:r>
            <a:r>
              <a:rPr lang="en-GB" sz="2000" dirty="0" err="1"/>
              <a:t>gjendje</a:t>
            </a:r>
            <a:r>
              <a:rPr lang="en-GB" sz="2000" dirty="0"/>
              <a:t> </a:t>
            </a:r>
            <a:r>
              <a:rPr lang="en-GB" sz="2000" dirty="0" err="1"/>
              <a:t>të</a:t>
            </a:r>
            <a:r>
              <a:rPr lang="en-GB" sz="2000" dirty="0"/>
              <a:t> </a:t>
            </a:r>
            <a:r>
              <a:rPr lang="en-GB" sz="2000" dirty="0" err="1"/>
              <a:t>paraqiste</a:t>
            </a:r>
            <a:r>
              <a:rPr lang="en-GB" sz="2000" dirty="0"/>
              <a:t> </a:t>
            </a:r>
            <a:r>
              <a:rPr lang="en-GB" sz="2000" dirty="0" err="1"/>
              <a:t>këto</a:t>
            </a:r>
            <a:r>
              <a:rPr lang="en-GB" sz="2000" dirty="0"/>
              <a:t> </a:t>
            </a:r>
            <a:r>
              <a:rPr lang="en-GB" sz="2000" dirty="0" err="1"/>
              <a:t>fakte</a:t>
            </a:r>
            <a:r>
              <a:rPr lang="en-GB" sz="2000" dirty="0"/>
              <a:t> </a:t>
            </a:r>
            <a:r>
              <a:rPr lang="en-GB" sz="2000" dirty="0" err="1"/>
              <a:t>dhe</a:t>
            </a:r>
            <a:r>
              <a:rPr lang="en-GB" sz="2000" dirty="0"/>
              <a:t>/</a:t>
            </a:r>
            <a:r>
              <a:rPr lang="en-GB" sz="2000" dirty="0" err="1"/>
              <a:t>ose</a:t>
            </a:r>
            <a:r>
              <a:rPr lang="en-GB" sz="2000" dirty="0"/>
              <a:t> </a:t>
            </a:r>
            <a:r>
              <a:rPr lang="en-GB" sz="2000" dirty="0" err="1"/>
              <a:t>prova</a:t>
            </a:r>
            <a:r>
              <a:rPr lang="en-GB" sz="2000" dirty="0"/>
              <a:t> </a:t>
            </a:r>
            <a:r>
              <a:rPr lang="en-GB" sz="2000" dirty="0" err="1"/>
              <a:t>të</a:t>
            </a:r>
            <a:r>
              <a:rPr lang="en-GB" sz="2000" dirty="0"/>
              <a:t> </a:t>
            </a:r>
            <a:r>
              <a:rPr lang="en-GB" sz="2000" dirty="0" err="1"/>
              <a:t>reja</a:t>
            </a:r>
            <a:r>
              <a:rPr lang="en-GB" sz="2000" dirty="0"/>
              <a:t> </a:t>
            </a:r>
            <a:r>
              <a:rPr lang="en-GB" sz="2000" dirty="0" err="1"/>
              <a:t>më</a:t>
            </a:r>
            <a:r>
              <a:rPr lang="en-GB" sz="2000" dirty="0"/>
              <a:t> </a:t>
            </a:r>
            <a:r>
              <a:rPr lang="en-GB" sz="2000" dirty="0" err="1"/>
              <a:t>parë</a:t>
            </a:r>
            <a:r>
              <a:rPr lang="en-GB" sz="2000" dirty="0"/>
              <a:t>;  </a:t>
            </a:r>
            <a:endParaRPr lang="en-US" sz="2000" dirty="0"/>
          </a:p>
          <a:p>
            <a:r>
              <a:rPr lang="en-GB" sz="2000" dirty="0"/>
              <a:t> b) </a:t>
            </a:r>
            <a:r>
              <a:rPr lang="en-GB" sz="2000" dirty="0" err="1"/>
              <a:t>pala</a:t>
            </a:r>
            <a:r>
              <a:rPr lang="en-GB" sz="2000" dirty="0"/>
              <a:t> e </a:t>
            </a:r>
            <a:r>
              <a:rPr lang="en-GB" sz="2000" dirty="0" err="1"/>
              <a:t>interesuar</a:t>
            </a:r>
            <a:r>
              <a:rPr lang="en-GB" sz="2000" dirty="0"/>
              <a:t> </a:t>
            </a:r>
            <a:r>
              <a:rPr lang="en-GB" sz="2000" dirty="0" err="1"/>
              <a:t>provon</a:t>
            </a:r>
            <a:r>
              <a:rPr lang="en-GB" sz="2000" dirty="0"/>
              <a:t> se </a:t>
            </a:r>
            <a:r>
              <a:rPr lang="en-GB" sz="2000" dirty="0" err="1"/>
              <a:t>nuk</a:t>
            </a:r>
            <a:r>
              <a:rPr lang="en-GB" sz="2000" dirty="0"/>
              <a:t> </a:t>
            </a:r>
            <a:r>
              <a:rPr lang="en-GB" sz="2000" dirty="0" err="1"/>
              <a:t>mund</a:t>
            </a:r>
            <a:r>
              <a:rPr lang="en-GB" sz="2000" dirty="0"/>
              <a:t> </a:t>
            </a:r>
            <a:r>
              <a:rPr lang="en-GB" sz="2000" dirty="0" err="1"/>
              <a:t>të</a:t>
            </a:r>
            <a:r>
              <a:rPr lang="en-GB" sz="2000" dirty="0"/>
              <a:t> </a:t>
            </a:r>
            <a:r>
              <a:rPr lang="en-GB" sz="2000" dirty="0" err="1"/>
              <a:t>ishte</a:t>
            </a:r>
            <a:r>
              <a:rPr lang="en-GB" sz="2000" dirty="0"/>
              <a:t> </a:t>
            </a:r>
            <a:r>
              <a:rPr lang="en-GB" sz="2000" dirty="0" err="1"/>
              <a:t>në</a:t>
            </a:r>
            <a:r>
              <a:rPr lang="en-GB" sz="2000" dirty="0"/>
              <a:t> </a:t>
            </a:r>
            <a:r>
              <a:rPr lang="en-GB" sz="2000" dirty="0" err="1"/>
              <a:t>dijeni</a:t>
            </a:r>
            <a:r>
              <a:rPr lang="en-GB" sz="2000" dirty="0"/>
              <a:t> </a:t>
            </a:r>
            <a:r>
              <a:rPr lang="en-GB" sz="2000" dirty="0" err="1"/>
              <a:t>të</a:t>
            </a:r>
            <a:r>
              <a:rPr lang="en-GB" sz="2000" dirty="0"/>
              <a:t> </a:t>
            </a:r>
            <a:r>
              <a:rPr lang="en-GB" sz="2000" dirty="0" err="1"/>
              <a:t>fakteve</a:t>
            </a:r>
            <a:r>
              <a:rPr lang="en-GB" sz="2000" dirty="0"/>
              <a:t> </a:t>
            </a:r>
            <a:r>
              <a:rPr lang="en-GB" sz="2000" dirty="0" err="1"/>
              <a:t>dhe</a:t>
            </a:r>
            <a:r>
              <a:rPr lang="en-GB" sz="2000" dirty="0"/>
              <a:t>/</a:t>
            </a:r>
            <a:r>
              <a:rPr lang="en-GB" sz="2000" dirty="0" err="1"/>
              <a:t>ose</a:t>
            </a:r>
            <a:r>
              <a:rPr lang="en-GB" sz="2000" dirty="0"/>
              <a:t> </a:t>
            </a:r>
            <a:r>
              <a:rPr lang="en-GB" sz="2000" dirty="0" err="1"/>
              <a:t>provave</a:t>
            </a:r>
            <a:r>
              <a:rPr lang="en-GB" sz="2000" dirty="0"/>
              <a:t> </a:t>
            </a:r>
            <a:r>
              <a:rPr lang="en-GB" sz="2000" dirty="0" err="1"/>
              <a:t>të</a:t>
            </a:r>
            <a:r>
              <a:rPr lang="en-GB" sz="2000" dirty="0"/>
              <a:t> </a:t>
            </a:r>
            <a:r>
              <a:rPr lang="en-GB" sz="2000" dirty="0" err="1"/>
              <a:t>reja</a:t>
            </a:r>
            <a:r>
              <a:rPr lang="en-GB" sz="2000" dirty="0"/>
              <a:t>;  </a:t>
            </a:r>
            <a:endParaRPr lang="en-US" sz="2000" dirty="0"/>
          </a:p>
          <a:p>
            <a:r>
              <a:rPr lang="en-GB" sz="2000" dirty="0"/>
              <a:t> c) </a:t>
            </a:r>
            <a:r>
              <a:rPr lang="en-GB" sz="2000" dirty="0" err="1"/>
              <a:t>ekziston</a:t>
            </a:r>
            <a:r>
              <a:rPr lang="en-GB" sz="2000" dirty="0"/>
              <a:t> </a:t>
            </a:r>
            <a:r>
              <a:rPr lang="en-GB" sz="2000" dirty="0" err="1"/>
              <a:t>një</a:t>
            </a:r>
            <a:r>
              <a:rPr lang="en-GB" sz="2000" dirty="0"/>
              <a:t> </a:t>
            </a:r>
            <a:r>
              <a:rPr lang="en-GB" sz="2000" dirty="0" err="1"/>
              <a:t>interes</a:t>
            </a:r>
            <a:r>
              <a:rPr lang="en-GB" sz="2000" dirty="0"/>
              <a:t> </a:t>
            </a:r>
            <a:r>
              <a:rPr lang="en-GB" sz="2000" dirty="0" err="1"/>
              <a:t>publik</a:t>
            </a:r>
            <a:r>
              <a:rPr lang="en-GB" sz="2000" dirty="0"/>
              <a:t> </a:t>
            </a:r>
            <a:r>
              <a:rPr lang="en-GB" sz="2000" dirty="0" err="1"/>
              <a:t>për</a:t>
            </a:r>
            <a:r>
              <a:rPr lang="en-GB" sz="2000" dirty="0"/>
              <a:t> </a:t>
            </a:r>
            <a:r>
              <a:rPr lang="en-GB" sz="2000" dirty="0" err="1"/>
              <a:t>pranimin</a:t>
            </a:r>
            <a:r>
              <a:rPr lang="en-GB" sz="2000" dirty="0"/>
              <a:t> e </a:t>
            </a:r>
            <a:r>
              <a:rPr lang="en-GB" sz="2000" dirty="0" err="1"/>
              <a:t>provave</a:t>
            </a:r>
            <a:r>
              <a:rPr lang="en-GB" sz="2000" dirty="0"/>
              <a:t> </a:t>
            </a:r>
            <a:r>
              <a:rPr lang="en-GB" sz="2000" dirty="0" err="1"/>
              <a:t>të</a:t>
            </a:r>
            <a:r>
              <a:rPr lang="en-GB" sz="2000" dirty="0"/>
              <a:t> </a:t>
            </a:r>
            <a:r>
              <a:rPr lang="en-GB" sz="2000" dirty="0" err="1"/>
              <a:t>reja</a:t>
            </a:r>
            <a:r>
              <a:rPr lang="en-GB" sz="2000" dirty="0"/>
              <a:t>. </a:t>
            </a:r>
            <a:endParaRPr lang="en-US" sz="2000" dirty="0"/>
          </a:p>
          <a:p>
            <a:r>
              <a:rPr lang="en-GB" sz="2000" dirty="0"/>
              <a:t> 2. </a:t>
            </a:r>
            <a:r>
              <a:rPr lang="en-GB" sz="2000" dirty="0" err="1"/>
              <a:t>Kjo</a:t>
            </a:r>
            <a:r>
              <a:rPr lang="en-GB" sz="2000" dirty="0"/>
              <a:t> </a:t>
            </a:r>
            <a:r>
              <a:rPr lang="en-GB" sz="2000" dirty="0" err="1"/>
              <a:t>dispozitë</a:t>
            </a:r>
            <a:r>
              <a:rPr lang="en-GB" sz="2000" dirty="0"/>
              <a:t> </a:t>
            </a:r>
            <a:r>
              <a:rPr lang="en-GB" sz="2000" dirty="0" err="1"/>
              <a:t>nuk</a:t>
            </a:r>
            <a:r>
              <a:rPr lang="en-GB" sz="2000" dirty="0"/>
              <a:t> </a:t>
            </a:r>
            <a:r>
              <a:rPr lang="en-GB" sz="2000" dirty="0" err="1"/>
              <a:t>zbatohet</a:t>
            </a:r>
            <a:r>
              <a:rPr lang="en-GB" sz="2000" dirty="0"/>
              <a:t> </a:t>
            </a:r>
            <a:r>
              <a:rPr lang="en-GB" sz="2000" dirty="0" err="1"/>
              <a:t>për</a:t>
            </a:r>
            <a:r>
              <a:rPr lang="en-GB" sz="2000" dirty="0"/>
              <a:t> </a:t>
            </a:r>
            <a:r>
              <a:rPr lang="en-GB" sz="2000" dirty="0" err="1"/>
              <a:t>marrjen</a:t>
            </a:r>
            <a:r>
              <a:rPr lang="en-GB" sz="2000" dirty="0"/>
              <a:t> e </a:t>
            </a:r>
            <a:r>
              <a:rPr lang="en-GB" sz="2000" dirty="0" err="1"/>
              <a:t>pohimit</a:t>
            </a:r>
            <a:r>
              <a:rPr lang="en-GB" sz="2000" dirty="0"/>
              <a:t> </a:t>
            </a:r>
            <a:r>
              <a:rPr lang="en-GB" sz="2000" dirty="0" err="1"/>
              <a:t>gjyqësor</a:t>
            </a:r>
            <a:r>
              <a:rPr lang="en-GB" sz="2000" dirty="0"/>
              <a:t> </a:t>
            </a:r>
            <a:r>
              <a:rPr lang="en-GB" sz="2000" dirty="0" err="1"/>
              <a:t>ose</a:t>
            </a:r>
            <a:r>
              <a:rPr lang="en-GB" sz="2000" dirty="0"/>
              <a:t> </a:t>
            </a:r>
            <a:r>
              <a:rPr lang="en-GB" sz="2000" dirty="0" err="1"/>
              <a:t>jashtëgjyqësor</a:t>
            </a:r>
            <a:r>
              <a:rPr lang="en-GB" sz="2000" dirty="0"/>
              <a:t>.  </a:t>
            </a:r>
            <a:endParaRPr lang="en-US" sz="2000" dirty="0"/>
          </a:p>
          <a:p>
            <a:r>
              <a:rPr lang="sq-AL" sz="2000" dirty="0"/>
              <a:t>(Neni 186)</a:t>
            </a:r>
            <a:endParaRPr lang="en-US" sz="2000" dirty="0"/>
          </a:p>
          <a:p>
            <a:r>
              <a:rPr lang="en-US" sz="2000" dirty="0" err="1" smtClean="0"/>
              <a:t>Roli</a:t>
            </a:r>
            <a:r>
              <a:rPr lang="en-US" sz="2000" dirty="0" smtClean="0"/>
              <a:t> </a:t>
            </a:r>
            <a:r>
              <a:rPr lang="en-US" sz="2000" dirty="0" err="1" smtClean="0"/>
              <a:t>aktiv</a:t>
            </a:r>
            <a:r>
              <a:rPr lang="en-US" sz="2000" dirty="0" smtClean="0"/>
              <a:t> I </a:t>
            </a:r>
            <a:r>
              <a:rPr lang="en-US" sz="2000" dirty="0" err="1" smtClean="0"/>
              <a:t>gjykatës</a:t>
            </a:r>
            <a:r>
              <a:rPr lang="en-US" sz="2000" dirty="0" smtClean="0"/>
              <a:t> </a:t>
            </a:r>
            <a:r>
              <a:rPr lang="en-US" sz="2000" dirty="0" err="1" smtClean="0"/>
              <a:t>në</a:t>
            </a:r>
            <a:r>
              <a:rPr lang="en-US" sz="2000" dirty="0" smtClean="0"/>
              <a:t> </a:t>
            </a:r>
            <a:r>
              <a:rPr lang="en-US" sz="2000" dirty="0" err="1" smtClean="0"/>
              <a:t>procesin</a:t>
            </a:r>
            <a:r>
              <a:rPr lang="en-US" sz="2000" dirty="0" smtClean="0"/>
              <a:t> penal ( </a:t>
            </a:r>
            <a:r>
              <a:rPr lang="en-US" sz="2000" dirty="0" err="1" smtClean="0"/>
              <a:t>neni</a:t>
            </a:r>
            <a:r>
              <a:rPr lang="en-US" sz="2000" dirty="0" smtClean="0"/>
              <a:t> 332 ç- </a:t>
            </a:r>
            <a:r>
              <a:rPr lang="en-US" sz="2000" dirty="0" err="1" smtClean="0"/>
              <a:t>diskutim</a:t>
            </a:r>
            <a:r>
              <a:rPr lang="en-US" sz="2000" dirty="0" smtClean="0"/>
              <a:t>)</a:t>
            </a:r>
            <a:endParaRPr lang="en-US" sz="2000" dirty="0"/>
          </a:p>
        </p:txBody>
      </p:sp>
    </p:spTree>
    <p:extLst>
      <p:ext uri="{BB962C8B-B14F-4D97-AF65-F5344CB8AC3E}">
        <p14:creationId xmlns:p14="http://schemas.microsoft.com/office/powerpoint/2010/main" val="19154756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dirty="0"/>
              <a:t>Standarti i proçesit të të provuarit;</a:t>
            </a:r>
            <a:r>
              <a:rPr lang="en-US" dirty="0"/>
              <a:t/>
            </a:r>
            <a:br>
              <a:rPr lang="en-US" dirty="0"/>
            </a:br>
            <a:endParaRPr lang="en-US" dirty="0"/>
          </a:p>
        </p:txBody>
      </p:sp>
      <p:sp>
        <p:nvSpPr>
          <p:cNvPr id="3" name="Content Placeholder 2"/>
          <p:cNvSpPr>
            <a:spLocks noGrp="1"/>
          </p:cNvSpPr>
          <p:nvPr>
            <p:ph idx="1"/>
          </p:nvPr>
        </p:nvSpPr>
        <p:spPr/>
        <p:txBody>
          <a:bodyPr/>
          <a:lstStyle/>
          <a:p>
            <a:r>
              <a:rPr lang="en-GB" sz="2000" dirty="0" err="1"/>
              <a:t>Procesi</a:t>
            </a:r>
            <a:r>
              <a:rPr lang="en-GB" sz="2000" dirty="0"/>
              <a:t> civil-</a:t>
            </a:r>
            <a:endParaRPr lang="en-US" sz="2000" dirty="0"/>
          </a:p>
          <a:p>
            <a:r>
              <a:rPr lang="en-GB" sz="2000" dirty="0" err="1"/>
              <a:t>Gjykata</a:t>
            </a:r>
            <a:r>
              <a:rPr lang="en-GB" sz="2000" dirty="0"/>
              <a:t> </a:t>
            </a:r>
            <a:r>
              <a:rPr lang="en-GB" sz="2000" dirty="0" err="1"/>
              <a:t>mbështet</a:t>
            </a:r>
            <a:r>
              <a:rPr lang="en-GB" sz="2000" dirty="0"/>
              <a:t> </a:t>
            </a:r>
            <a:r>
              <a:rPr lang="en-GB" sz="2000" dirty="0" err="1"/>
              <a:t>vendimin</a:t>
            </a:r>
            <a:r>
              <a:rPr lang="en-GB" sz="2000" dirty="0"/>
              <a:t> </a:t>
            </a:r>
            <a:r>
              <a:rPr lang="en-GB" sz="2000" dirty="0" err="1"/>
              <a:t>në</a:t>
            </a:r>
            <a:r>
              <a:rPr lang="en-GB" sz="2000" dirty="0"/>
              <a:t> </a:t>
            </a:r>
            <a:r>
              <a:rPr lang="en-GB" sz="2000" dirty="0" err="1"/>
              <a:t>provat</a:t>
            </a:r>
            <a:r>
              <a:rPr lang="en-GB" sz="2000" dirty="0"/>
              <a:t> e </a:t>
            </a:r>
            <a:r>
              <a:rPr lang="en-GB" sz="2000" dirty="0" err="1"/>
              <a:t>paraqitura</a:t>
            </a:r>
            <a:r>
              <a:rPr lang="en-GB" sz="2000" dirty="0"/>
              <a:t> </a:t>
            </a:r>
            <a:r>
              <a:rPr lang="en-GB" sz="2000" dirty="0" err="1"/>
              <a:t>nga</a:t>
            </a:r>
            <a:r>
              <a:rPr lang="en-GB" sz="2000" dirty="0"/>
              <a:t> </a:t>
            </a:r>
            <a:r>
              <a:rPr lang="en-GB" sz="2000" dirty="0" err="1"/>
              <a:t>palët</a:t>
            </a:r>
            <a:r>
              <a:rPr lang="en-GB" sz="2000" dirty="0"/>
              <a:t> </a:t>
            </a:r>
            <a:r>
              <a:rPr lang="en-GB" sz="2000" dirty="0" err="1"/>
              <a:t>ose</a:t>
            </a:r>
            <a:r>
              <a:rPr lang="en-GB" sz="2000" dirty="0"/>
              <a:t> </a:t>
            </a:r>
            <a:r>
              <a:rPr lang="en-GB" sz="2000" dirty="0" err="1"/>
              <a:t>nga</a:t>
            </a:r>
            <a:r>
              <a:rPr lang="en-GB" sz="2000" dirty="0"/>
              <a:t> </a:t>
            </a:r>
            <a:r>
              <a:rPr lang="en-GB" sz="2000" dirty="0" err="1"/>
              <a:t>prokurori</a:t>
            </a:r>
            <a:r>
              <a:rPr lang="en-GB" sz="2000" dirty="0"/>
              <a:t>, </a:t>
            </a:r>
            <a:r>
              <a:rPr lang="en-GB" sz="2000" dirty="0" err="1"/>
              <a:t>të</a:t>
            </a:r>
            <a:r>
              <a:rPr lang="en-GB" sz="2000" dirty="0"/>
              <a:t> </a:t>
            </a:r>
            <a:r>
              <a:rPr lang="en-GB" sz="2000" dirty="0" err="1"/>
              <a:t>marra</a:t>
            </a:r>
            <a:r>
              <a:rPr lang="en-GB" sz="2000" dirty="0"/>
              <a:t> </a:t>
            </a:r>
            <a:r>
              <a:rPr lang="en-GB" sz="2000" dirty="0" err="1"/>
              <a:t>në</a:t>
            </a:r>
            <a:r>
              <a:rPr lang="en-GB" sz="2000" dirty="0"/>
              <a:t> </a:t>
            </a:r>
            <a:r>
              <a:rPr lang="en-GB" sz="2000" dirty="0" err="1"/>
              <a:t>seancë</a:t>
            </a:r>
            <a:r>
              <a:rPr lang="en-GB" sz="2000" dirty="0"/>
              <a:t> </a:t>
            </a:r>
            <a:r>
              <a:rPr lang="en-GB" sz="2000" dirty="0" err="1"/>
              <a:t>gjyqësore</a:t>
            </a:r>
            <a:r>
              <a:rPr lang="en-GB" sz="2000" dirty="0"/>
              <a:t>. </a:t>
            </a:r>
            <a:endParaRPr lang="en-US" sz="2000" dirty="0"/>
          </a:p>
          <a:p>
            <a:r>
              <a:rPr lang="en-GB" sz="2000" dirty="0"/>
              <a:t> </a:t>
            </a:r>
            <a:r>
              <a:rPr lang="en-GB" sz="2000" dirty="0" err="1"/>
              <a:t>Gjykata</a:t>
            </a:r>
            <a:r>
              <a:rPr lang="en-GB" sz="2000" dirty="0"/>
              <a:t> </a:t>
            </a:r>
            <a:r>
              <a:rPr lang="en-GB" sz="2000" dirty="0" err="1"/>
              <a:t>çmon</a:t>
            </a:r>
            <a:r>
              <a:rPr lang="en-GB" sz="2000" dirty="0"/>
              <a:t> </a:t>
            </a:r>
            <a:r>
              <a:rPr lang="en-GB" sz="2000" dirty="0" err="1"/>
              <a:t>provat</a:t>
            </a:r>
            <a:r>
              <a:rPr lang="en-GB" sz="2000" dirty="0"/>
              <a:t> </a:t>
            </a:r>
            <a:r>
              <a:rPr lang="en-GB" sz="2000" dirty="0" err="1"/>
              <a:t>që</a:t>
            </a:r>
            <a:r>
              <a:rPr lang="en-GB" sz="2000" dirty="0"/>
              <a:t> </a:t>
            </a:r>
            <a:r>
              <a:rPr lang="en-GB" sz="2000" dirty="0" err="1"/>
              <a:t>ndodhen</a:t>
            </a:r>
            <a:r>
              <a:rPr lang="en-GB" sz="2000" dirty="0"/>
              <a:t> </a:t>
            </a:r>
            <a:r>
              <a:rPr lang="en-GB" sz="2000" dirty="0" err="1"/>
              <a:t>në</a:t>
            </a:r>
            <a:r>
              <a:rPr lang="en-GB" sz="2000" dirty="0"/>
              <a:t> </a:t>
            </a:r>
            <a:r>
              <a:rPr lang="en-GB" sz="2000" dirty="0" err="1"/>
              <a:t>aktet</a:t>
            </a:r>
            <a:r>
              <a:rPr lang="en-GB" sz="2000" dirty="0"/>
              <a:t>, </a:t>
            </a:r>
            <a:r>
              <a:rPr lang="en-GB" sz="2000" dirty="0" err="1"/>
              <a:t>në</a:t>
            </a:r>
            <a:r>
              <a:rPr lang="en-GB" sz="2000" dirty="0"/>
              <a:t> </a:t>
            </a:r>
            <a:r>
              <a:rPr lang="en-GB" sz="2000" dirty="0" err="1"/>
              <a:t>bazë</a:t>
            </a:r>
            <a:r>
              <a:rPr lang="en-GB" sz="2000" dirty="0"/>
              <a:t> </a:t>
            </a:r>
            <a:r>
              <a:rPr lang="en-GB" sz="2000" dirty="0" err="1"/>
              <a:t>të</a:t>
            </a:r>
            <a:r>
              <a:rPr lang="en-GB" sz="2000" dirty="0"/>
              <a:t> </a:t>
            </a:r>
            <a:r>
              <a:rPr lang="en-GB" sz="2000" dirty="0" err="1"/>
              <a:t>bindjes</a:t>
            </a:r>
            <a:r>
              <a:rPr lang="en-GB" sz="2000" dirty="0"/>
              <a:t> </a:t>
            </a:r>
            <a:r>
              <a:rPr lang="en-GB" sz="2000" dirty="0" err="1"/>
              <a:t>së</a:t>
            </a:r>
            <a:r>
              <a:rPr lang="en-GB" sz="2000" dirty="0"/>
              <a:t> </a:t>
            </a:r>
            <a:r>
              <a:rPr lang="en-GB" sz="2000" dirty="0" err="1"/>
              <a:t>saj</a:t>
            </a:r>
            <a:r>
              <a:rPr lang="en-GB" sz="2000" dirty="0"/>
              <a:t> </a:t>
            </a:r>
            <a:r>
              <a:rPr lang="en-GB" sz="2000" dirty="0" err="1"/>
              <a:t>të</a:t>
            </a:r>
            <a:r>
              <a:rPr lang="en-GB" sz="2000" dirty="0"/>
              <a:t> </a:t>
            </a:r>
            <a:r>
              <a:rPr lang="en-GB" sz="2000" dirty="0" err="1"/>
              <a:t>brendshme</a:t>
            </a:r>
            <a:r>
              <a:rPr lang="en-GB" sz="2000" dirty="0"/>
              <a:t>, </a:t>
            </a:r>
            <a:r>
              <a:rPr lang="en-GB" sz="2000" dirty="0" err="1"/>
              <a:t>të</a:t>
            </a:r>
            <a:r>
              <a:rPr lang="en-GB" sz="2000" dirty="0"/>
              <a:t> </a:t>
            </a:r>
            <a:r>
              <a:rPr lang="en-GB" sz="2000" dirty="0" err="1"/>
              <a:t>formuar</a:t>
            </a:r>
            <a:r>
              <a:rPr lang="en-GB" sz="2000" dirty="0"/>
              <a:t> </a:t>
            </a:r>
            <a:r>
              <a:rPr lang="en-GB" sz="2000" dirty="0" err="1"/>
              <a:t>nga</a:t>
            </a:r>
            <a:r>
              <a:rPr lang="en-GB" sz="2000" dirty="0"/>
              <a:t> </a:t>
            </a:r>
            <a:r>
              <a:rPr lang="en-GB" sz="2000" dirty="0" err="1"/>
              <a:t>shqyrtimi</a:t>
            </a:r>
            <a:r>
              <a:rPr lang="en-GB" sz="2000" dirty="0"/>
              <a:t> </a:t>
            </a:r>
            <a:r>
              <a:rPr lang="en-GB" sz="2000" dirty="0" err="1"/>
              <a:t>në</a:t>
            </a:r>
            <a:r>
              <a:rPr lang="en-GB" sz="2000" dirty="0"/>
              <a:t> </a:t>
            </a:r>
            <a:r>
              <a:rPr lang="en-GB" sz="2000" dirty="0" err="1"/>
              <a:t>tërësinë</a:t>
            </a:r>
            <a:r>
              <a:rPr lang="en-GB" sz="2000" dirty="0"/>
              <a:t> e tyre </a:t>
            </a:r>
            <a:r>
              <a:rPr lang="en-GB" sz="2000" dirty="0" err="1"/>
              <a:t>i</a:t>
            </a:r>
            <a:r>
              <a:rPr lang="en-GB" sz="2000" dirty="0"/>
              <a:t> </a:t>
            </a:r>
            <a:r>
              <a:rPr lang="en-GB" sz="2000" dirty="0" err="1"/>
              <a:t>rrethanave</a:t>
            </a:r>
            <a:r>
              <a:rPr lang="en-GB" sz="2000" dirty="0"/>
              <a:t> </a:t>
            </a:r>
            <a:r>
              <a:rPr lang="en-GB" sz="2000" dirty="0" err="1"/>
              <a:t>të</a:t>
            </a:r>
            <a:r>
              <a:rPr lang="en-GB" sz="2000" dirty="0"/>
              <a:t> </a:t>
            </a:r>
            <a:r>
              <a:rPr lang="en-GB" sz="2000" dirty="0" err="1"/>
              <a:t>çështjes</a:t>
            </a:r>
            <a:r>
              <a:rPr lang="en-GB" sz="2000" dirty="0"/>
              <a:t>.  </a:t>
            </a:r>
            <a:r>
              <a:rPr lang="en-GB" sz="2000" dirty="0" smtClean="0"/>
              <a:t>( </a:t>
            </a:r>
            <a:r>
              <a:rPr lang="en-GB" sz="2000" dirty="0" err="1"/>
              <a:t>neni</a:t>
            </a:r>
            <a:r>
              <a:rPr lang="en-GB" sz="2000" dirty="0"/>
              <a:t> 29</a:t>
            </a:r>
            <a:r>
              <a:rPr lang="en-GB" sz="2000" dirty="0" smtClean="0"/>
              <a:t>)</a:t>
            </a:r>
            <a:endParaRPr lang="en-US" sz="2000" dirty="0"/>
          </a:p>
          <a:p>
            <a:r>
              <a:rPr lang="sq-AL" sz="2000" dirty="0"/>
              <a:t>Procesi penal-</a:t>
            </a:r>
            <a:endParaRPr lang="en-US" sz="2000" dirty="0"/>
          </a:p>
          <a:p>
            <a:r>
              <a:rPr lang="sq-AL" sz="2000" dirty="0"/>
              <a:t>Asnjë provë nuk ka vlerë të paracaktuar nga ligji. Gjykata, pas shqyrtimit të provave në</a:t>
            </a:r>
            <a:br>
              <a:rPr lang="sq-AL" sz="2000" dirty="0"/>
            </a:br>
            <a:r>
              <a:rPr lang="sq-AL" sz="2000" dirty="0"/>
              <a:t>tërësi, çmon vërtetësinë dhe fuqinë provuese të tyre, duke argumentuar arsyet ku është</a:t>
            </a:r>
            <a:br>
              <a:rPr lang="sq-AL" sz="2000" dirty="0"/>
            </a:br>
            <a:r>
              <a:rPr lang="sq-AL" sz="2000" dirty="0"/>
              <a:t>mbështetur për të krijuar bindjen e saj.</a:t>
            </a:r>
            <a:br>
              <a:rPr lang="sq-AL" sz="2000" dirty="0"/>
            </a:br>
            <a:r>
              <a:rPr lang="sq-AL" sz="2000" dirty="0"/>
              <a:t>Ekzistenca e një fakti nuk mund të nxirret nga indicjet përveçse kur këto janë të</a:t>
            </a:r>
            <a:br>
              <a:rPr lang="sq-AL" sz="2000" dirty="0"/>
            </a:br>
            <a:r>
              <a:rPr lang="sq-AL" sz="2000" dirty="0"/>
              <a:t>rëndësishme, të sakta dhe në përputhje me njëra-tjetrën.</a:t>
            </a:r>
            <a:br>
              <a:rPr lang="sq-AL" sz="2000" dirty="0"/>
            </a:br>
            <a:r>
              <a:rPr lang="sq-AL" sz="2000" dirty="0"/>
              <a:t>Deklarimet e bëra nga i bashkëpandehuri në të njëjtën vepër penale ose nga personi i</a:t>
            </a:r>
            <a:br>
              <a:rPr lang="sq-AL" sz="2000" dirty="0"/>
            </a:br>
            <a:r>
              <a:rPr lang="sq-AL" sz="2000" dirty="0"/>
              <a:t>marrë si i pandehur në një procedim që lidhet me të, vlerësohen në unitet me provat e tjera që</a:t>
            </a:r>
            <a:br>
              <a:rPr lang="sq-AL" sz="2000" dirty="0"/>
            </a:br>
            <a:r>
              <a:rPr lang="sq-AL" sz="2000" dirty="0"/>
              <a:t>konfirmojnë vërtetësinë e tyre.</a:t>
            </a:r>
            <a:br>
              <a:rPr lang="sq-AL" sz="2000" dirty="0"/>
            </a:br>
            <a:endParaRPr lang="en-US" sz="2000" dirty="0"/>
          </a:p>
          <a:p>
            <a:endParaRPr lang="en-US" sz="2000" dirty="0"/>
          </a:p>
        </p:txBody>
      </p:sp>
    </p:spTree>
    <p:extLst>
      <p:ext uri="{BB962C8B-B14F-4D97-AF65-F5344CB8AC3E}">
        <p14:creationId xmlns:p14="http://schemas.microsoft.com/office/powerpoint/2010/main" val="3907671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JURISPRUDENCA KUSHTETUESE</a:t>
            </a:r>
            <a:endParaRPr lang="en-US" dirty="0"/>
          </a:p>
        </p:txBody>
      </p:sp>
      <p:sp>
        <p:nvSpPr>
          <p:cNvPr id="3" name="Content Placeholder 2"/>
          <p:cNvSpPr>
            <a:spLocks noGrp="1"/>
          </p:cNvSpPr>
          <p:nvPr>
            <p:ph idx="1"/>
          </p:nvPr>
        </p:nvSpPr>
        <p:spPr/>
        <p:txBody>
          <a:bodyPr/>
          <a:lstStyle/>
          <a:p>
            <a:r>
              <a:rPr lang="en-US" dirty="0" smtClean="0"/>
              <a:t>….v</a:t>
            </a:r>
            <a:r>
              <a:rPr lang="sq-AL" dirty="0" smtClean="0"/>
              <a:t>endimi </a:t>
            </a:r>
            <a:r>
              <a:rPr lang="sq-AL" dirty="0"/>
              <a:t>gjyqësor në çdo rast duhet të jetë logjik, i rregullt në formë dhe i qartë në përmbajtje. Në tërësinë e tij ai duhet konsideruar si një unitet, në të cilin pjesët përbërëse janë të lidhura ngushtësisht mes tyre. Ato duhet të jenë në shërbim dhe funksion të njëra-tjetrës. Argumentet e pjesës arsyetuese duhet të jenë të bazuara dhe të lidhura logjikish, duke respektuar rregullat dhe ligjet e mendimit të drejtë. </a:t>
            </a:r>
            <a:r>
              <a:rPr lang="en-US" dirty="0" smtClean="0"/>
              <a:t>…</a:t>
            </a:r>
          </a:p>
          <a:p>
            <a:r>
              <a:rPr lang="en-US" dirty="0" smtClean="0"/>
              <a:t>….</a:t>
            </a:r>
            <a:r>
              <a:rPr lang="sq-AL" dirty="0" smtClean="0"/>
              <a:t>Nga </a:t>
            </a:r>
            <a:r>
              <a:rPr lang="sq-AL" dirty="0"/>
              <a:t>ana tjetër, pjesa urdhëruese e vendimit të gjykatës duhet të jetë rezultat i natyrshëm i përfundimeve të arritura në pjesën arsyetuese. Ajo është sintezë e këtyre përfundimeve dhe si e tillë, në asnjë rast, nuk mund të jetë në kundërshtim me to. Vendimi që përmban ose lejon kontradiktën logjike, cenon rëndë dhënien e drejtësisë. </a:t>
            </a:r>
            <a:endParaRPr lang="en-US" dirty="0" smtClean="0"/>
          </a:p>
          <a:p>
            <a:r>
              <a:rPr lang="en-US" dirty="0" smtClean="0"/>
              <a:t>( </a:t>
            </a:r>
            <a:r>
              <a:rPr lang="en-US" dirty="0" err="1" smtClean="0"/>
              <a:t>Vendimi</a:t>
            </a:r>
            <a:r>
              <a:rPr lang="en-US" dirty="0" smtClean="0"/>
              <a:t> Nr. 33/ 2005 GJYKATA KUSHTETUESE)</a:t>
            </a:r>
            <a:endParaRPr lang="en-US" dirty="0"/>
          </a:p>
        </p:txBody>
      </p:sp>
    </p:spTree>
    <p:extLst>
      <p:ext uri="{BB962C8B-B14F-4D97-AF65-F5344CB8AC3E}">
        <p14:creationId xmlns:p14="http://schemas.microsoft.com/office/powerpoint/2010/main" val="2260666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800" b="1" dirty="0"/>
              <a:t>UDHËZIMET E RISHIKUARA TË SATURN-it PËR MENAXHIMIN E KOHËS GJYQËSORE (Rishikimi i dytë), </a:t>
            </a:r>
            <a:r>
              <a:rPr lang="sq-AL" sz="2800" b="1" i="1" dirty="0"/>
              <a:t>V. </a:t>
            </a:r>
            <a:r>
              <a:rPr lang="sq-AL" sz="2800" b="1" dirty="0"/>
              <a:t>Udhëzime për gjyqtarët,</a:t>
            </a:r>
            <a:endParaRPr lang="en-US" sz="2800" b="1" dirty="0"/>
          </a:p>
        </p:txBody>
      </p:sp>
      <p:sp>
        <p:nvSpPr>
          <p:cNvPr id="3" name="Content Placeholder 2"/>
          <p:cNvSpPr>
            <a:spLocks noGrp="1"/>
          </p:cNvSpPr>
          <p:nvPr>
            <p:ph idx="1"/>
          </p:nvPr>
        </p:nvSpPr>
        <p:spPr/>
        <p:txBody>
          <a:bodyPr/>
          <a:lstStyle/>
          <a:p>
            <a:r>
              <a:rPr lang="sq-AL" b="1" dirty="0"/>
              <a:t>E. Arsyetimi i vendimeve</a:t>
            </a:r>
            <a:br>
              <a:rPr lang="sq-AL" b="1" dirty="0"/>
            </a:br>
            <a:r>
              <a:rPr lang="sq-AL" b="1" dirty="0"/>
              <a:t>1. Arsyetimi i të gjitha vendimeve duhet të jetë i përmbledhur në formë dhe të kufizohet </a:t>
            </a:r>
            <a:r>
              <a:rPr lang="sq-AL" b="1" dirty="0" smtClean="0"/>
              <a:t>në</a:t>
            </a:r>
            <a:r>
              <a:rPr lang="en-US" b="1" dirty="0" smtClean="0"/>
              <a:t> </a:t>
            </a:r>
            <a:r>
              <a:rPr lang="sq-AL" b="1" dirty="0" smtClean="0"/>
              <a:t>çështjet </a:t>
            </a:r>
            <a:r>
              <a:rPr lang="sq-AL" b="1" dirty="0"/>
              <a:t>thelbësore</a:t>
            </a:r>
            <a:r>
              <a:rPr lang="sq-AL" b="1" dirty="0" smtClean="0"/>
              <a:t>.</a:t>
            </a:r>
            <a:endParaRPr lang="en-US" b="1" dirty="0" smtClean="0"/>
          </a:p>
          <a:p>
            <a:r>
              <a:rPr lang="sq-AL" b="1" dirty="0" smtClean="0"/>
              <a:t> </a:t>
            </a:r>
            <a:r>
              <a:rPr lang="sq-AL" b="1" dirty="0"/>
              <a:t>Qëllimi duhet të jetë që të shpjegohet vendimi. </a:t>
            </a:r>
            <a:endParaRPr lang="en-US" b="1" dirty="0" smtClean="0"/>
          </a:p>
          <a:p>
            <a:r>
              <a:rPr lang="sq-AL" b="1" dirty="0" smtClean="0"/>
              <a:t>Duhet </a:t>
            </a:r>
            <a:r>
              <a:rPr lang="sq-AL" b="1" dirty="0"/>
              <a:t>të merren </a:t>
            </a:r>
            <a:r>
              <a:rPr lang="sq-AL" b="1" dirty="0" smtClean="0"/>
              <a:t>në</a:t>
            </a:r>
            <a:r>
              <a:rPr lang="en-US" b="1" dirty="0" smtClean="0"/>
              <a:t> </a:t>
            </a:r>
            <a:r>
              <a:rPr lang="sq-AL" b="1" dirty="0" smtClean="0"/>
              <a:t>konsideratë </a:t>
            </a:r>
            <a:r>
              <a:rPr lang="sq-AL" b="1" dirty="0"/>
              <a:t>vetëm problemet që kanë të bëjnë me vendimin e marrë për çështjen</a:t>
            </a:r>
            <a:r>
              <a:rPr lang="sq-AL" b="1" dirty="0" smtClean="0"/>
              <a:t>.</a:t>
            </a:r>
            <a:endParaRPr lang="en-US" b="1" dirty="0" smtClean="0"/>
          </a:p>
          <a:p>
            <a:r>
              <a:rPr lang="sq-AL" b="1" dirty="0"/>
              <a:t/>
            </a:r>
            <a:br>
              <a:rPr lang="sq-AL" b="1" dirty="0"/>
            </a:br>
            <a:r>
              <a:rPr lang="sq-AL" b="1" dirty="0"/>
              <a:t>2. Duhet të jetë e mundur për gjyqtarët, kur e kërkon rasti, të gjykojnë me gojë për </a:t>
            </a:r>
            <a:r>
              <a:rPr lang="sq-AL" b="1" dirty="0" smtClean="0"/>
              <a:t>çështjen</a:t>
            </a:r>
            <a:r>
              <a:rPr lang="en-US" b="1" dirty="0" smtClean="0"/>
              <a:t> </a:t>
            </a:r>
            <a:r>
              <a:rPr lang="sq-AL" b="1" dirty="0" smtClean="0"/>
              <a:t>dhe </a:t>
            </a:r>
            <a:r>
              <a:rPr lang="sq-AL" b="1" dirty="0"/>
              <a:t>ta japin të shkruar vendimin</a:t>
            </a:r>
            <a:endParaRPr lang="en-US" b="1" dirty="0"/>
          </a:p>
          <a:p>
            <a:endParaRPr lang="en-US" dirty="0"/>
          </a:p>
        </p:txBody>
      </p:sp>
    </p:spTree>
    <p:extLst>
      <p:ext uri="{BB962C8B-B14F-4D97-AF65-F5344CB8AC3E}">
        <p14:creationId xmlns:p14="http://schemas.microsoft.com/office/powerpoint/2010/main" val="181866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dirty="0"/>
              <a:t>Ç’është barra e provës ?</a:t>
            </a:r>
            <a:r>
              <a:rPr lang="en-US" dirty="0"/>
              <a:t/>
            </a:r>
            <a:br>
              <a:rPr lang="en-US" dirty="0"/>
            </a:br>
            <a:endParaRPr lang="en-US" dirty="0"/>
          </a:p>
        </p:txBody>
      </p:sp>
      <p:sp>
        <p:nvSpPr>
          <p:cNvPr id="3" name="Content Placeholder 2"/>
          <p:cNvSpPr>
            <a:spLocks noGrp="1"/>
          </p:cNvSpPr>
          <p:nvPr>
            <p:ph idx="1"/>
          </p:nvPr>
        </p:nvSpPr>
        <p:spPr/>
        <p:txBody>
          <a:bodyPr/>
          <a:lstStyle/>
          <a:p>
            <a:r>
              <a:rPr lang="en-GB" dirty="0" err="1"/>
              <a:t>Procesi</a:t>
            </a:r>
            <a:r>
              <a:rPr lang="en-GB" dirty="0"/>
              <a:t> civil-</a:t>
            </a:r>
            <a:endParaRPr lang="en-US" dirty="0"/>
          </a:p>
          <a:p>
            <a:pPr lvl="0"/>
            <a:r>
              <a:rPr lang="en-GB" i="1" dirty="0"/>
              <a:t>Pala </a:t>
            </a:r>
            <a:r>
              <a:rPr lang="en-GB" i="1" dirty="0" err="1"/>
              <a:t>që</a:t>
            </a:r>
            <a:r>
              <a:rPr lang="en-GB" i="1" dirty="0"/>
              <a:t> </a:t>
            </a:r>
            <a:r>
              <a:rPr lang="en-GB" i="1" dirty="0" err="1"/>
              <a:t>pretendon</a:t>
            </a:r>
            <a:r>
              <a:rPr lang="en-GB" i="1" dirty="0"/>
              <a:t> </a:t>
            </a:r>
            <a:r>
              <a:rPr lang="en-GB" i="1" dirty="0" err="1"/>
              <a:t>një</a:t>
            </a:r>
            <a:r>
              <a:rPr lang="en-GB" i="1" dirty="0"/>
              <a:t> </a:t>
            </a:r>
            <a:r>
              <a:rPr lang="en-GB" i="1" dirty="0" err="1"/>
              <a:t>të</a:t>
            </a:r>
            <a:r>
              <a:rPr lang="en-GB" i="1" dirty="0"/>
              <a:t> </a:t>
            </a:r>
            <a:r>
              <a:rPr lang="en-GB" i="1" dirty="0" err="1"/>
              <a:t>drejtë</a:t>
            </a:r>
            <a:r>
              <a:rPr lang="en-GB" i="1" dirty="0"/>
              <a:t>, </a:t>
            </a:r>
            <a:r>
              <a:rPr lang="en-GB" i="1" dirty="0" err="1"/>
              <a:t>ka</a:t>
            </a:r>
            <a:r>
              <a:rPr lang="en-GB" i="1" dirty="0"/>
              <a:t> </a:t>
            </a:r>
            <a:r>
              <a:rPr lang="en-GB" i="1" dirty="0" err="1"/>
              <a:t>detyrim</a:t>
            </a:r>
            <a:r>
              <a:rPr lang="en-GB" i="1" dirty="0"/>
              <a:t> </a:t>
            </a:r>
            <a:r>
              <a:rPr lang="en-GB" i="1" dirty="0" err="1"/>
              <a:t>që</a:t>
            </a:r>
            <a:r>
              <a:rPr lang="en-GB" i="1" dirty="0"/>
              <a:t>, </a:t>
            </a:r>
            <a:r>
              <a:rPr lang="en-GB" i="1" dirty="0" err="1"/>
              <a:t>në</a:t>
            </a:r>
            <a:r>
              <a:rPr lang="en-GB" i="1" dirty="0"/>
              <a:t> </a:t>
            </a:r>
            <a:r>
              <a:rPr lang="en-GB" i="1" dirty="0" err="1"/>
              <a:t>përputhje</a:t>
            </a:r>
            <a:r>
              <a:rPr lang="en-GB" i="1" dirty="0"/>
              <a:t> me </a:t>
            </a:r>
            <a:r>
              <a:rPr lang="en-GB" i="1" dirty="0" err="1"/>
              <a:t>ligjin</a:t>
            </a:r>
            <a:r>
              <a:rPr lang="en-GB" i="1" dirty="0"/>
              <a:t>, </a:t>
            </a:r>
            <a:r>
              <a:rPr lang="en-GB" i="1" dirty="0" err="1"/>
              <a:t>të</a:t>
            </a:r>
            <a:r>
              <a:rPr lang="en-GB" i="1" dirty="0"/>
              <a:t> </a:t>
            </a:r>
            <a:r>
              <a:rPr lang="en-GB" i="1" dirty="0" err="1"/>
              <a:t>provojë</a:t>
            </a:r>
            <a:r>
              <a:rPr lang="en-GB" i="1" dirty="0"/>
              <a:t> </a:t>
            </a:r>
            <a:r>
              <a:rPr lang="en-GB" i="1" dirty="0" err="1"/>
              <a:t>faktet</a:t>
            </a:r>
            <a:r>
              <a:rPr lang="en-GB" i="1" dirty="0"/>
              <a:t> </a:t>
            </a:r>
            <a:r>
              <a:rPr lang="en-GB" i="1" dirty="0" err="1"/>
              <a:t>mbi</a:t>
            </a:r>
            <a:r>
              <a:rPr lang="en-GB" i="1" dirty="0"/>
              <a:t> </a:t>
            </a:r>
            <a:r>
              <a:rPr lang="en-GB" i="1" dirty="0" err="1"/>
              <a:t>të</a:t>
            </a:r>
            <a:r>
              <a:rPr lang="en-GB" i="1" dirty="0"/>
              <a:t> </a:t>
            </a:r>
            <a:r>
              <a:rPr lang="en-GB" i="1" dirty="0" err="1"/>
              <a:t>cilët</a:t>
            </a:r>
            <a:r>
              <a:rPr lang="en-GB" i="1" dirty="0"/>
              <a:t> </a:t>
            </a:r>
            <a:r>
              <a:rPr lang="en-GB" i="1" dirty="0" err="1"/>
              <a:t>bazon</a:t>
            </a:r>
            <a:r>
              <a:rPr lang="en-GB" i="1" dirty="0"/>
              <a:t> </a:t>
            </a:r>
            <a:r>
              <a:rPr lang="en-GB" i="1" dirty="0" err="1"/>
              <a:t>pretendimin</a:t>
            </a:r>
            <a:r>
              <a:rPr lang="en-GB" i="1" dirty="0"/>
              <a:t> e </a:t>
            </a:r>
            <a:r>
              <a:rPr lang="en-GB" i="1" dirty="0" err="1"/>
              <a:t>saj</a:t>
            </a:r>
            <a:r>
              <a:rPr lang="en-GB" i="1" dirty="0"/>
              <a:t>.  ( </a:t>
            </a:r>
            <a:r>
              <a:rPr lang="en-GB" i="1" dirty="0" err="1"/>
              <a:t>neni</a:t>
            </a:r>
            <a:r>
              <a:rPr lang="en-GB" i="1" dirty="0"/>
              <a:t> 12)</a:t>
            </a:r>
            <a:endParaRPr lang="en-US" dirty="0"/>
          </a:p>
          <a:p>
            <a:r>
              <a:rPr lang="en-GB" i="1" dirty="0" err="1"/>
              <a:t>Procesi</a:t>
            </a:r>
            <a:r>
              <a:rPr lang="en-GB" i="1" dirty="0"/>
              <a:t> penal-</a:t>
            </a:r>
            <a:endParaRPr lang="en-US" dirty="0"/>
          </a:p>
          <a:p>
            <a:r>
              <a:rPr lang="en-GB" dirty="0"/>
              <a:t>“I </a:t>
            </a:r>
            <a:r>
              <a:rPr lang="en-GB" dirty="0" err="1"/>
              <a:t>pandehuri</a:t>
            </a:r>
            <a:r>
              <a:rPr lang="en-GB" dirty="0"/>
              <a:t> </a:t>
            </a:r>
            <a:r>
              <a:rPr lang="en-GB" dirty="0" err="1"/>
              <a:t>prezumohet</a:t>
            </a:r>
            <a:r>
              <a:rPr lang="en-GB" dirty="0"/>
              <a:t> </a:t>
            </a:r>
            <a:r>
              <a:rPr lang="en-GB" dirty="0" err="1"/>
              <a:t>i</a:t>
            </a:r>
            <a:r>
              <a:rPr lang="en-GB" dirty="0"/>
              <a:t> </a:t>
            </a:r>
            <a:r>
              <a:rPr lang="en-GB" dirty="0" err="1"/>
              <a:t>pafajshëm</a:t>
            </a:r>
            <a:r>
              <a:rPr lang="en-GB" dirty="0"/>
              <a:t> </a:t>
            </a:r>
            <a:r>
              <a:rPr lang="en-GB" dirty="0" err="1"/>
              <a:t>gjersa</a:t>
            </a:r>
            <a:r>
              <a:rPr lang="en-GB" dirty="0"/>
              <a:t> </a:t>
            </a:r>
            <a:r>
              <a:rPr lang="en-GB" dirty="0" err="1"/>
              <a:t>nuk</a:t>
            </a:r>
            <a:r>
              <a:rPr lang="en-GB" dirty="0"/>
              <a:t> </a:t>
            </a:r>
            <a:r>
              <a:rPr lang="en-GB" dirty="0" err="1"/>
              <a:t>vërtetohet</a:t>
            </a:r>
            <a:r>
              <a:rPr lang="en-GB" dirty="0"/>
              <a:t> </a:t>
            </a:r>
            <a:r>
              <a:rPr lang="en-GB" dirty="0" err="1"/>
              <a:t>fajësia</a:t>
            </a:r>
            <a:r>
              <a:rPr lang="en-GB" dirty="0"/>
              <a:t> e </a:t>
            </a:r>
            <a:r>
              <a:rPr lang="en-GB" dirty="0" err="1"/>
              <a:t>tij</a:t>
            </a:r>
            <a:r>
              <a:rPr lang="en-GB" dirty="0"/>
              <a:t> me </a:t>
            </a:r>
            <a:r>
              <a:rPr lang="en-GB" dirty="0" err="1"/>
              <a:t>vendim</a:t>
            </a:r>
            <a:r>
              <a:rPr lang="en-GB" dirty="0"/>
              <a:t> </a:t>
            </a:r>
            <a:r>
              <a:rPr lang="en-GB" dirty="0" err="1"/>
              <a:t>gjyqësor</a:t>
            </a:r>
            <a:r>
              <a:rPr lang="en-GB" dirty="0"/>
              <a:t> </a:t>
            </a:r>
            <a:r>
              <a:rPr lang="en-GB" dirty="0" err="1"/>
              <a:t>të</a:t>
            </a:r>
            <a:r>
              <a:rPr lang="en-GB" dirty="0"/>
              <a:t> </a:t>
            </a:r>
            <a:r>
              <a:rPr lang="en-GB" dirty="0" err="1"/>
              <a:t>formës</a:t>
            </a:r>
            <a:r>
              <a:rPr lang="en-GB" dirty="0"/>
              <a:t> </a:t>
            </a:r>
            <a:r>
              <a:rPr lang="en-GB" dirty="0" err="1"/>
              <a:t>së</a:t>
            </a:r>
            <a:r>
              <a:rPr lang="en-GB" dirty="0"/>
              <a:t> </a:t>
            </a:r>
            <a:r>
              <a:rPr lang="en-GB" dirty="0" err="1"/>
              <a:t>prerë</a:t>
            </a:r>
            <a:r>
              <a:rPr lang="en-GB" dirty="0"/>
              <a:t>. </a:t>
            </a:r>
            <a:r>
              <a:rPr lang="en-GB" b="1" dirty="0" err="1"/>
              <a:t>Çdo</a:t>
            </a:r>
            <a:r>
              <a:rPr lang="en-GB" b="1" dirty="0"/>
              <a:t> </a:t>
            </a:r>
            <a:r>
              <a:rPr lang="en-GB" b="1" dirty="0" err="1"/>
              <a:t>dyshim</a:t>
            </a:r>
            <a:r>
              <a:rPr lang="en-GB" b="1" dirty="0"/>
              <a:t> </a:t>
            </a:r>
            <a:r>
              <a:rPr lang="en-GB" b="1" dirty="0" err="1"/>
              <a:t>për</a:t>
            </a:r>
            <a:r>
              <a:rPr lang="en-GB" b="1" dirty="0"/>
              <a:t> </a:t>
            </a:r>
            <a:r>
              <a:rPr lang="en-GB" b="1" dirty="0" err="1"/>
              <a:t>akuzën</a:t>
            </a:r>
            <a:r>
              <a:rPr lang="en-GB" b="1" dirty="0"/>
              <a:t> </a:t>
            </a:r>
            <a:r>
              <a:rPr lang="en-GB" b="1" dirty="0" err="1"/>
              <a:t>çmohet</a:t>
            </a:r>
            <a:r>
              <a:rPr lang="en-GB" b="1" dirty="0"/>
              <a:t> </a:t>
            </a:r>
            <a:r>
              <a:rPr lang="en-GB" b="1" dirty="0" err="1"/>
              <a:t>në</a:t>
            </a:r>
            <a:r>
              <a:rPr lang="en-GB" b="1" dirty="0"/>
              <a:t> </a:t>
            </a:r>
            <a:r>
              <a:rPr lang="en-GB" b="1" dirty="0" err="1"/>
              <a:t>favor</a:t>
            </a:r>
            <a:r>
              <a:rPr lang="en-GB" b="1" dirty="0"/>
              <a:t> </a:t>
            </a:r>
            <a:r>
              <a:rPr lang="en-GB" b="1" dirty="0" err="1"/>
              <a:t>të</a:t>
            </a:r>
            <a:r>
              <a:rPr lang="en-GB" b="1" dirty="0"/>
              <a:t> </a:t>
            </a:r>
            <a:r>
              <a:rPr lang="en-GB" b="1" dirty="0" err="1"/>
              <a:t>të</a:t>
            </a:r>
            <a:r>
              <a:rPr lang="en-GB" b="1" dirty="0"/>
              <a:t> </a:t>
            </a:r>
            <a:r>
              <a:rPr lang="en-GB" b="1" dirty="0" err="1"/>
              <a:t>pandehurit</a:t>
            </a:r>
            <a:r>
              <a:rPr lang="en-GB" dirty="0"/>
              <a:t>. </a:t>
            </a:r>
            <a:endParaRPr lang="en-US" dirty="0"/>
          </a:p>
          <a:p>
            <a:r>
              <a:rPr lang="en-GB" dirty="0" err="1"/>
              <a:t>Gjykata</a:t>
            </a:r>
            <a:r>
              <a:rPr lang="en-GB" dirty="0"/>
              <a:t> </a:t>
            </a:r>
            <a:r>
              <a:rPr lang="en-GB" dirty="0" err="1"/>
              <a:t>jep</a:t>
            </a:r>
            <a:r>
              <a:rPr lang="en-GB" dirty="0"/>
              <a:t> </a:t>
            </a:r>
            <a:r>
              <a:rPr lang="en-GB" dirty="0" err="1"/>
              <a:t>vendim</a:t>
            </a:r>
            <a:r>
              <a:rPr lang="en-GB" dirty="0"/>
              <a:t> </a:t>
            </a:r>
            <a:r>
              <a:rPr lang="en-GB" dirty="0" err="1"/>
              <a:t>fajësie</a:t>
            </a:r>
            <a:r>
              <a:rPr lang="en-GB" dirty="0"/>
              <a:t> </a:t>
            </a:r>
            <a:r>
              <a:rPr lang="en-GB" dirty="0" err="1"/>
              <a:t>kur</a:t>
            </a:r>
            <a:r>
              <a:rPr lang="en-GB" dirty="0"/>
              <a:t> </a:t>
            </a:r>
            <a:r>
              <a:rPr lang="en-GB" dirty="0" err="1"/>
              <a:t>i</a:t>
            </a:r>
            <a:r>
              <a:rPr lang="en-GB" dirty="0"/>
              <a:t> </a:t>
            </a:r>
            <a:r>
              <a:rPr lang="en-GB" dirty="0" err="1"/>
              <a:t>pandehuri</a:t>
            </a:r>
            <a:r>
              <a:rPr lang="en-GB" dirty="0"/>
              <a:t> </a:t>
            </a:r>
            <a:r>
              <a:rPr lang="en-GB" dirty="0" err="1"/>
              <a:t>rezulton</a:t>
            </a:r>
            <a:r>
              <a:rPr lang="en-GB" dirty="0"/>
              <a:t> </a:t>
            </a:r>
            <a:r>
              <a:rPr lang="en-GB" dirty="0" err="1"/>
              <a:t>fajtor</a:t>
            </a:r>
            <a:r>
              <a:rPr lang="en-GB" dirty="0"/>
              <a:t> </a:t>
            </a:r>
            <a:r>
              <a:rPr lang="en-GB" dirty="0" err="1"/>
              <a:t>për</a:t>
            </a:r>
            <a:r>
              <a:rPr lang="en-GB" dirty="0"/>
              <a:t> </a:t>
            </a:r>
            <a:r>
              <a:rPr lang="en-GB" dirty="0" err="1"/>
              <a:t>faktin</a:t>
            </a:r>
            <a:r>
              <a:rPr lang="en-GB" dirty="0"/>
              <a:t> penal </a:t>
            </a:r>
            <a:r>
              <a:rPr lang="en-GB" dirty="0" err="1"/>
              <a:t>që</a:t>
            </a:r>
            <a:r>
              <a:rPr lang="en-GB" dirty="0"/>
              <a:t> </a:t>
            </a:r>
            <a:r>
              <a:rPr lang="en-GB" dirty="0" err="1"/>
              <a:t>i</a:t>
            </a:r>
            <a:r>
              <a:rPr lang="en-GB" dirty="0"/>
              <a:t> </a:t>
            </a:r>
            <a:r>
              <a:rPr lang="en-GB" dirty="0" err="1"/>
              <a:t>atribuohet</a:t>
            </a:r>
            <a:r>
              <a:rPr lang="en-GB" dirty="0"/>
              <a:t> </a:t>
            </a:r>
            <a:r>
              <a:rPr lang="en-GB" b="1" dirty="0" err="1"/>
              <a:t>përtej</a:t>
            </a:r>
            <a:r>
              <a:rPr lang="en-GB" b="1" dirty="0"/>
              <a:t> </a:t>
            </a:r>
            <a:r>
              <a:rPr lang="en-GB" b="1" dirty="0" err="1"/>
              <a:t>çdo</a:t>
            </a:r>
            <a:r>
              <a:rPr lang="en-GB" b="1" dirty="0"/>
              <a:t> </a:t>
            </a:r>
            <a:r>
              <a:rPr lang="en-GB" b="1" dirty="0" err="1"/>
              <a:t>dyshimi</a:t>
            </a:r>
            <a:r>
              <a:rPr lang="en-GB" b="1" dirty="0"/>
              <a:t> </a:t>
            </a:r>
            <a:r>
              <a:rPr lang="en-GB" b="1" dirty="0" err="1"/>
              <a:t>të</a:t>
            </a:r>
            <a:r>
              <a:rPr lang="en-GB" b="1" dirty="0"/>
              <a:t> </a:t>
            </a:r>
            <a:r>
              <a:rPr lang="en-GB" b="1" dirty="0" err="1"/>
              <a:t>arsyeshëm</a:t>
            </a:r>
            <a:r>
              <a:rPr lang="en-GB" dirty="0"/>
              <a:t>.”.</a:t>
            </a:r>
            <a:endParaRPr lang="en-US" dirty="0"/>
          </a:p>
          <a:p>
            <a:endParaRPr lang="en-US" dirty="0"/>
          </a:p>
        </p:txBody>
      </p:sp>
    </p:spTree>
    <p:extLst>
      <p:ext uri="{BB962C8B-B14F-4D97-AF65-F5344CB8AC3E}">
        <p14:creationId xmlns:p14="http://schemas.microsoft.com/office/powerpoint/2010/main" val="17679059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Barra e </a:t>
            </a:r>
            <a:r>
              <a:rPr lang="en-GB" i="1" dirty="0" err="1"/>
              <a:t>provës</a:t>
            </a:r>
            <a:r>
              <a:rPr lang="en-GB" i="1" dirty="0"/>
              <a:t> </a:t>
            </a:r>
            <a:r>
              <a:rPr lang="en-GB" i="1" dirty="0" err="1"/>
              <a:t>dhe</a:t>
            </a:r>
            <a:r>
              <a:rPr lang="en-GB" i="1" dirty="0"/>
              <a:t> “</a:t>
            </a:r>
            <a:r>
              <a:rPr lang="en-GB" i="1" dirty="0" err="1"/>
              <a:t>procesi</a:t>
            </a:r>
            <a:r>
              <a:rPr lang="en-GB" i="1" dirty="0"/>
              <a:t> </a:t>
            </a:r>
            <a:r>
              <a:rPr lang="en-GB" i="1" dirty="0" err="1"/>
              <a:t>i</a:t>
            </a:r>
            <a:r>
              <a:rPr lang="en-GB" i="1" dirty="0"/>
              <a:t> </a:t>
            </a:r>
            <a:r>
              <a:rPr lang="en-GB" i="1" dirty="0" err="1"/>
              <a:t>rregullt</a:t>
            </a:r>
            <a:r>
              <a:rPr lang="en-GB" i="1" dirty="0"/>
              <a:t>”</a:t>
            </a:r>
            <a:r>
              <a:rPr lang="en-US" dirty="0"/>
              <a:t/>
            </a:r>
            <a:br>
              <a:rPr lang="en-US" dirty="0"/>
            </a:br>
            <a:endParaRPr lang="en-US" dirty="0"/>
          </a:p>
        </p:txBody>
      </p:sp>
      <p:sp>
        <p:nvSpPr>
          <p:cNvPr id="3" name="Content Placeholder 2"/>
          <p:cNvSpPr>
            <a:spLocks noGrp="1"/>
          </p:cNvSpPr>
          <p:nvPr>
            <p:ph idx="1"/>
          </p:nvPr>
        </p:nvSpPr>
        <p:spPr/>
        <p:txBody>
          <a:bodyPr/>
          <a:lstStyle/>
          <a:p>
            <a:r>
              <a:rPr lang="en-GB" sz="2000" dirty="0"/>
              <a:t>-“</a:t>
            </a:r>
            <a:r>
              <a:rPr lang="en-GB" sz="2000" dirty="0" err="1"/>
              <a:t>Barazia</a:t>
            </a:r>
            <a:r>
              <a:rPr lang="en-GB" sz="2000" dirty="0"/>
              <a:t> e </a:t>
            </a:r>
            <a:r>
              <a:rPr lang="en-GB" sz="2000" dirty="0" err="1"/>
              <a:t>armëve</a:t>
            </a:r>
            <a:r>
              <a:rPr lang="en-GB" sz="2000" dirty="0"/>
              <a:t> </a:t>
            </a:r>
            <a:r>
              <a:rPr lang="en-GB" sz="2000" dirty="0" err="1"/>
              <a:t>është</a:t>
            </a:r>
            <a:r>
              <a:rPr lang="en-GB" sz="2000" dirty="0"/>
              <a:t> </a:t>
            </a:r>
            <a:r>
              <a:rPr lang="en-GB" sz="2000" dirty="0" err="1"/>
              <a:t>një</a:t>
            </a:r>
            <a:r>
              <a:rPr lang="en-GB" sz="2000" dirty="0"/>
              <a:t> </a:t>
            </a:r>
            <a:r>
              <a:rPr lang="en-GB" sz="2000" dirty="0" err="1"/>
              <a:t>aspekt</a:t>
            </a:r>
            <a:r>
              <a:rPr lang="en-GB" sz="2000" dirty="0"/>
              <a:t> </a:t>
            </a:r>
            <a:r>
              <a:rPr lang="en-GB" sz="2000" dirty="0" err="1"/>
              <a:t>i</a:t>
            </a:r>
            <a:r>
              <a:rPr lang="en-GB" sz="2000" dirty="0"/>
              <a:t> </a:t>
            </a:r>
            <a:r>
              <a:rPr lang="en-GB" sz="2000" dirty="0" err="1"/>
              <a:t>rëndësishëm</a:t>
            </a:r>
            <a:r>
              <a:rPr lang="en-GB" sz="2000" dirty="0"/>
              <a:t> </a:t>
            </a:r>
            <a:r>
              <a:rPr lang="en-GB" sz="2000" dirty="0" err="1"/>
              <a:t>i</a:t>
            </a:r>
            <a:r>
              <a:rPr lang="en-GB" sz="2000" dirty="0"/>
              <a:t> </a:t>
            </a:r>
            <a:r>
              <a:rPr lang="en-GB" sz="2000" dirty="0" err="1"/>
              <a:t>konceptit</a:t>
            </a:r>
            <a:r>
              <a:rPr lang="en-GB" sz="2000" dirty="0"/>
              <a:t> </a:t>
            </a:r>
            <a:r>
              <a:rPr lang="en-GB" sz="2000" dirty="0" err="1"/>
              <a:t>të</a:t>
            </a:r>
            <a:r>
              <a:rPr lang="en-GB" sz="2000" dirty="0"/>
              <a:t> </a:t>
            </a:r>
            <a:r>
              <a:rPr lang="en-GB" sz="2000" dirty="0" err="1"/>
              <a:t>procesit</a:t>
            </a:r>
            <a:r>
              <a:rPr lang="en-GB" sz="2000" dirty="0"/>
              <a:t> </a:t>
            </a:r>
            <a:r>
              <a:rPr lang="en-GB" sz="2000" dirty="0" err="1"/>
              <a:t>të</a:t>
            </a:r>
            <a:r>
              <a:rPr lang="en-GB" sz="2000" dirty="0"/>
              <a:t> </a:t>
            </a:r>
            <a:r>
              <a:rPr lang="en-GB" sz="2000" dirty="0" err="1"/>
              <a:t>rregullt</a:t>
            </a:r>
            <a:r>
              <a:rPr lang="en-GB" sz="2000" dirty="0"/>
              <a:t> </a:t>
            </a:r>
            <a:r>
              <a:rPr lang="en-GB" sz="2000" dirty="0" err="1"/>
              <a:t>ligjor</a:t>
            </a:r>
            <a:r>
              <a:rPr lang="en-GB" sz="2000" dirty="0"/>
              <a:t> </a:t>
            </a:r>
            <a:r>
              <a:rPr lang="en-GB" sz="2000" dirty="0" err="1"/>
              <a:t>në</a:t>
            </a:r>
            <a:r>
              <a:rPr lang="en-GB" sz="2000" dirty="0"/>
              <a:t> </a:t>
            </a:r>
            <a:r>
              <a:rPr lang="en-GB" sz="2000" dirty="0" err="1"/>
              <a:t>kuptimin</a:t>
            </a:r>
            <a:r>
              <a:rPr lang="en-GB" sz="2000" dirty="0"/>
              <a:t> </a:t>
            </a:r>
            <a:r>
              <a:rPr lang="en-GB" sz="2000" dirty="0" err="1"/>
              <a:t>kushtetues</a:t>
            </a:r>
            <a:r>
              <a:rPr lang="en-GB" sz="2000" dirty="0"/>
              <a:t>. </a:t>
            </a:r>
            <a:r>
              <a:rPr lang="en-GB" sz="2000" dirty="0" err="1"/>
              <a:t>Ky</a:t>
            </a:r>
            <a:r>
              <a:rPr lang="en-GB" sz="2000" dirty="0"/>
              <a:t> </a:t>
            </a:r>
            <a:r>
              <a:rPr lang="en-GB" sz="2000" dirty="0" err="1"/>
              <a:t>parim</a:t>
            </a:r>
            <a:r>
              <a:rPr lang="en-GB" sz="2000" dirty="0"/>
              <a:t> </a:t>
            </a:r>
            <a:r>
              <a:rPr lang="en-GB" sz="2000" dirty="0" err="1"/>
              <a:t>nënkupton</a:t>
            </a:r>
            <a:r>
              <a:rPr lang="en-GB" sz="2000" dirty="0"/>
              <a:t> </a:t>
            </a:r>
            <a:r>
              <a:rPr lang="en-GB" sz="2000" dirty="0" err="1"/>
              <a:t>që</a:t>
            </a:r>
            <a:r>
              <a:rPr lang="en-GB" sz="2000" dirty="0"/>
              <a:t> </a:t>
            </a:r>
            <a:r>
              <a:rPr lang="en-GB" sz="2000" dirty="0" err="1"/>
              <a:t>secilës</a:t>
            </a:r>
            <a:r>
              <a:rPr lang="en-GB" sz="2000" dirty="0"/>
              <a:t> </a:t>
            </a:r>
            <a:r>
              <a:rPr lang="en-GB" sz="2000" dirty="0" err="1"/>
              <a:t>palë</a:t>
            </a:r>
            <a:r>
              <a:rPr lang="en-GB" sz="2000" dirty="0"/>
              <a:t> </a:t>
            </a:r>
            <a:r>
              <a:rPr lang="en-GB" sz="2000" dirty="0" err="1"/>
              <a:t>në</a:t>
            </a:r>
            <a:r>
              <a:rPr lang="en-GB" sz="2000" dirty="0"/>
              <a:t> </a:t>
            </a:r>
            <a:r>
              <a:rPr lang="en-GB" sz="2000" dirty="0" err="1"/>
              <a:t>proces</a:t>
            </a:r>
            <a:r>
              <a:rPr lang="en-GB" sz="2000" dirty="0"/>
              <a:t> </a:t>
            </a:r>
            <a:r>
              <a:rPr lang="en-GB" sz="2000" dirty="0" err="1"/>
              <a:t>t’i</a:t>
            </a:r>
            <a:r>
              <a:rPr lang="en-GB" sz="2000" dirty="0"/>
              <a:t> </a:t>
            </a:r>
            <a:r>
              <a:rPr lang="en-GB" sz="2000" dirty="0" err="1"/>
              <a:t>jepet</a:t>
            </a:r>
            <a:r>
              <a:rPr lang="en-GB" sz="2000" dirty="0"/>
              <a:t> </a:t>
            </a:r>
            <a:r>
              <a:rPr lang="en-GB" sz="2000" dirty="0" err="1"/>
              <a:t>një</a:t>
            </a:r>
            <a:r>
              <a:rPr lang="en-GB" sz="2000" dirty="0"/>
              <a:t> </a:t>
            </a:r>
            <a:r>
              <a:rPr lang="en-GB" sz="2000" dirty="0" err="1"/>
              <a:t>mundësi</a:t>
            </a:r>
            <a:r>
              <a:rPr lang="en-GB" sz="2000" dirty="0"/>
              <a:t> e </a:t>
            </a:r>
            <a:r>
              <a:rPr lang="en-GB" sz="2000" dirty="0" err="1"/>
              <a:t>arsyeshme</a:t>
            </a:r>
            <a:r>
              <a:rPr lang="en-GB" sz="2000" dirty="0"/>
              <a:t> </a:t>
            </a:r>
            <a:r>
              <a:rPr lang="en-GB" sz="2000" dirty="0" err="1"/>
              <a:t>për</a:t>
            </a:r>
            <a:r>
              <a:rPr lang="en-GB" sz="2000" dirty="0"/>
              <a:t> </a:t>
            </a:r>
            <a:r>
              <a:rPr lang="en-GB" sz="2000" dirty="0" err="1"/>
              <a:t>të</a:t>
            </a:r>
            <a:r>
              <a:rPr lang="en-GB" sz="2000" dirty="0"/>
              <a:t> </a:t>
            </a:r>
            <a:r>
              <a:rPr lang="en-GB" sz="2000" dirty="0" err="1"/>
              <a:t>paraqitur</a:t>
            </a:r>
            <a:r>
              <a:rPr lang="en-GB" sz="2000" dirty="0"/>
              <a:t> </a:t>
            </a:r>
            <a:r>
              <a:rPr lang="en-GB" sz="2000" dirty="0" err="1"/>
              <a:t>çështjen</a:t>
            </a:r>
            <a:r>
              <a:rPr lang="en-GB" sz="2000" dirty="0"/>
              <a:t> e vet (</a:t>
            </a:r>
            <a:r>
              <a:rPr lang="en-GB" sz="2000" dirty="0" err="1"/>
              <a:t>ku</a:t>
            </a:r>
            <a:r>
              <a:rPr lang="en-GB" sz="2000" dirty="0"/>
              <a:t> </a:t>
            </a:r>
            <a:r>
              <a:rPr lang="en-GB" sz="2000" dirty="0" err="1"/>
              <a:t>përfshihet</a:t>
            </a:r>
            <a:r>
              <a:rPr lang="en-GB" sz="2000" dirty="0"/>
              <a:t> </a:t>
            </a:r>
            <a:r>
              <a:rPr lang="en-GB" sz="2000" dirty="0" err="1"/>
              <a:t>edhe</a:t>
            </a:r>
            <a:r>
              <a:rPr lang="en-GB" sz="2000" dirty="0"/>
              <a:t> </a:t>
            </a:r>
            <a:r>
              <a:rPr lang="en-GB" sz="2000" dirty="0" err="1"/>
              <a:t>paraqitja</a:t>
            </a:r>
            <a:r>
              <a:rPr lang="en-GB" sz="2000" dirty="0"/>
              <a:t> e </a:t>
            </a:r>
            <a:r>
              <a:rPr lang="en-GB" sz="2000" dirty="0" err="1"/>
              <a:t>provave</a:t>
            </a:r>
            <a:r>
              <a:rPr lang="en-GB" sz="2000" dirty="0"/>
              <a:t> </a:t>
            </a:r>
            <a:r>
              <a:rPr lang="en-GB" sz="2000" dirty="0" err="1"/>
              <a:t>nga</a:t>
            </a:r>
            <a:r>
              <a:rPr lang="en-GB" sz="2000" dirty="0"/>
              <a:t> </a:t>
            </a:r>
            <a:r>
              <a:rPr lang="en-GB" sz="2000" dirty="0" err="1"/>
              <a:t>ana</a:t>
            </a:r>
            <a:r>
              <a:rPr lang="en-GB" sz="2000" dirty="0"/>
              <a:t> e </a:t>
            </a:r>
            <a:r>
              <a:rPr lang="en-GB" sz="2000" dirty="0" err="1"/>
              <a:t>saj</a:t>
            </a:r>
            <a:r>
              <a:rPr lang="en-GB" sz="2000" dirty="0"/>
              <a:t>) </a:t>
            </a:r>
            <a:r>
              <a:rPr lang="en-GB" sz="2000" dirty="0" err="1"/>
              <a:t>në</a:t>
            </a:r>
            <a:r>
              <a:rPr lang="en-GB" sz="2000" dirty="0"/>
              <a:t> </a:t>
            </a:r>
            <a:r>
              <a:rPr lang="en-GB" sz="2000" dirty="0" err="1"/>
              <a:t>kushte</a:t>
            </a:r>
            <a:r>
              <a:rPr lang="en-GB" sz="2000" dirty="0"/>
              <a:t> </a:t>
            </a:r>
            <a:r>
              <a:rPr lang="en-GB" sz="2000" dirty="0" err="1"/>
              <a:t>që</a:t>
            </a:r>
            <a:r>
              <a:rPr lang="en-GB" sz="2000" dirty="0"/>
              <a:t> </a:t>
            </a:r>
            <a:r>
              <a:rPr lang="en-GB" sz="2000" dirty="0" err="1"/>
              <a:t>nuk</a:t>
            </a:r>
            <a:r>
              <a:rPr lang="en-GB" sz="2000" dirty="0"/>
              <a:t> e </a:t>
            </a:r>
            <a:r>
              <a:rPr lang="en-GB" sz="2000" dirty="0" err="1"/>
              <a:t>vendosin</a:t>
            </a:r>
            <a:r>
              <a:rPr lang="en-GB" sz="2000" dirty="0"/>
              <a:t> </a:t>
            </a:r>
            <a:r>
              <a:rPr lang="en-GB" sz="2000" dirty="0" err="1"/>
              <a:t>atë</a:t>
            </a:r>
            <a:r>
              <a:rPr lang="en-GB" sz="2000" dirty="0"/>
              <a:t> </a:t>
            </a:r>
            <a:r>
              <a:rPr lang="en-GB" sz="2000" dirty="0" err="1"/>
              <a:t>në</a:t>
            </a:r>
            <a:r>
              <a:rPr lang="en-GB" sz="2000" dirty="0"/>
              <a:t> </a:t>
            </a:r>
            <a:r>
              <a:rPr lang="en-GB" sz="2000" dirty="0" err="1"/>
              <a:t>një</a:t>
            </a:r>
            <a:r>
              <a:rPr lang="en-GB" sz="2000" dirty="0"/>
              <a:t> </a:t>
            </a:r>
            <a:r>
              <a:rPr lang="en-GB" sz="2000" dirty="0" err="1"/>
              <a:t>disavantazh</a:t>
            </a:r>
            <a:r>
              <a:rPr lang="en-GB" sz="2000" dirty="0"/>
              <a:t> </a:t>
            </a:r>
            <a:r>
              <a:rPr lang="en-GB" sz="2000" dirty="0" err="1"/>
              <a:t>të</a:t>
            </a:r>
            <a:r>
              <a:rPr lang="en-GB" sz="2000" dirty="0"/>
              <a:t> </a:t>
            </a:r>
            <a:r>
              <a:rPr lang="en-GB" sz="2000" dirty="0" err="1"/>
              <a:t>dukshëm</a:t>
            </a:r>
            <a:r>
              <a:rPr lang="en-GB" sz="2000" dirty="0"/>
              <a:t> </a:t>
            </a:r>
            <a:r>
              <a:rPr lang="en-GB" sz="2000" dirty="0" err="1"/>
              <a:t>në</a:t>
            </a:r>
            <a:r>
              <a:rPr lang="en-GB" sz="2000" dirty="0"/>
              <a:t> </a:t>
            </a:r>
            <a:r>
              <a:rPr lang="en-GB" sz="2000" dirty="0" err="1"/>
              <a:t>raport</a:t>
            </a:r>
            <a:r>
              <a:rPr lang="en-GB" sz="2000" dirty="0"/>
              <a:t> me </a:t>
            </a:r>
            <a:r>
              <a:rPr lang="en-GB" sz="2000" dirty="0" err="1"/>
              <a:t>palën</a:t>
            </a:r>
            <a:r>
              <a:rPr lang="en-GB" sz="2000" dirty="0"/>
              <a:t> </a:t>
            </a:r>
            <a:r>
              <a:rPr lang="en-GB" sz="2000" dirty="0" err="1"/>
              <a:t>tjetër</a:t>
            </a:r>
            <a:r>
              <a:rPr lang="en-GB" sz="2000" dirty="0"/>
              <a:t>.</a:t>
            </a:r>
            <a:endParaRPr lang="en-US" sz="2000" dirty="0"/>
          </a:p>
          <a:p>
            <a:r>
              <a:rPr lang="en-GB" sz="2000" dirty="0"/>
              <a:t>-...</a:t>
            </a:r>
            <a:r>
              <a:rPr lang="en-GB" sz="2000" dirty="0" err="1"/>
              <a:t>Gjykata</a:t>
            </a:r>
            <a:r>
              <a:rPr lang="en-GB" sz="2000" dirty="0"/>
              <a:t> </a:t>
            </a:r>
            <a:r>
              <a:rPr lang="en-GB" sz="2000" dirty="0" err="1"/>
              <a:t>Kushtetuese</a:t>
            </a:r>
            <a:r>
              <a:rPr lang="en-GB" sz="2000" dirty="0"/>
              <a:t> </a:t>
            </a:r>
            <a:r>
              <a:rPr lang="en-GB" sz="2000" dirty="0" err="1"/>
              <a:t>thekson</a:t>
            </a:r>
            <a:r>
              <a:rPr lang="en-GB" sz="2000" dirty="0"/>
              <a:t> se </a:t>
            </a:r>
            <a:r>
              <a:rPr lang="en-GB" sz="2000" dirty="0" err="1"/>
              <a:t>marrja</a:t>
            </a:r>
            <a:r>
              <a:rPr lang="en-GB" sz="2000" dirty="0"/>
              <a:t> </a:t>
            </a:r>
            <a:r>
              <a:rPr lang="en-GB" sz="2000" dirty="0" err="1"/>
              <a:t>dhe</a:t>
            </a:r>
            <a:r>
              <a:rPr lang="en-GB" sz="2000" dirty="0"/>
              <a:t> </a:t>
            </a:r>
            <a:r>
              <a:rPr lang="en-GB" sz="2000" dirty="0" err="1"/>
              <a:t>vlerësimi</a:t>
            </a:r>
            <a:r>
              <a:rPr lang="en-GB" sz="2000" dirty="0"/>
              <a:t> </a:t>
            </a:r>
            <a:r>
              <a:rPr lang="en-GB" sz="2000" dirty="0" err="1"/>
              <a:t>i</a:t>
            </a:r>
            <a:r>
              <a:rPr lang="en-GB" sz="2000" dirty="0"/>
              <a:t> </a:t>
            </a:r>
            <a:r>
              <a:rPr lang="en-GB" sz="2000" dirty="0" err="1"/>
              <a:t>provave</a:t>
            </a:r>
            <a:r>
              <a:rPr lang="en-GB" sz="2000" dirty="0"/>
              <a:t> </a:t>
            </a:r>
            <a:r>
              <a:rPr lang="en-GB" sz="2000" dirty="0" err="1"/>
              <a:t>është</a:t>
            </a:r>
            <a:r>
              <a:rPr lang="en-GB" sz="2000" dirty="0"/>
              <a:t> </a:t>
            </a:r>
            <a:r>
              <a:rPr lang="en-GB" sz="2000" dirty="0" err="1"/>
              <a:t>detyrë</a:t>
            </a:r>
            <a:r>
              <a:rPr lang="en-GB" sz="2000" dirty="0"/>
              <a:t> e </a:t>
            </a:r>
            <a:r>
              <a:rPr lang="en-GB" sz="2000" dirty="0" err="1"/>
              <a:t>gjykatave</a:t>
            </a:r>
            <a:r>
              <a:rPr lang="en-GB" sz="2000" dirty="0"/>
              <a:t> </a:t>
            </a:r>
            <a:r>
              <a:rPr lang="en-GB" sz="2000" dirty="0" err="1"/>
              <a:t>të</a:t>
            </a:r>
            <a:r>
              <a:rPr lang="en-GB" sz="2000" dirty="0"/>
              <a:t> </a:t>
            </a:r>
            <a:r>
              <a:rPr lang="en-GB" sz="2000" dirty="0" err="1"/>
              <a:t>juridiksionit</a:t>
            </a:r>
            <a:r>
              <a:rPr lang="en-GB" sz="2000" dirty="0"/>
              <a:t> </a:t>
            </a:r>
            <a:r>
              <a:rPr lang="en-GB" sz="2000" dirty="0" err="1"/>
              <a:t>të</a:t>
            </a:r>
            <a:r>
              <a:rPr lang="en-GB" sz="2000" dirty="0"/>
              <a:t> </a:t>
            </a:r>
            <a:r>
              <a:rPr lang="en-GB" sz="2000" dirty="0" err="1"/>
              <a:t>zakonshëm</a:t>
            </a:r>
            <a:r>
              <a:rPr lang="en-GB" sz="2000" dirty="0"/>
              <a:t>. </a:t>
            </a:r>
            <a:r>
              <a:rPr lang="en-GB" sz="2000" dirty="0" err="1"/>
              <a:t>Megjithatë</a:t>
            </a:r>
            <a:r>
              <a:rPr lang="en-GB" sz="2000" dirty="0"/>
              <a:t>, </a:t>
            </a:r>
            <a:r>
              <a:rPr lang="en-GB" sz="2000" dirty="0" err="1"/>
              <a:t>kjo</a:t>
            </a:r>
            <a:r>
              <a:rPr lang="en-GB" sz="2000" dirty="0"/>
              <a:t> </a:t>
            </a:r>
            <a:r>
              <a:rPr lang="en-GB" sz="2000" dirty="0" err="1"/>
              <a:t>Gjykatë</a:t>
            </a:r>
            <a:r>
              <a:rPr lang="en-GB" sz="2000" dirty="0"/>
              <a:t> </a:t>
            </a:r>
            <a:r>
              <a:rPr lang="en-GB" sz="2000" dirty="0" err="1"/>
              <a:t>ka</a:t>
            </a:r>
            <a:r>
              <a:rPr lang="en-GB" sz="2000" dirty="0"/>
              <a:t> </a:t>
            </a:r>
            <a:r>
              <a:rPr lang="en-GB" sz="2000" dirty="0" err="1"/>
              <a:t>detyrimin</a:t>
            </a:r>
            <a:r>
              <a:rPr lang="en-GB" sz="2000" dirty="0"/>
              <a:t> </a:t>
            </a:r>
            <a:r>
              <a:rPr lang="en-GB" sz="2000" dirty="0" err="1"/>
              <a:t>të</a:t>
            </a:r>
            <a:r>
              <a:rPr lang="en-GB" sz="2000" dirty="0"/>
              <a:t> </a:t>
            </a:r>
            <a:r>
              <a:rPr lang="en-GB" sz="2000" dirty="0" err="1"/>
              <a:t>vlerësojë</a:t>
            </a:r>
            <a:r>
              <a:rPr lang="en-GB" sz="2000" dirty="0"/>
              <a:t> </a:t>
            </a:r>
            <a:r>
              <a:rPr lang="en-GB" sz="2000" dirty="0" err="1"/>
              <a:t>nëse</a:t>
            </a:r>
            <a:r>
              <a:rPr lang="en-GB" sz="2000" dirty="0"/>
              <a:t> </a:t>
            </a:r>
            <a:r>
              <a:rPr lang="en-GB" sz="2000" dirty="0" err="1"/>
              <a:t>procesi</a:t>
            </a:r>
            <a:r>
              <a:rPr lang="en-GB" sz="2000" dirty="0"/>
              <a:t> </a:t>
            </a:r>
            <a:r>
              <a:rPr lang="en-GB" sz="2000" dirty="0" err="1"/>
              <a:t>gjyqësor</a:t>
            </a:r>
            <a:r>
              <a:rPr lang="en-GB" sz="2000" dirty="0"/>
              <a:t> </a:t>
            </a:r>
            <a:r>
              <a:rPr lang="en-GB" sz="2000" dirty="0" err="1"/>
              <a:t>i</a:t>
            </a:r>
            <a:r>
              <a:rPr lang="en-GB" sz="2000" dirty="0"/>
              <a:t> </a:t>
            </a:r>
            <a:r>
              <a:rPr lang="en-GB" sz="2000" dirty="0" err="1"/>
              <a:t>zhvilluar</a:t>
            </a:r>
            <a:r>
              <a:rPr lang="en-GB" sz="2000" dirty="0"/>
              <a:t>, </a:t>
            </a:r>
            <a:r>
              <a:rPr lang="en-GB" sz="2000" dirty="0" err="1"/>
              <a:t>në</a:t>
            </a:r>
            <a:r>
              <a:rPr lang="en-GB" sz="2000" dirty="0"/>
              <a:t> </a:t>
            </a:r>
            <a:r>
              <a:rPr lang="en-GB" sz="2000" dirty="0" err="1"/>
              <a:t>tërësinë</a:t>
            </a:r>
            <a:r>
              <a:rPr lang="en-GB" sz="2000" dirty="0"/>
              <a:t> e </a:t>
            </a:r>
            <a:r>
              <a:rPr lang="en-GB" sz="2000" dirty="0" err="1"/>
              <a:t>tij</a:t>
            </a:r>
            <a:r>
              <a:rPr lang="en-GB" sz="2000" dirty="0"/>
              <a:t>, </a:t>
            </a:r>
            <a:r>
              <a:rPr lang="en-GB" sz="2000" dirty="0" err="1"/>
              <a:t>përmbush</a:t>
            </a:r>
            <a:r>
              <a:rPr lang="en-GB" sz="2000" dirty="0"/>
              <a:t> </a:t>
            </a:r>
            <a:r>
              <a:rPr lang="en-GB" sz="2000" dirty="0" err="1"/>
              <a:t>kërkesat</a:t>
            </a:r>
            <a:r>
              <a:rPr lang="en-GB" sz="2000" dirty="0"/>
              <a:t> e </a:t>
            </a:r>
            <a:r>
              <a:rPr lang="en-GB" sz="2000" dirty="0" err="1"/>
              <a:t>një</a:t>
            </a:r>
            <a:r>
              <a:rPr lang="en-GB" sz="2000" dirty="0"/>
              <a:t> </a:t>
            </a:r>
            <a:r>
              <a:rPr lang="en-GB" sz="2000" dirty="0" err="1"/>
              <a:t>procesi</a:t>
            </a:r>
            <a:r>
              <a:rPr lang="en-GB" sz="2000" dirty="0"/>
              <a:t> </a:t>
            </a:r>
            <a:r>
              <a:rPr lang="en-GB" sz="2000" dirty="0" err="1"/>
              <a:t>të</a:t>
            </a:r>
            <a:r>
              <a:rPr lang="en-GB" sz="2000" dirty="0"/>
              <a:t> </a:t>
            </a:r>
            <a:r>
              <a:rPr lang="en-GB" sz="2000" dirty="0" err="1"/>
              <a:t>rregullt</a:t>
            </a:r>
            <a:r>
              <a:rPr lang="en-GB" sz="2000" dirty="0"/>
              <a:t> </a:t>
            </a:r>
            <a:r>
              <a:rPr lang="en-GB" sz="2000" dirty="0" err="1"/>
              <a:t>ligjor</a:t>
            </a:r>
            <a:r>
              <a:rPr lang="en-GB" sz="2000" dirty="0"/>
              <a:t> </a:t>
            </a:r>
            <a:r>
              <a:rPr lang="en-GB" sz="2000" dirty="0" err="1"/>
              <a:t>në</a:t>
            </a:r>
            <a:r>
              <a:rPr lang="en-GB" sz="2000" dirty="0"/>
              <a:t> </a:t>
            </a:r>
            <a:r>
              <a:rPr lang="en-GB" sz="2000" dirty="0" err="1"/>
              <a:t>kuptimin</a:t>
            </a:r>
            <a:r>
              <a:rPr lang="en-GB" sz="2000" dirty="0"/>
              <a:t> </a:t>
            </a:r>
            <a:r>
              <a:rPr lang="en-GB" sz="2000" dirty="0" err="1"/>
              <a:t>kushtetues</a:t>
            </a:r>
            <a:r>
              <a:rPr lang="en-GB" sz="2000" dirty="0"/>
              <a:t>. </a:t>
            </a:r>
            <a:r>
              <a:rPr lang="en-GB" sz="2000" dirty="0" err="1"/>
              <a:t>Në</a:t>
            </a:r>
            <a:r>
              <a:rPr lang="en-GB" sz="2000" dirty="0"/>
              <a:t> </a:t>
            </a:r>
            <a:r>
              <a:rPr lang="en-GB" sz="2000" dirty="0" err="1"/>
              <a:t>mënyrë</a:t>
            </a:r>
            <a:r>
              <a:rPr lang="en-GB" sz="2000" dirty="0"/>
              <a:t> </a:t>
            </a:r>
            <a:r>
              <a:rPr lang="en-GB" sz="2000" dirty="0" err="1"/>
              <a:t>të</a:t>
            </a:r>
            <a:r>
              <a:rPr lang="en-GB" sz="2000" dirty="0"/>
              <a:t> </a:t>
            </a:r>
            <a:r>
              <a:rPr lang="en-GB" sz="2000" dirty="0" err="1"/>
              <a:t>veçantë</a:t>
            </a:r>
            <a:r>
              <a:rPr lang="en-GB" sz="2000" dirty="0"/>
              <a:t>, </a:t>
            </a:r>
            <a:r>
              <a:rPr lang="en-GB" sz="2000" dirty="0" err="1"/>
              <a:t>neni</a:t>
            </a:r>
            <a:r>
              <a:rPr lang="en-GB" sz="2000" dirty="0"/>
              <a:t> 42 </a:t>
            </a:r>
            <a:r>
              <a:rPr lang="en-GB" sz="2000" dirty="0" err="1"/>
              <a:t>i</a:t>
            </a:r>
            <a:r>
              <a:rPr lang="en-GB" sz="2000" dirty="0"/>
              <a:t> </a:t>
            </a:r>
            <a:r>
              <a:rPr lang="en-GB" sz="2000" dirty="0" err="1"/>
              <a:t>Kushtetutës</a:t>
            </a:r>
            <a:r>
              <a:rPr lang="en-GB" sz="2000" dirty="0"/>
              <a:t> </a:t>
            </a:r>
            <a:r>
              <a:rPr lang="en-GB" sz="2000" dirty="0" err="1"/>
              <a:t>i</a:t>
            </a:r>
            <a:r>
              <a:rPr lang="en-GB" sz="2000" dirty="0"/>
              <a:t> </a:t>
            </a:r>
            <a:r>
              <a:rPr lang="en-GB" sz="2000" dirty="0" err="1"/>
              <a:t>vë</a:t>
            </a:r>
            <a:r>
              <a:rPr lang="en-GB" sz="2000" dirty="0"/>
              <a:t> </a:t>
            </a:r>
            <a:r>
              <a:rPr lang="en-GB" sz="2000" dirty="0" err="1"/>
              <a:t>detyrë</a:t>
            </a:r>
            <a:r>
              <a:rPr lang="en-GB" sz="2000" dirty="0"/>
              <a:t> </a:t>
            </a:r>
            <a:r>
              <a:rPr lang="en-GB" sz="2000" dirty="0" err="1"/>
              <a:t>gjykatës</a:t>
            </a:r>
            <a:r>
              <a:rPr lang="en-GB" sz="2000" dirty="0"/>
              <a:t> </a:t>
            </a:r>
            <a:r>
              <a:rPr lang="en-GB" sz="2000" dirty="0" err="1"/>
              <a:t>së</a:t>
            </a:r>
            <a:r>
              <a:rPr lang="en-GB" sz="2000" dirty="0"/>
              <a:t> </a:t>
            </a:r>
            <a:r>
              <a:rPr lang="en-GB" sz="2000" dirty="0" err="1"/>
              <a:t>zakonshme</a:t>
            </a:r>
            <a:r>
              <a:rPr lang="en-GB" sz="2000" dirty="0"/>
              <a:t> </a:t>
            </a:r>
            <a:r>
              <a:rPr lang="en-GB" sz="2000" dirty="0" err="1"/>
              <a:t>të</a:t>
            </a:r>
            <a:r>
              <a:rPr lang="en-GB" sz="2000" dirty="0"/>
              <a:t> </a:t>
            </a:r>
            <a:r>
              <a:rPr lang="en-GB" sz="2000" dirty="0" err="1"/>
              <a:t>bëjë</a:t>
            </a:r>
            <a:r>
              <a:rPr lang="en-GB" sz="2000" dirty="0"/>
              <a:t> </a:t>
            </a:r>
            <a:r>
              <a:rPr lang="en-GB" sz="2000" dirty="0" err="1"/>
              <a:t>një</a:t>
            </a:r>
            <a:r>
              <a:rPr lang="en-GB" sz="2000" dirty="0"/>
              <a:t> </a:t>
            </a:r>
            <a:r>
              <a:rPr lang="en-GB" sz="2000" dirty="0" err="1"/>
              <a:t>shqyrtim</a:t>
            </a:r>
            <a:r>
              <a:rPr lang="en-GB" sz="2000" dirty="0"/>
              <a:t> </a:t>
            </a:r>
            <a:r>
              <a:rPr lang="en-GB" sz="2000" dirty="0" err="1"/>
              <a:t>të</a:t>
            </a:r>
            <a:r>
              <a:rPr lang="en-GB" sz="2000" dirty="0"/>
              <a:t> </a:t>
            </a:r>
            <a:r>
              <a:rPr lang="en-GB" sz="2000" dirty="0" err="1"/>
              <a:t>përshtatshëm</a:t>
            </a:r>
            <a:r>
              <a:rPr lang="en-GB" sz="2000" dirty="0"/>
              <a:t> </a:t>
            </a:r>
            <a:r>
              <a:rPr lang="en-GB" sz="2000" dirty="0" err="1"/>
              <a:t>të</a:t>
            </a:r>
            <a:r>
              <a:rPr lang="en-GB" sz="2000" dirty="0"/>
              <a:t> </a:t>
            </a:r>
            <a:r>
              <a:rPr lang="en-GB" sz="2000" dirty="0" err="1"/>
              <a:t>pretendimeve</a:t>
            </a:r>
            <a:r>
              <a:rPr lang="en-GB" sz="2000" dirty="0"/>
              <a:t>, </a:t>
            </a:r>
            <a:r>
              <a:rPr lang="en-GB" sz="2000" dirty="0" err="1"/>
              <a:t>argumenteve</a:t>
            </a:r>
            <a:r>
              <a:rPr lang="en-GB" sz="2000" dirty="0"/>
              <a:t> </a:t>
            </a:r>
            <a:r>
              <a:rPr lang="en-GB" sz="2000" dirty="0" err="1"/>
              <a:t>dhe</a:t>
            </a:r>
            <a:r>
              <a:rPr lang="en-GB" sz="2000" dirty="0"/>
              <a:t> </a:t>
            </a:r>
            <a:r>
              <a:rPr lang="en-GB" sz="2000" dirty="0" err="1"/>
              <a:t>provave</a:t>
            </a:r>
            <a:r>
              <a:rPr lang="en-GB" sz="2000" dirty="0"/>
              <a:t> </a:t>
            </a:r>
            <a:r>
              <a:rPr lang="en-GB" sz="2000" dirty="0" err="1"/>
              <a:t>të</a:t>
            </a:r>
            <a:r>
              <a:rPr lang="en-GB" sz="2000" dirty="0"/>
              <a:t> </a:t>
            </a:r>
            <a:r>
              <a:rPr lang="en-GB" sz="2000" dirty="0" err="1"/>
              <a:t>paraqitura</a:t>
            </a:r>
            <a:r>
              <a:rPr lang="en-GB" sz="2000" dirty="0"/>
              <a:t> </a:t>
            </a:r>
            <a:r>
              <a:rPr lang="en-GB" sz="2000" dirty="0" err="1"/>
              <a:t>nga</a:t>
            </a:r>
            <a:r>
              <a:rPr lang="en-GB" sz="2000" dirty="0"/>
              <a:t> </a:t>
            </a:r>
            <a:r>
              <a:rPr lang="en-GB" sz="2000" dirty="0" err="1"/>
              <a:t>palët</a:t>
            </a:r>
            <a:r>
              <a:rPr lang="en-GB" sz="2000" dirty="0"/>
              <a:t>, pa </a:t>
            </a:r>
            <a:r>
              <a:rPr lang="en-GB" sz="2000" dirty="0" err="1"/>
              <a:t>paragjykuar</a:t>
            </a:r>
            <a:r>
              <a:rPr lang="en-GB" sz="2000" dirty="0"/>
              <a:t> </a:t>
            </a:r>
            <a:r>
              <a:rPr lang="en-GB" sz="2000" dirty="0" err="1"/>
              <a:t>vlerësimin</a:t>
            </a:r>
            <a:r>
              <a:rPr lang="en-GB" sz="2000" dirty="0"/>
              <a:t> </a:t>
            </a:r>
            <a:r>
              <a:rPr lang="en-GB" sz="2000" dirty="0" err="1"/>
              <a:t>nëse</a:t>
            </a:r>
            <a:r>
              <a:rPr lang="en-GB" sz="2000" dirty="0"/>
              <a:t> </a:t>
            </a:r>
            <a:r>
              <a:rPr lang="en-GB" sz="2000" dirty="0" err="1"/>
              <a:t>këto</a:t>
            </a:r>
            <a:r>
              <a:rPr lang="en-GB" sz="2000" dirty="0"/>
              <a:t> </a:t>
            </a:r>
            <a:r>
              <a:rPr lang="en-GB" sz="2000" dirty="0" err="1"/>
              <a:t>prova</a:t>
            </a:r>
            <a:r>
              <a:rPr lang="en-GB" sz="2000" dirty="0"/>
              <a:t> </a:t>
            </a:r>
            <a:r>
              <a:rPr lang="en-GB" sz="2000" dirty="0" err="1"/>
              <a:t>janë</a:t>
            </a:r>
            <a:r>
              <a:rPr lang="en-GB" sz="2000" dirty="0"/>
              <a:t> </a:t>
            </a:r>
            <a:r>
              <a:rPr lang="en-GB" sz="2000" dirty="0" err="1"/>
              <a:t>të</a:t>
            </a:r>
            <a:r>
              <a:rPr lang="en-GB" sz="2000" dirty="0"/>
              <a:t> </a:t>
            </a:r>
            <a:r>
              <a:rPr lang="en-GB" sz="2000" dirty="0" err="1"/>
              <a:t>rëndësishme</a:t>
            </a:r>
            <a:r>
              <a:rPr lang="en-GB" sz="2000" dirty="0"/>
              <a:t> </a:t>
            </a:r>
            <a:r>
              <a:rPr lang="en-GB" sz="2000" dirty="0" err="1"/>
              <a:t>për</a:t>
            </a:r>
            <a:r>
              <a:rPr lang="en-GB" sz="2000" dirty="0"/>
              <a:t> </a:t>
            </a:r>
            <a:r>
              <a:rPr lang="en-GB" sz="2000" dirty="0" err="1"/>
              <a:t>vendimin</a:t>
            </a:r>
            <a:r>
              <a:rPr lang="en-GB" sz="2000" dirty="0"/>
              <a:t> e </a:t>
            </a:r>
            <a:r>
              <a:rPr lang="en-GB" sz="2000" dirty="0" err="1"/>
              <a:t>saj</a:t>
            </a:r>
            <a:r>
              <a:rPr lang="en-GB" sz="2000" dirty="0"/>
              <a:t>.</a:t>
            </a:r>
            <a:endParaRPr lang="en-US" sz="2000" dirty="0"/>
          </a:p>
          <a:p>
            <a:r>
              <a:rPr lang="en-GB" sz="2000" dirty="0"/>
              <a:t> </a:t>
            </a:r>
            <a:endParaRPr lang="en-US" sz="2000" dirty="0"/>
          </a:p>
          <a:p>
            <a:r>
              <a:rPr lang="en-GB" sz="2000" dirty="0"/>
              <a:t>GJK </a:t>
            </a:r>
            <a:r>
              <a:rPr lang="en-GB" sz="2000" dirty="0" err="1"/>
              <a:t>Vendimi</a:t>
            </a:r>
            <a:r>
              <a:rPr lang="en-GB" sz="2000" dirty="0"/>
              <a:t> </a:t>
            </a:r>
            <a:r>
              <a:rPr lang="en-GB" sz="2000" i="1" dirty="0"/>
              <a:t>nr.23/2007</a:t>
            </a:r>
            <a:endParaRPr lang="en-US" sz="2000" dirty="0"/>
          </a:p>
          <a:p>
            <a:endParaRPr lang="en-US" sz="2000" dirty="0"/>
          </a:p>
        </p:txBody>
      </p:sp>
    </p:spTree>
    <p:extLst>
      <p:ext uri="{BB962C8B-B14F-4D97-AF65-F5344CB8AC3E}">
        <p14:creationId xmlns:p14="http://schemas.microsoft.com/office/powerpoint/2010/main" val="4999292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r>
            <a:br>
              <a:rPr lang="en-GB" dirty="0" smtClean="0"/>
            </a:br>
            <a:r>
              <a:rPr lang="en-GB" dirty="0" err="1" smtClean="0"/>
              <a:t>Rëndësia</a:t>
            </a:r>
            <a:r>
              <a:rPr lang="en-GB" dirty="0" smtClean="0"/>
              <a:t> </a:t>
            </a:r>
            <a:r>
              <a:rPr lang="en-GB" dirty="0"/>
              <a:t>e </a:t>
            </a:r>
            <a:r>
              <a:rPr lang="en-GB" dirty="0" err="1"/>
              <a:t>përcaktimit</a:t>
            </a:r>
            <a:r>
              <a:rPr lang="en-GB" dirty="0"/>
              <a:t> </a:t>
            </a:r>
            <a:r>
              <a:rPr lang="en-GB" dirty="0" err="1"/>
              <a:t>të</a:t>
            </a:r>
            <a:r>
              <a:rPr lang="en-GB" dirty="0"/>
              <a:t> </a:t>
            </a:r>
            <a:r>
              <a:rPr lang="en-GB" dirty="0" err="1"/>
              <a:t>barrës</a:t>
            </a:r>
            <a:r>
              <a:rPr lang="en-GB" dirty="0"/>
              <a:t> </a:t>
            </a:r>
            <a:r>
              <a:rPr lang="en-GB" dirty="0" err="1"/>
              <a:t>së</a:t>
            </a:r>
            <a:r>
              <a:rPr lang="en-GB" dirty="0"/>
              <a:t> </a:t>
            </a:r>
            <a:r>
              <a:rPr lang="en-GB" dirty="0" err="1"/>
              <a:t>provës</a:t>
            </a:r>
            <a:r>
              <a:rPr lang="en-GB" dirty="0"/>
              <a:t> </a:t>
            </a:r>
            <a:r>
              <a:rPr lang="en-GB" dirty="0" err="1"/>
              <a:t>nga</a:t>
            </a:r>
            <a:r>
              <a:rPr lang="en-GB" dirty="0"/>
              <a:t> </a:t>
            </a:r>
            <a:r>
              <a:rPr lang="en-GB" dirty="0" err="1"/>
              <a:t>gjykata</a:t>
            </a:r>
            <a:r>
              <a:rPr lang="en-US" dirty="0"/>
              <a:t/>
            </a:r>
            <a:br>
              <a:rPr lang="en-US" dirty="0"/>
            </a:br>
            <a:endParaRPr lang="en-US" dirty="0"/>
          </a:p>
        </p:txBody>
      </p:sp>
      <p:sp>
        <p:nvSpPr>
          <p:cNvPr id="3" name="Content Placeholder 2"/>
          <p:cNvSpPr>
            <a:spLocks noGrp="1"/>
          </p:cNvSpPr>
          <p:nvPr>
            <p:ph idx="1"/>
          </p:nvPr>
        </p:nvSpPr>
        <p:spPr/>
        <p:txBody>
          <a:bodyPr/>
          <a:lstStyle/>
          <a:p>
            <a:r>
              <a:rPr lang="fr-FR" sz="1800" dirty="0" err="1"/>
              <a:t>Në</a:t>
            </a:r>
            <a:r>
              <a:rPr lang="fr-FR" sz="1800" dirty="0"/>
              <a:t> </a:t>
            </a:r>
            <a:r>
              <a:rPr lang="fr-FR" sz="1800" dirty="0" err="1"/>
              <a:t>zbatim</a:t>
            </a:r>
            <a:r>
              <a:rPr lang="fr-FR" sz="1800" dirty="0"/>
              <a:t> </a:t>
            </a:r>
            <a:r>
              <a:rPr lang="fr-FR" sz="1800" dirty="0" err="1"/>
              <a:t>të</a:t>
            </a:r>
            <a:r>
              <a:rPr lang="fr-FR" sz="1800" dirty="0"/>
              <a:t> </a:t>
            </a:r>
            <a:r>
              <a:rPr lang="fr-FR" sz="1800" dirty="0" err="1"/>
              <a:t>këtyre</a:t>
            </a:r>
            <a:r>
              <a:rPr lang="fr-FR" sz="1800" dirty="0"/>
              <a:t> </a:t>
            </a:r>
            <a:r>
              <a:rPr lang="fr-FR" sz="1800" dirty="0" err="1"/>
              <a:t>dispozitave</a:t>
            </a:r>
            <a:r>
              <a:rPr lang="fr-FR" sz="1800" dirty="0"/>
              <a:t> </a:t>
            </a:r>
            <a:r>
              <a:rPr lang="fr-FR" sz="1800" dirty="0" err="1"/>
              <a:t>procedurale</a:t>
            </a:r>
            <a:r>
              <a:rPr lang="fr-FR" sz="1800" dirty="0"/>
              <a:t> </a:t>
            </a:r>
            <a:r>
              <a:rPr lang="fr-FR" sz="1800" dirty="0" err="1"/>
              <a:t>gjykata</a:t>
            </a:r>
            <a:r>
              <a:rPr lang="fr-FR" sz="1800" dirty="0"/>
              <a:t> </a:t>
            </a:r>
            <a:r>
              <a:rPr lang="fr-FR" sz="1800" dirty="0" err="1"/>
              <a:t>ishte</a:t>
            </a:r>
            <a:r>
              <a:rPr lang="fr-FR" sz="1800" dirty="0"/>
              <a:t> e </a:t>
            </a:r>
            <a:r>
              <a:rPr lang="fr-FR" sz="1800" dirty="0" err="1"/>
              <a:t>detyruar</a:t>
            </a:r>
            <a:r>
              <a:rPr lang="fr-FR" sz="1800" dirty="0"/>
              <a:t> </a:t>
            </a:r>
            <a:r>
              <a:rPr lang="fr-FR" sz="1800" dirty="0" err="1"/>
              <a:t>të</a:t>
            </a:r>
            <a:r>
              <a:rPr lang="fr-FR" sz="1800" dirty="0"/>
              <a:t> </a:t>
            </a:r>
            <a:r>
              <a:rPr lang="fr-FR" sz="1800" dirty="0" err="1"/>
              <a:t>merrte</a:t>
            </a:r>
            <a:r>
              <a:rPr lang="fr-FR" sz="1800" dirty="0"/>
              <a:t> </a:t>
            </a:r>
            <a:r>
              <a:rPr lang="fr-FR" sz="1800" dirty="0" err="1"/>
              <a:t>në</a:t>
            </a:r>
            <a:r>
              <a:rPr lang="fr-FR" sz="1800" dirty="0"/>
              <a:t> </a:t>
            </a:r>
            <a:r>
              <a:rPr lang="fr-FR" sz="1800" dirty="0" err="1"/>
              <a:t>fillim</a:t>
            </a:r>
            <a:r>
              <a:rPr lang="fr-FR" sz="1800" dirty="0"/>
              <a:t> </a:t>
            </a:r>
            <a:r>
              <a:rPr lang="fr-FR" sz="1800" dirty="0" err="1"/>
              <a:t>të</a:t>
            </a:r>
            <a:r>
              <a:rPr lang="fr-FR" sz="1800" dirty="0"/>
              <a:t> </a:t>
            </a:r>
            <a:r>
              <a:rPr lang="fr-FR" sz="1800" dirty="0" err="1"/>
              <a:t>fazës</a:t>
            </a:r>
            <a:r>
              <a:rPr lang="fr-FR" sz="1800" dirty="0"/>
              <a:t> </a:t>
            </a:r>
            <a:r>
              <a:rPr lang="fr-FR" sz="1800" dirty="0" err="1"/>
              <a:t>së</a:t>
            </a:r>
            <a:r>
              <a:rPr lang="fr-FR" sz="1800" dirty="0"/>
              <a:t> </a:t>
            </a:r>
            <a:r>
              <a:rPr lang="fr-FR" sz="1800" dirty="0" err="1"/>
              <a:t>hetimit</a:t>
            </a:r>
            <a:r>
              <a:rPr lang="fr-FR" sz="1800" dirty="0"/>
              <a:t> </a:t>
            </a:r>
            <a:r>
              <a:rPr lang="fr-FR" sz="1800" dirty="0" err="1"/>
              <a:t>gjyqësor</a:t>
            </a:r>
            <a:r>
              <a:rPr lang="fr-FR" sz="1800" dirty="0"/>
              <a:t> </a:t>
            </a:r>
            <a:r>
              <a:rPr lang="fr-FR" sz="1800" dirty="0" err="1"/>
              <a:t>vendimin</a:t>
            </a:r>
            <a:r>
              <a:rPr lang="fr-FR" sz="1800" dirty="0"/>
              <a:t> e </a:t>
            </a:r>
            <a:r>
              <a:rPr lang="fr-FR" sz="1800" dirty="0" err="1"/>
              <a:t>ndërmjetëm</a:t>
            </a:r>
            <a:r>
              <a:rPr lang="fr-FR" sz="1800" dirty="0"/>
              <a:t> </a:t>
            </a:r>
            <a:r>
              <a:rPr lang="fr-FR" sz="1800" dirty="0" err="1"/>
              <a:t>që</a:t>
            </a:r>
            <a:r>
              <a:rPr lang="fr-FR" sz="1800" dirty="0"/>
              <a:t> </a:t>
            </a:r>
            <a:r>
              <a:rPr lang="fr-FR" sz="1800" dirty="0" err="1"/>
              <a:t>duhej</a:t>
            </a:r>
            <a:r>
              <a:rPr lang="fr-FR" sz="1800" dirty="0"/>
              <a:t> </a:t>
            </a:r>
            <a:r>
              <a:rPr lang="fr-FR" sz="1800" dirty="0" err="1"/>
              <a:t>të</a:t>
            </a:r>
            <a:r>
              <a:rPr lang="fr-FR" sz="1800" dirty="0"/>
              <a:t> </a:t>
            </a:r>
            <a:r>
              <a:rPr lang="fr-FR" sz="1800" dirty="0" err="1"/>
              <a:t>përmbante</a:t>
            </a:r>
            <a:r>
              <a:rPr lang="fr-FR" sz="1800" dirty="0"/>
              <a:t>:</a:t>
            </a:r>
            <a:endParaRPr lang="en-US" sz="1800" dirty="0"/>
          </a:p>
          <a:p>
            <a:pPr lvl="0"/>
            <a:r>
              <a:rPr lang="fr-FR" sz="1800" i="1" dirty="0" err="1"/>
              <a:t>cilat</a:t>
            </a:r>
            <a:r>
              <a:rPr lang="fr-FR" sz="1800" i="1" dirty="0"/>
              <a:t> </a:t>
            </a:r>
            <a:r>
              <a:rPr lang="fr-FR" sz="1800" i="1" dirty="0" err="1"/>
              <a:t>janë</a:t>
            </a:r>
            <a:r>
              <a:rPr lang="fr-FR" sz="1800" i="1" dirty="0"/>
              <a:t> </a:t>
            </a:r>
            <a:r>
              <a:rPr lang="fr-FR" sz="1800" i="1" dirty="0" err="1"/>
              <a:t>faktet</a:t>
            </a:r>
            <a:r>
              <a:rPr lang="fr-FR" sz="1800" i="1" dirty="0"/>
              <a:t> </a:t>
            </a:r>
            <a:r>
              <a:rPr lang="fr-FR" sz="1800" i="1" dirty="0" err="1"/>
              <a:t>ku</a:t>
            </a:r>
            <a:r>
              <a:rPr lang="fr-FR" sz="1800" i="1" dirty="0"/>
              <a:t> </a:t>
            </a:r>
            <a:r>
              <a:rPr lang="fr-FR" sz="1800" i="1" dirty="0" err="1"/>
              <a:t>paditësja</a:t>
            </a:r>
            <a:r>
              <a:rPr lang="fr-FR" sz="1800" i="1" dirty="0"/>
              <a:t> </a:t>
            </a:r>
            <a:r>
              <a:rPr lang="fr-FR" sz="1800" i="1" dirty="0" err="1"/>
              <a:t>bazon</a:t>
            </a:r>
            <a:r>
              <a:rPr lang="fr-FR" sz="1800" i="1" dirty="0"/>
              <a:t> </a:t>
            </a:r>
            <a:r>
              <a:rPr lang="fr-FR" sz="1800" i="1" dirty="0" err="1"/>
              <a:t>pretendimet</a:t>
            </a:r>
            <a:r>
              <a:rPr lang="fr-FR" sz="1800" i="1" dirty="0"/>
              <a:t> e </a:t>
            </a:r>
            <a:r>
              <a:rPr lang="fr-FR" sz="1800" i="1" dirty="0" err="1"/>
              <a:t>kërkimet</a:t>
            </a:r>
            <a:r>
              <a:rPr lang="fr-FR" sz="1800" i="1" dirty="0"/>
              <a:t> e </a:t>
            </a:r>
            <a:r>
              <a:rPr lang="fr-FR" sz="1800" i="1" dirty="0" err="1"/>
              <a:t>saj</a:t>
            </a:r>
            <a:r>
              <a:rPr lang="fr-FR" sz="1800" i="1" dirty="0"/>
              <a:t> e </a:t>
            </a:r>
            <a:r>
              <a:rPr lang="fr-FR" sz="1800" i="1" dirty="0" err="1"/>
              <a:t>që</a:t>
            </a:r>
            <a:r>
              <a:rPr lang="fr-FR" sz="1800" i="1" dirty="0"/>
              <a:t> </a:t>
            </a:r>
            <a:r>
              <a:rPr lang="fr-FR" sz="1800" i="1" dirty="0" err="1"/>
              <a:t>detyrohet</a:t>
            </a:r>
            <a:r>
              <a:rPr lang="fr-FR" sz="1800" i="1" dirty="0"/>
              <a:t> t’i </a:t>
            </a:r>
            <a:r>
              <a:rPr lang="fr-FR" sz="1800" i="1" dirty="0" err="1"/>
              <a:t>provojë</a:t>
            </a:r>
            <a:r>
              <a:rPr lang="fr-FR" sz="1800" i="1" dirty="0"/>
              <a:t> </a:t>
            </a:r>
            <a:r>
              <a:rPr lang="fr-FR" sz="1800" i="1" dirty="0" err="1"/>
              <a:t>gjatë</a:t>
            </a:r>
            <a:r>
              <a:rPr lang="fr-FR" sz="1800" i="1" dirty="0"/>
              <a:t> </a:t>
            </a:r>
            <a:r>
              <a:rPr lang="fr-FR" sz="1800" i="1" dirty="0" err="1"/>
              <a:t>gjykimit</a:t>
            </a:r>
            <a:r>
              <a:rPr lang="fr-FR" sz="1800" dirty="0"/>
              <a:t>;</a:t>
            </a:r>
            <a:endParaRPr lang="en-US" sz="1800" dirty="0"/>
          </a:p>
          <a:p>
            <a:pPr lvl="0"/>
            <a:r>
              <a:rPr lang="fr-FR" sz="1800" i="1" dirty="0"/>
              <a:t>  </a:t>
            </a:r>
            <a:r>
              <a:rPr lang="fr-FR" sz="1800" i="1" dirty="0" err="1"/>
              <a:t>cilat</a:t>
            </a:r>
            <a:r>
              <a:rPr lang="fr-FR" sz="1800" i="1" dirty="0"/>
              <a:t> </a:t>
            </a:r>
            <a:r>
              <a:rPr lang="fr-FR" sz="1800" i="1" dirty="0" err="1"/>
              <a:t>janë</a:t>
            </a:r>
            <a:r>
              <a:rPr lang="fr-FR" sz="1800" i="1" dirty="0"/>
              <a:t> </a:t>
            </a:r>
            <a:r>
              <a:rPr lang="fr-FR" sz="1800" i="1" dirty="0" err="1"/>
              <a:t>provat</a:t>
            </a:r>
            <a:r>
              <a:rPr lang="fr-FR" sz="1800" i="1" dirty="0"/>
              <a:t> </a:t>
            </a:r>
            <a:r>
              <a:rPr lang="fr-FR" sz="1800" i="1" dirty="0" err="1"/>
              <a:t>që</a:t>
            </a:r>
            <a:r>
              <a:rPr lang="fr-FR" sz="1800" i="1" dirty="0"/>
              <a:t> </a:t>
            </a:r>
            <a:r>
              <a:rPr lang="fr-FR" sz="1800" i="1" dirty="0" err="1"/>
              <a:t>lejohet</a:t>
            </a:r>
            <a:r>
              <a:rPr lang="fr-FR" sz="1800" i="1" dirty="0"/>
              <a:t> </a:t>
            </a:r>
            <a:r>
              <a:rPr lang="fr-FR" sz="1800" i="1" dirty="0" err="1"/>
              <a:t>të</a:t>
            </a:r>
            <a:r>
              <a:rPr lang="fr-FR" sz="1800" i="1" dirty="0"/>
              <a:t> </a:t>
            </a:r>
            <a:r>
              <a:rPr lang="fr-FR" sz="1800" i="1" dirty="0" err="1"/>
              <a:t>paraqesë</a:t>
            </a:r>
            <a:r>
              <a:rPr lang="fr-FR" sz="1800" i="1" dirty="0"/>
              <a:t> </a:t>
            </a:r>
            <a:r>
              <a:rPr lang="fr-FR" sz="1800" i="1" dirty="0" err="1"/>
              <a:t>paditësja</a:t>
            </a:r>
            <a:r>
              <a:rPr lang="fr-FR" sz="1800" i="1" dirty="0"/>
              <a:t> </a:t>
            </a:r>
            <a:r>
              <a:rPr lang="fr-FR" sz="1800" i="1" dirty="0" err="1"/>
              <a:t>për</a:t>
            </a:r>
            <a:r>
              <a:rPr lang="fr-FR" sz="1800" i="1" dirty="0"/>
              <a:t> </a:t>
            </a:r>
            <a:r>
              <a:rPr lang="fr-FR" sz="1800" i="1" dirty="0" err="1"/>
              <a:t>administrim</a:t>
            </a:r>
            <a:r>
              <a:rPr lang="fr-FR" sz="1800" i="1" dirty="0"/>
              <a:t> e </a:t>
            </a:r>
            <a:r>
              <a:rPr lang="fr-FR" sz="1800" i="1" dirty="0" err="1"/>
              <a:t>vlerësim</a:t>
            </a:r>
            <a:r>
              <a:rPr lang="fr-FR" sz="1800" i="1" dirty="0"/>
              <a:t> </a:t>
            </a:r>
            <a:r>
              <a:rPr lang="fr-FR" sz="1800" i="1" dirty="0" err="1"/>
              <a:t>duke</a:t>
            </a:r>
            <a:r>
              <a:rPr lang="fr-FR" sz="1800" i="1" dirty="0"/>
              <a:t> i </a:t>
            </a:r>
            <a:r>
              <a:rPr lang="fr-FR" sz="1800" i="1" dirty="0" err="1"/>
              <a:t>përmendur</a:t>
            </a:r>
            <a:r>
              <a:rPr lang="fr-FR" sz="1800" i="1" dirty="0"/>
              <a:t> </a:t>
            </a:r>
            <a:r>
              <a:rPr lang="fr-FR" sz="1800" i="1" dirty="0" err="1"/>
              <a:t>ato</a:t>
            </a:r>
            <a:r>
              <a:rPr lang="fr-FR" sz="1800" i="1" dirty="0"/>
              <a:t> </a:t>
            </a:r>
            <a:r>
              <a:rPr lang="fr-FR" sz="1800" i="1" dirty="0" err="1"/>
              <a:t>konkretisht</a:t>
            </a:r>
            <a:r>
              <a:rPr lang="fr-FR" sz="1800" i="1" dirty="0"/>
              <a:t>;</a:t>
            </a:r>
            <a:endParaRPr lang="en-US" sz="1800" dirty="0"/>
          </a:p>
          <a:p>
            <a:pPr lvl="0"/>
            <a:r>
              <a:rPr lang="fr-FR" sz="1800" i="1" dirty="0" err="1"/>
              <a:t>cilat</a:t>
            </a:r>
            <a:r>
              <a:rPr lang="fr-FR" sz="1800" i="1" dirty="0"/>
              <a:t> </a:t>
            </a:r>
            <a:r>
              <a:rPr lang="fr-FR" sz="1800" i="1" dirty="0" err="1"/>
              <a:t>janë</a:t>
            </a:r>
            <a:r>
              <a:rPr lang="fr-FR" sz="1800" i="1" dirty="0"/>
              <a:t> </a:t>
            </a:r>
            <a:r>
              <a:rPr lang="fr-FR" sz="1800" i="1" dirty="0" err="1"/>
              <a:t>faktet</a:t>
            </a:r>
            <a:r>
              <a:rPr lang="fr-FR" sz="1800" i="1" dirty="0"/>
              <a:t> </a:t>
            </a:r>
            <a:r>
              <a:rPr lang="fr-FR" sz="1800" i="1" dirty="0" err="1"/>
              <a:t>që</a:t>
            </a:r>
            <a:r>
              <a:rPr lang="fr-FR" sz="1800" i="1" dirty="0"/>
              <a:t> </a:t>
            </a:r>
            <a:r>
              <a:rPr lang="fr-FR" sz="1800" i="1" dirty="0" err="1"/>
              <a:t>përfshihen</a:t>
            </a:r>
            <a:r>
              <a:rPr lang="fr-FR" sz="1800" i="1" dirty="0"/>
              <a:t> </a:t>
            </a:r>
            <a:r>
              <a:rPr lang="fr-FR" sz="1800" i="1" dirty="0" err="1"/>
              <a:t>në</a:t>
            </a:r>
            <a:r>
              <a:rPr lang="fr-FR" sz="1800" i="1" dirty="0"/>
              <a:t> </a:t>
            </a:r>
            <a:r>
              <a:rPr lang="fr-FR" sz="1800" i="1" dirty="0" err="1"/>
              <a:t>prapësimin</a:t>
            </a:r>
            <a:r>
              <a:rPr lang="fr-FR" sz="1800" i="1" dirty="0"/>
              <a:t> e </a:t>
            </a:r>
            <a:r>
              <a:rPr lang="fr-FR" sz="1800" i="1" dirty="0" err="1"/>
              <a:t>të</a:t>
            </a:r>
            <a:r>
              <a:rPr lang="fr-FR" sz="1800" i="1" dirty="0"/>
              <a:t> </a:t>
            </a:r>
            <a:r>
              <a:rPr lang="fr-FR" sz="1800" i="1" dirty="0" err="1"/>
              <a:t>paditurës</a:t>
            </a:r>
            <a:r>
              <a:rPr lang="fr-FR" sz="1800" i="1" dirty="0"/>
              <a:t>, </a:t>
            </a:r>
            <a:r>
              <a:rPr lang="fr-FR" sz="1800" i="1" dirty="0" err="1"/>
              <a:t>të</a:t>
            </a:r>
            <a:r>
              <a:rPr lang="fr-FR" sz="1800" i="1" dirty="0"/>
              <a:t> </a:t>
            </a:r>
            <a:r>
              <a:rPr lang="fr-FR" sz="1800" i="1" dirty="0" err="1"/>
              <a:t>cilat</a:t>
            </a:r>
            <a:r>
              <a:rPr lang="fr-FR" sz="1800" i="1" dirty="0"/>
              <a:t> </a:t>
            </a:r>
            <a:r>
              <a:rPr lang="fr-FR" sz="1800" i="1" dirty="0" err="1"/>
              <a:t>ajo</a:t>
            </a:r>
            <a:r>
              <a:rPr lang="fr-FR" sz="1800" i="1" dirty="0"/>
              <a:t> </a:t>
            </a:r>
            <a:r>
              <a:rPr lang="fr-FR" sz="1800" i="1" dirty="0" err="1"/>
              <a:t>detyrohet</a:t>
            </a:r>
            <a:r>
              <a:rPr lang="fr-FR" sz="1800" i="1" dirty="0"/>
              <a:t> t`i </a:t>
            </a:r>
            <a:r>
              <a:rPr lang="fr-FR" sz="1800" i="1" dirty="0" err="1"/>
              <a:t>provojë</a:t>
            </a:r>
            <a:r>
              <a:rPr lang="fr-FR" sz="1800" i="1" dirty="0"/>
              <a:t> </a:t>
            </a:r>
            <a:r>
              <a:rPr lang="fr-FR" sz="1800" i="1" dirty="0" err="1"/>
              <a:t>gjatë</a:t>
            </a:r>
            <a:r>
              <a:rPr lang="fr-FR" sz="1800" i="1" dirty="0"/>
              <a:t> </a:t>
            </a:r>
            <a:r>
              <a:rPr lang="fr-FR" sz="1800" i="1" dirty="0" err="1"/>
              <a:t>gjykimit</a:t>
            </a:r>
            <a:r>
              <a:rPr lang="fr-FR" sz="1800" i="1" dirty="0"/>
              <a:t>;</a:t>
            </a:r>
            <a:endParaRPr lang="en-US" sz="1800" dirty="0"/>
          </a:p>
          <a:p>
            <a:r>
              <a:rPr lang="fr-FR" sz="1800" i="1" dirty="0" err="1" smtClean="0"/>
              <a:t>cilat</a:t>
            </a:r>
            <a:r>
              <a:rPr lang="fr-FR" sz="1800" i="1" dirty="0" smtClean="0"/>
              <a:t> </a:t>
            </a:r>
            <a:r>
              <a:rPr lang="fr-FR" sz="1800" i="1" dirty="0" err="1"/>
              <a:t>janë</a:t>
            </a:r>
            <a:r>
              <a:rPr lang="fr-FR" sz="1800" i="1" dirty="0"/>
              <a:t> </a:t>
            </a:r>
            <a:r>
              <a:rPr lang="fr-FR" sz="1800" i="1" dirty="0" err="1"/>
              <a:t>provat</a:t>
            </a:r>
            <a:r>
              <a:rPr lang="fr-FR" sz="1800" i="1" dirty="0"/>
              <a:t> </a:t>
            </a:r>
            <a:r>
              <a:rPr lang="fr-FR" sz="1800" i="1" dirty="0" err="1"/>
              <a:t>që</a:t>
            </a:r>
            <a:r>
              <a:rPr lang="fr-FR" sz="1800" i="1" dirty="0"/>
              <a:t> </a:t>
            </a:r>
            <a:r>
              <a:rPr lang="fr-FR" sz="1800" i="1" dirty="0" err="1"/>
              <a:t>lejohet</a:t>
            </a:r>
            <a:r>
              <a:rPr lang="fr-FR" sz="1800" i="1" dirty="0"/>
              <a:t> </a:t>
            </a:r>
            <a:r>
              <a:rPr lang="fr-FR" sz="1800" i="1" dirty="0" err="1"/>
              <a:t>të</a:t>
            </a:r>
            <a:r>
              <a:rPr lang="fr-FR" sz="1800" i="1" dirty="0"/>
              <a:t> </a:t>
            </a:r>
            <a:r>
              <a:rPr lang="fr-FR" sz="1800" i="1" dirty="0" err="1"/>
              <a:t>paraqesë</a:t>
            </a:r>
            <a:r>
              <a:rPr lang="fr-FR" sz="1800" i="1" dirty="0"/>
              <a:t> e </a:t>
            </a:r>
            <a:r>
              <a:rPr lang="fr-FR" sz="1800" i="1" dirty="0" err="1"/>
              <a:t>paditura</a:t>
            </a:r>
            <a:r>
              <a:rPr lang="fr-FR" sz="1800" i="1" dirty="0"/>
              <a:t> </a:t>
            </a:r>
            <a:r>
              <a:rPr lang="fr-FR" sz="1800" i="1" dirty="0" err="1"/>
              <a:t>në</a:t>
            </a:r>
            <a:r>
              <a:rPr lang="fr-FR" sz="1800" i="1" dirty="0"/>
              <a:t> </a:t>
            </a:r>
            <a:r>
              <a:rPr lang="fr-FR" sz="1800" i="1" dirty="0" err="1"/>
              <a:t>mbështetje</a:t>
            </a:r>
            <a:r>
              <a:rPr lang="fr-FR" sz="1800" i="1" dirty="0"/>
              <a:t> </a:t>
            </a:r>
            <a:r>
              <a:rPr lang="fr-FR" sz="1800" i="1" dirty="0" err="1"/>
              <a:t>të</a:t>
            </a:r>
            <a:r>
              <a:rPr lang="fr-FR" sz="1800" i="1" dirty="0"/>
              <a:t> </a:t>
            </a:r>
            <a:r>
              <a:rPr lang="fr-FR" sz="1800" i="1" dirty="0" smtClean="0"/>
              <a:t> </a:t>
            </a:r>
            <a:r>
              <a:rPr lang="fr-FR" sz="1800" i="1" dirty="0" err="1"/>
              <a:t>prapësimit</a:t>
            </a:r>
            <a:r>
              <a:rPr lang="fr-FR" sz="1800" i="1" dirty="0"/>
              <a:t> </a:t>
            </a:r>
            <a:r>
              <a:rPr lang="fr-FR" sz="1800" i="1" dirty="0" err="1"/>
              <a:t>të</a:t>
            </a:r>
            <a:r>
              <a:rPr lang="fr-FR" sz="1800" i="1" dirty="0"/>
              <a:t> </a:t>
            </a:r>
            <a:r>
              <a:rPr lang="fr-FR" sz="1800" i="1" dirty="0" err="1"/>
              <a:t>saj</a:t>
            </a:r>
            <a:r>
              <a:rPr lang="fr-FR" sz="1800" i="1" dirty="0"/>
              <a:t>;</a:t>
            </a:r>
            <a:endParaRPr lang="en-US" sz="1800" dirty="0"/>
          </a:p>
          <a:p>
            <a:pPr lvl="0"/>
            <a:r>
              <a:rPr lang="fr-FR" sz="1800" i="1" dirty="0" err="1"/>
              <a:t>cila</a:t>
            </a:r>
            <a:r>
              <a:rPr lang="fr-FR" sz="1800" i="1" dirty="0"/>
              <a:t> do </a:t>
            </a:r>
            <a:r>
              <a:rPr lang="fr-FR" sz="1800" i="1" dirty="0" err="1"/>
              <a:t>të</a:t>
            </a:r>
            <a:r>
              <a:rPr lang="fr-FR" sz="1800" i="1" dirty="0"/>
              <a:t> </a:t>
            </a:r>
            <a:r>
              <a:rPr lang="fr-FR" sz="1800" i="1" dirty="0" err="1"/>
              <a:t>jetë</a:t>
            </a:r>
            <a:r>
              <a:rPr lang="fr-FR" sz="1800" i="1" dirty="0"/>
              <a:t> </a:t>
            </a:r>
            <a:r>
              <a:rPr lang="fr-FR" sz="1800" i="1" dirty="0" err="1"/>
              <a:t>radha</a:t>
            </a:r>
            <a:r>
              <a:rPr lang="fr-FR" sz="1800" i="1" dirty="0"/>
              <a:t> e </a:t>
            </a:r>
            <a:r>
              <a:rPr lang="fr-FR" sz="1800" i="1" dirty="0" err="1"/>
              <a:t>paraqitjes</a:t>
            </a:r>
            <a:r>
              <a:rPr lang="fr-FR" sz="1800" i="1" dirty="0"/>
              <a:t> </a:t>
            </a:r>
            <a:r>
              <a:rPr lang="fr-FR" sz="1800" i="1" dirty="0" err="1"/>
              <a:t>së</a:t>
            </a:r>
            <a:r>
              <a:rPr lang="fr-FR" sz="1800" i="1" dirty="0"/>
              <a:t> </a:t>
            </a:r>
            <a:r>
              <a:rPr lang="fr-FR" sz="1800" i="1" dirty="0" err="1"/>
              <a:t>provave</a:t>
            </a:r>
            <a:r>
              <a:rPr lang="fr-FR" sz="1800" i="1" dirty="0"/>
              <a:t> </a:t>
            </a:r>
            <a:r>
              <a:rPr lang="fr-FR" sz="1800" i="1" dirty="0" err="1"/>
              <a:t>të</a:t>
            </a:r>
            <a:r>
              <a:rPr lang="fr-FR" sz="1800" i="1" dirty="0"/>
              <a:t> </a:t>
            </a:r>
            <a:r>
              <a:rPr lang="fr-FR" sz="1800" i="1" dirty="0" err="1"/>
              <a:t>lejuara</a:t>
            </a:r>
            <a:r>
              <a:rPr lang="fr-FR" sz="1800" i="1" dirty="0"/>
              <a:t> </a:t>
            </a:r>
            <a:r>
              <a:rPr lang="fr-FR" sz="1800" i="1" dirty="0" err="1"/>
              <a:t>nga</a:t>
            </a:r>
            <a:r>
              <a:rPr lang="fr-FR" sz="1800" i="1" dirty="0"/>
              <a:t> </a:t>
            </a:r>
            <a:r>
              <a:rPr lang="fr-FR" sz="1800" i="1" dirty="0" err="1"/>
              <a:t>gjykata</a:t>
            </a:r>
            <a:r>
              <a:rPr lang="fr-FR" sz="1800" i="1" dirty="0"/>
              <a:t> (</a:t>
            </a:r>
            <a:r>
              <a:rPr lang="fr-FR" sz="1800" i="1" dirty="0" err="1"/>
              <a:t>duke</a:t>
            </a:r>
            <a:r>
              <a:rPr lang="fr-FR" sz="1800" i="1" dirty="0"/>
              <a:t> </a:t>
            </a:r>
            <a:r>
              <a:rPr lang="fr-FR" sz="1800" i="1" dirty="0" err="1"/>
              <a:t>pasur</a:t>
            </a:r>
            <a:r>
              <a:rPr lang="fr-FR" sz="1800" i="1" dirty="0"/>
              <a:t> </a:t>
            </a:r>
            <a:r>
              <a:rPr lang="fr-FR" sz="1800" i="1" dirty="0" err="1"/>
              <a:t>parasysh</a:t>
            </a:r>
            <a:r>
              <a:rPr lang="fr-FR" sz="1800" i="1" dirty="0"/>
              <a:t> </a:t>
            </a:r>
            <a:r>
              <a:rPr lang="fr-FR" sz="1800" i="1" dirty="0" err="1"/>
              <a:t>ato</a:t>
            </a:r>
            <a:r>
              <a:rPr lang="fr-FR" sz="1800" i="1" dirty="0"/>
              <a:t> </a:t>
            </a:r>
            <a:r>
              <a:rPr lang="fr-FR" sz="1800" i="1" dirty="0" err="1"/>
              <a:t>që</a:t>
            </a:r>
            <a:r>
              <a:rPr lang="fr-FR" sz="1800" i="1" dirty="0"/>
              <a:t> </a:t>
            </a:r>
            <a:r>
              <a:rPr lang="fr-FR" sz="1800" i="1" dirty="0" err="1"/>
              <a:t>çmohen</a:t>
            </a:r>
            <a:r>
              <a:rPr lang="fr-FR" sz="1800" i="1" dirty="0"/>
              <a:t> </a:t>
            </a:r>
            <a:r>
              <a:rPr lang="fr-FR" sz="1800" i="1" dirty="0" err="1"/>
              <a:t>të</a:t>
            </a:r>
            <a:r>
              <a:rPr lang="fr-FR" sz="1800" i="1" dirty="0"/>
              <a:t> </a:t>
            </a:r>
            <a:r>
              <a:rPr lang="fr-FR" sz="1800" i="1" dirty="0" err="1"/>
              <a:t>domosdoshme</a:t>
            </a:r>
            <a:r>
              <a:rPr lang="fr-FR" sz="1800" i="1" dirty="0"/>
              <a:t> e </a:t>
            </a:r>
            <a:r>
              <a:rPr lang="fr-FR" sz="1800" i="1" dirty="0" err="1"/>
              <a:t>që</a:t>
            </a:r>
            <a:r>
              <a:rPr lang="fr-FR" sz="1800" i="1" dirty="0"/>
              <a:t> </a:t>
            </a:r>
            <a:r>
              <a:rPr lang="fr-FR" sz="1800" i="1" dirty="0" err="1"/>
              <a:t>kanë</a:t>
            </a:r>
            <a:r>
              <a:rPr lang="fr-FR" sz="1800" i="1" dirty="0"/>
              <a:t> </a:t>
            </a:r>
            <a:r>
              <a:rPr lang="fr-FR" sz="1800" i="1" dirty="0" err="1"/>
              <a:t>lidhje</a:t>
            </a:r>
            <a:r>
              <a:rPr lang="fr-FR" sz="1800" i="1" dirty="0"/>
              <a:t> me </a:t>
            </a:r>
            <a:r>
              <a:rPr lang="fr-FR" sz="1800" i="1" dirty="0" err="1"/>
              <a:t>çështjen</a:t>
            </a:r>
            <a:r>
              <a:rPr lang="fr-FR" sz="1800" i="1" dirty="0"/>
              <a:t> e </a:t>
            </a:r>
            <a:r>
              <a:rPr lang="fr-FR" sz="1800" i="1" dirty="0" err="1"/>
              <a:t>gjykimit</a:t>
            </a:r>
            <a:r>
              <a:rPr lang="fr-FR" sz="1800" i="1" dirty="0"/>
              <a:t>), </a:t>
            </a:r>
            <a:r>
              <a:rPr lang="fr-FR" sz="1800" i="1" dirty="0" err="1"/>
              <a:t>veç</a:t>
            </a:r>
            <a:r>
              <a:rPr lang="fr-FR" sz="1800" i="1" dirty="0"/>
              <a:t> </a:t>
            </a:r>
            <a:r>
              <a:rPr lang="fr-FR" sz="1800" i="1" dirty="0" err="1"/>
              <a:t>për</a:t>
            </a:r>
            <a:r>
              <a:rPr lang="fr-FR" sz="1800" i="1" dirty="0"/>
              <a:t> </a:t>
            </a:r>
            <a:r>
              <a:rPr lang="fr-FR" sz="1800" i="1" dirty="0" err="1"/>
              <a:t>paditësen</a:t>
            </a:r>
            <a:r>
              <a:rPr lang="fr-FR" sz="1800" i="1" dirty="0"/>
              <a:t> e </a:t>
            </a:r>
            <a:r>
              <a:rPr lang="fr-FR" sz="1800" i="1" dirty="0" err="1"/>
              <a:t>veç</a:t>
            </a:r>
            <a:r>
              <a:rPr lang="fr-FR" sz="1800" i="1" dirty="0"/>
              <a:t> </a:t>
            </a:r>
            <a:r>
              <a:rPr lang="fr-FR" sz="1800" i="1" dirty="0" err="1"/>
              <a:t>për</a:t>
            </a:r>
            <a:r>
              <a:rPr lang="fr-FR" sz="1800" i="1" dirty="0"/>
              <a:t> </a:t>
            </a:r>
            <a:r>
              <a:rPr lang="fr-FR" sz="1800" i="1" dirty="0" err="1"/>
              <a:t>të</a:t>
            </a:r>
            <a:r>
              <a:rPr lang="fr-FR" sz="1800" i="1" dirty="0"/>
              <a:t> </a:t>
            </a:r>
            <a:r>
              <a:rPr lang="fr-FR" sz="1800" i="1" dirty="0" err="1"/>
              <a:t>paditurën</a:t>
            </a:r>
            <a:r>
              <a:rPr lang="fr-FR" sz="1800" i="1" dirty="0"/>
              <a:t>.</a:t>
            </a:r>
            <a:endParaRPr lang="en-US" sz="1800" dirty="0"/>
          </a:p>
          <a:p>
            <a:r>
              <a:rPr lang="fr-FR" sz="1800" i="1" dirty="0" err="1" smtClean="0"/>
              <a:t>përcaktimi</a:t>
            </a:r>
            <a:r>
              <a:rPr lang="fr-FR" sz="1800" i="1" dirty="0" smtClean="0"/>
              <a:t> </a:t>
            </a:r>
            <a:r>
              <a:rPr lang="fr-FR" sz="1800" i="1" dirty="0"/>
              <a:t>i </a:t>
            </a:r>
            <a:r>
              <a:rPr lang="fr-FR" sz="1800" i="1" dirty="0" err="1"/>
              <a:t>barrës</a:t>
            </a:r>
            <a:r>
              <a:rPr lang="fr-FR" sz="1800" i="1" dirty="0"/>
              <a:t> </a:t>
            </a:r>
            <a:r>
              <a:rPr lang="fr-FR" sz="1800" i="1" dirty="0" err="1"/>
              <a:t>së</a:t>
            </a:r>
            <a:r>
              <a:rPr lang="fr-FR" sz="1800" i="1" dirty="0"/>
              <a:t> </a:t>
            </a:r>
            <a:r>
              <a:rPr lang="fr-FR" sz="1800" i="1" dirty="0" err="1"/>
              <a:t>provës</a:t>
            </a:r>
            <a:r>
              <a:rPr lang="fr-FR" sz="1800" i="1" dirty="0"/>
              <a:t> </a:t>
            </a:r>
            <a:r>
              <a:rPr lang="fr-FR" sz="1800" i="1" dirty="0" err="1"/>
              <a:t>për</a:t>
            </a:r>
            <a:r>
              <a:rPr lang="fr-FR" sz="1800" i="1" dirty="0"/>
              <a:t> </a:t>
            </a:r>
            <a:r>
              <a:rPr lang="fr-FR" sz="1800" i="1" dirty="0" err="1"/>
              <a:t>sejcilin</a:t>
            </a:r>
            <a:r>
              <a:rPr lang="fr-FR" sz="1800" i="1" dirty="0"/>
              <a:t> </a:t>
            </a:r>
            <a:r>
              <a:rPr lang="fr-FR" sz="1800" i="1" dirty="0" err="1"/>
              <a:t>fakt</a:t>
            </a:r>
            <a:r>
              <a:rPr lang="fr-FR" sz="1800" i="1" dirty="0"/>
              <a:t> </a:t>
            </a:r>
            <a:r>
              <a:rPr lang="fr-FR" sz="1800" i="1" dirty="0" err="1"/>
              <a:t>të</a:t>
            </a:r>
            <a:r>
              <a:rPr lang="fr-FR" sz="1800" i="1" dirty="0"/>
              <a:t> </a:t>
            </a:r>
            <a:r>
              <a:rPr lang="fr-FR" sz="1800" i="1" dirty="0" err="1"/>
              <a:t>pretenduar</a:t>
            </a:r>
            <a:r>
              <a:rPr lang="fr-FR" sz="1800" i="1" dirty="0"/>
              <a:t> </a:t>
            </a:r>
            <a:r>
              <a:rPr lang="fr-FR" sz="1800" i="1" dirty="0" err="1"/>
              <a:t>nga</a:t>
            </a:r>
            <a:r>
              <a:rPr lang="fr-FR" sz="1800" i="1" dirty="0"/>
              <a:t> </a:t>
            </a:r>
            <a:r>
              <a:rPr lang="fr-FR" sz="1800" i="1" dirty="0" err="1"/>
              <a:t>palët</a:t>
            </a:r>
            <a:r>
              <a:rPr lang="fr-FR" sz="1800" i="1" dirty="0"/>
              <a:t>.</a:t>
            </a:r>
            <a:endParaRPr lang="en-US" sz="1800" dirty="0"/>
          </a:p>
          <a:p>
            <a:pPr marL="0" indent="0">
              <a:buNone/>
            </a:pPr>
            <a:endParaRPr lang="en-US" sz="1800" dirty="0"/>
          </a:p>
          <a:p>
            <a:r>
              <a:rPr lang="fr-FR" sz="1800" dirty="0" err="1"/>
              <a:t>Kolegji</a:t>
            </a:r>
            <a:r>
              <a:rPr lang="fr-FR" sz="1800" dirty="0"/>
              <a:t> Civil GJL , </a:t>
            </a:r>
            <a:r>
              <a:rPr lang="fr-FR" sz="1800" dirty="0" err="1"/>
              <a:t>Vendimi</a:t>
            </a:r>
            <a:r>
              <a:rPr lang="fr-FR" sz="1800" dirty="0"/>
              <a:t> nr. 1898 </a:t>
            </a:r>
            <a:r>
              <a:rPr lang="fr-FR" sz="1800" dirty="0" err="1"/>
              <a:t>datë</a:t>
            </a:r>
            <a:r>
              <a:rPr lang="fr-FR" sz="1800" dirty="0"/>
              <a:t> 4.10.2001</a:t>
            </a:r>
            <a:endParaRPr lang="en-US" sz="1800" dirty="0"/>
          </a:p>
          <a:p>
            <a:r>
              <a:rPr lang="sq-AL" sz="1800" dirty="0"/>
              <a:t> </a:t>
            </a:r>
            <a:endParaRPr lang="en-US" sz="1800" dirty="0"/>
          </a:p>
          <a:p>
            <a:endParaRPr lang="en-US" sz="1800" dirty="0"/>
          </a:p>
        </p:txBody>
      </p:sp>
    </p:spTree>
    <p:extLst>
      <p:ext uri="{BB962C8B-B14F-4D97-AF65-F5344CB8AC3E}">
        <p14:creationId xmlns:p14="http://schemas.microsoft.com/office/powerpoint/2010/main" val="38333712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502061"/>
          </a:xfrm>
        </p:spPr>
        <p:txBody>
          <a:bodyPr/>
          <a:lstStyle/>
          <a:p>
            <a:r>
              <a:rPr lang="en-US" sz="3200" b="1" dirty="0"/>
              <a:t>“A </a:t>
            </a:r>
            <a:r>
              <a:rPr lang="en-US" sz="3200" b="1" dirty="0" err="1"/>
              <a:t>janë</a:t>
            </a:r>
            <a:r>
              <a:rPr lang="en-US" sz="3200" b="1" dirty="0"/>
              <a:t> </a:t>
            </a:r>
            <a:r>
              <a:rPr lang="en-US" sz="3200" b="1" dirty="0" err="1"/>
              <a:t>faktet</a:t>
            </a:r>
            <a:r>
              <a:rPr lang="en-US" sz="3200" b="1" dirty="0"/>
              <a:t> </a:t>
            </a:r>
            <a:r>
              <a:rPr lang="en-US" sz="3200" b="1" dirty="0" err="1"/>
              <a:t>juridike</a:t>
            </a:r>
            <a:r>
              <a:rPr lang="en-US" sz="3200" b="1" dirty="0"/>
              <a:t> </a:t>
            </a:r>
            <a:r>
              <a:rPr lang="en-US" sz="3200" b="1" dirty="0" err="1"/>
              <a:t>të</a:t>
            </a:r>
            <a:r>
              <a:rPr lang="en-US" sz="3200" b="1" dirty="0"/>
              <a:t> </a:t>
            </a:r>
            <a:r>
              <a:rPr lang="en-US" sz="3200" b="1" dirty="0" err="1"/>
              <a:t>konstatuara</a:t>
            </a:r>
            <a:r>
              <a:rPr lang="en-US" sz="3200" b="1" dirty="0"/>
              <a:t> </a:t>
            </a:r>
            <a:r>
              <a:rPr lang="en-US" sz="3200" b="1" dirty="0" err="1"/>
              <a:t>në</a:t>
            </a:r>
            <a:r>
              <a:rPr lang="en-US" sz="3200" b="1" dirty="0"/>
              <a:t> </a:t>
            </a:r>
            <a:r>
              <a:rPr lang="en-US" sz="3200" b="1" dirty="0" err="1"/>
              <a:t>një</a:t>
            </a:r>
            <a:r>
              <a:rPr lang="en-US" sz="3200" b="1" dirty="0"/>
              <a:t> </a:t>
            </a:r>
            <a:r>
              <a:rPr lang="en-US" sz="3200" b="1" dirty="0" err="1"/>
              <a:t>vendim</a:t>
            </a:r>
            <a:r>
              <a:rPr lang="en-US" sz="3200" b="1" dirty="0"/>
              <a:t> </a:t>
            </a:r>
            <a:r>
              <a:rPr lang="en-US" sz="3200" b="1" dirty="0" err="1"/>
              <a:t>gjyqësor</a:t>
            </a:r>
            <a:r>
              <a:rPr lang="en-US" sz="3200" b="1" dirty="0"/>
              <a:t> penal / civil </a:t>
            </a:r>
            <a:r>
              <a:rPr lang="en-US" sz="3200" b="1" dirty="0" err="1"/>
              <a:t>të</a:t>
            </a:r>
            <a:r>
              <a:rPr lang="en-US" sz="3200" b="1" dirty="0"/>
              <a:t> </a:t>
            </a:r>
            <a:r>
              <a:rPr lang="en-US" sz="3200" b="1" dirty="0" err="1"/>
              <a:t>formës</a:t>
            </a:r>
            <a:r>
              <a:rPr lang="en-US" sz="3200" b="1" dirty="0"/>
              <a:t> </a:t>
            </a:r>
            <a:r>
              <a:rPr lang="en-US" sz="3200" b="1" dirty="0" err="1"/>
              <a:t>së</a:t>
            </a:r>
            <a:r>
              <a:rPr lang="en-US" sz="3200" b="1" dirty="0"/>
              <a:t> </a:t>
            </a:r>
            <a:r>
              <a:rPr lang="en-US" sz="3200" b="1" dirty="0" err="1"/>
              <a:t>prerë</a:t>
            </a:r>
            <a:r>
              <a:rPr lang="en-US" sz="3200" b="1" dirty="0"/>
              <a:t>, </a:t>
            </a:r>
            <a:r>
              <a:rPr lang="en-US" sz="3200" b="1" dirty="0" err="1"/>
              <a:t>objekt</a:t>
            </a:r>
            <a:r>
              <a:rPr lang="en-US" sz="3200" b="1" dirty="0"/>
              <a:t> </a:t>
            </a:r>
            <a:r>
              <a:rPr lang="en-US" sz="3200" b="1" dirty="0" err="1"/>
              <a:t>i</a:t>
            </a:r>
            <a:r>
              <a:rPr lang="en-US" sz="3200" b="1" dirty="0"/>
              <a:t> </a:t>
            </a:r>
            <a:r>
              <a:rPr lang="en-US" sz="3200" b="1" dirty="0" err="1"/>
              <a:t>të</a:t>
            </a:r>
            <a:r>
              <a:rPr lang="en-US" sz="3200" b="1" dirty="0"/>
              <a:t> </a:t>
            </a:r>
            <a:r>
              <a:rPr lang="en-US" sz="3200" b="1" dirty="0" err="1"/>
              <a:t>provuarit</a:t>
            </a:r>
            <a:r>
              <a:rPr lang="en-US" sz="3200" b="1" dirty="0"/>
              <a:t> </a:t>
            </a:r>
            <a:r>
              <a:rPr lang="en-US" sz="3200" b="1" dirty="0" err="1"/>
              <a:t>në</a:t>
            </a:r>
            <a:r>
              <a:rPr lang="en-US" sz="3200" b="1" dirty="0"/>
              <a:t> </a:t>
            </a:r>
            <a:r>
              <a:rPr lang="en-US" sz="3200" b="1" dirty="0" err="1"/>
              <a:t>një</a:t>
            </a:r>
            <a:r>
              <a:rPr lang="en-US" sz="3200" b="1" dirty="0"/>
              <a:t> </a:t>
            </a:r>
            <a:r>
              <a:rPr lang="en-US" sz="3200" b="1" dirty="0" err="1"/>
              <a:t>proces</a:t>
            </a:r>
            <a:r>
              <a:rPr lang="en-US" sz="3200" b="1" dirty="0"/>
              <a:t> </a:t>
            </a:r>
            <a:r>
              <a:rPr lang="en-US" sz="3200" b="1" dirty="0" err="1"/>
              <a:t>gjyqësor</a:t>
            </a:r>
            <a:r>
              <a:rPr lang="en-US" sz="3200" b="1" dirty="0"/>
              <a:t> civil, </a:t>
            </a:r>
            <a:r>
              <a:rPr lang="en-US" sz="3200" b="1" dirty="0" err="1"/>
              <a:t>që</a:t>
            </a:r>
            <a:r>
              <a:rPr lang="en-US" sz="3200" b="1" dirty="0"/>
              <a:t> </a:t>
            </a:r>
            <a:r>
              <a:rPr lang="en-US" sz="3200" b="1" dirty="0" err="1"/>
              <a:t>shqyrtohet</a:t>
            </a:r>
            <a:r>
              <a:rPr lang="en-US" sz="3200" b="1" dirty="0"/>
              <a:t> </a:t>
            </a:r>
            <a:r>
              <a:rPr lang="en-US" sz="3200" b="1" dirty="0" err="1"/>
              <a:t>pasi</a:t>
            </a:r>
            <a:r>
              <a:rPr lang="en-US" sz="3200" b="1" dirty="0"/>
              <a:t> </a:t>
            </a:r>
            <a:r>
              <a:rPr lang="en-US" sz="3200" b="1" dirty="0" err="1"/>
              <a:t>ky</a:t>
            </a:r>
            <a:r>
              <a:rPr lang="en-US" sz="3200" b="1" dirty="0"/>
              <a:t> </a:t>
            </a:r>
            <a:r>
              <a:rPr lang="en-US" sz="3200" b="1" dirty="0" err="1"/>
              <a:t>vendim</a:t>
            </a:r>
            <a:r>
              <a:rPr lang="en-US" sz="3200" b="1" dirty="0"/>
              <a:t> </a:t>
            </a:r>
            <a:r>
              <a:rPr lang="en-US" sz="3200" b="1" dirty="0" err="1"/>
              <a:t>i</a:t>
            </a:r>
            <a:r>
              <a:rPr lang="en-US" sz="3200" b="1" dirty="0"/>
              <a:t> </a:t>
            </a:r>
            <a:r>
              <a:rPr lang="en-US" sz="3200" b="1" dirty="0" err="1"/>
              <a:t>parë</a:t>
            </a:r>
            <a:r>
              <a:rPr lang="en-US" sz="3200" b="1" dirty="0"/>
              <a:t> </a:t>
            </a:r>
            <a:r>
              <a:rPr lang="en-US" sz="3200" b="1" dirty="0" err="1"/>
              <a:t>të</a:t>
            </a:r>
            <a:r>
              <a:rPr lang="en-US" sz="3200" b="1" dirty="0"/>
              <a:t> </a:t>
            </a:r>
            <a:r>
              <a:rPr lang="en-US" sz="3200" b="1" dirty="0" err="1"/>
              <a:t>ketë</a:t>
            </a:r>
            <a:r>
              <a:rPr lang="en-US" sz="3200" b="1" dirty="0"/>
              <a:t> </a:t>
            </a:r>
            <a:r>
              <a:rPr lang="en-US" sz="3200" b="1" dirty="0" err="1"/>
              <a:t>marrë</a:t>
            </a:r>
            <a:r>
              <a:rPr lang="en-US" sz="3200" b="1" dirty="0"/>
              <a:t> </a:t>
            </a:r>
            <a:r>
              <a:rPr lang="en-US" sz="3200" b="1" dirty="0" err="1"/>
              <a:t>formë</a:t>
            </a:r>
            <a:r>
              <a:rPr lang="en-US" sz="3200" b="1" dirty="0"/>
              <a:t> </a:t>
            </a:r>
            <a:r>
              <a:rPr lang="en-US" sz="3200" b="1" dirty="0" err="1"/>
              <a:t>të</a:t>
            </a:r>
            <a:r>
              <a:rPr lang="en-US" sz="3200" b="1" dirty="0"/>
              <a:t> </a:t>
            </a:r>
            <a:r>
              <a:rPr lang="en-US" sz="3200" b="1" dirty="0" err="1"/>
              <a:t>prerë</a:t>
            </a:r>
            <a:r>
              <a:rPr lang="en-US" sz="3200" b="1" dirty="0"/>
              <a:t>?”</a:t>
            </a:r>
            <a:br>
              <a:rPr lang="en-US" sz="3200" b="1" dirty="0"/>
            </a:br>
            <a:endParaRPr lang="en-US" sz="3200" dirty="0"/>
          </a:p>
        </p:txBody>
      </p:sp>
      <p:sp>
        <p:nvSpPr>
          <p:cNvPr id="3" name="Content Placeholder 2"/>
          <p:cNvSpPr>
            <a:spLocks noGrp="1"/>
          </p:cNvSpPr>
          <p:nvPr>
            <p:ph idx="1"/>
          </p:nvPr>
        </p:nvSpPr>
        <p:spPr>
          <a:xfrm>
            <a:off x="838200" y="2657959"/>
            <a:ext cx="10515600" cy="3519004"/>
          </a:xfrm>
        </p:spPr>
        <p:txBody>
          <a:bodyPr/>
          <a:lstStyle/>
          <a:p>
            <a:r>
              <a:rPr lang="sq-AL" u="sng" dirty="0"/>
              <a:t>RAPORTI, SIPAS NENIT 254 KPRC NDËRMJET “AKTIT ZYRTAR” DHE “VENDIMIT GJYQËSOR” </a:t>
            </a:r>
            <a:endParaRPr lang="en-US" dirty="0"/>
          </a:p>
          <a:p>
            <a:r>
              <a:rPr lang="en-US" dirty="0" err="1"/>
              <a:t>Neni</a:t>
            </a:r>
            <a:r>
              <a:rPr lang="en-US" dirty="0"/>
              <a:t> </a:t>
            </a:r>
            <a:r>
              <a:rPr lang="en-US" dirty="0" smtClean="0"/>
              <a:t>254 </a:t>
            </a:r>
            <a:r>
              <a:rPr lang="en-US" dirty="0" err="1" smtClean="0"/>
              <a:t>KPrCivile</a:t>
            </a:r>
            <a:r>
              <a:rPr lang="en-US" dirty="0" smtClean="0"/>
              <a:t>; </a:t>
            </a:r>
            <a:r>
              <a:rPr lang="en-US" dirty="0" err="1"/>
              <a:t>Aktet</a:t>
            </a:r>
            <a:r>
              <a:rPr lang="en-US" dirty="0"/>
              <a:t> </a:t>
            </a:r>
            <a:r>
              <a:rPr lang="en-US" dirty="0" err="1"/>
              <a:t>zyrtare</a:t>
            </a:r>
            <a:r>
              <a:rPr lang="en-US" dirty="0"/>
              <a:t> </a:t>
            </a:r>
            <a:r>
              <a:rPr lang="en-US" dirty="0" err="1"/>
              <a:t>që</a:t>
            </a:r>
            <a:r>
              <a:rPr lang="en-US" dirty="0"/>
              <a:t> </a:t>
            </a:r>
            <a:r>
              <a:rPr lang="en-US" dirty="0" err="1"/>
              <a:t>dalin</a:t>
            </a:r>
            <a:r>
              <a:rPr lang="en-US" dirty="0"/>
              <a:t> </a:t>
            </a:r>
            <a:r>
              <a:rPr lang="en-US" dirty="0" err="1"/>
              <a:t>nga</a:t>
            </a:r>
            <a:r>
              <a:rPr lang="en-US" dirty="0"/>
              <a:t> </a:t>
            </a:r>
            <a:r>
              <a:rPr lang="en-US" dirty="0" err="1"/>
              <a:t>organet</a:t>
            </a:r>
            <a:r>
              <a:rPr lang="en-US" dirty="0"/>
              <a:t> </a:t>
            </a:r>
            <a:r>
              <a:rPr lang="en-US" dirty="0" err="1"/>
              <a:t>shtetërore</a:t>
            </a:r>
            <a:r>
              <a:rPr lang="en-US" dirty="0"/>
              <a:t> </a:t>
            </a:r>
            <a:r>
              <a:rPr lang="en-US" dirty="0" err="1"/>
              <a:t>dhe</a:t>
            </a:r>
            <a:r>
              <a:rPr lang="en-US" dirty="0"/>
              <a:t> </a:t>
            </a:r>
            <a:r>
              <a:rPr lang="en-US" dirty="0" err="1"/>
              <a:t>që</a:t>
            </a:r>
            <a:r>
              <a:rPr lang="en-US" dirty="0"/>
              <a:t> </a:t>
            </a:r>
            <a:r>
              <a:rPr lang="en-US" dirty="0" err="1"/>
              <a:t>përmbajnë</a:t>
            </a:r>
            <a:r>
              <a:rPr lang="en-US" dirty="0"/>
              <a:t> </a:t>
            </a:r>
            <a:r>
              <a:rPr lang="en-US" dirty="0" err="1"/>
              <a:t>një</a:t>
            </a:r>
            <a:r>
              <a:rPr lang="en-US" dirty="0"/>
              <a:t> </a:t>
            </a:r>
            <a:r>
              <a:rPr lang="en-US" dirty="0" err="1"/>
              <a:t>urdhër</a:t>
            </a:r>
            <a:r>
              <a:rPr lang="en-US" dirty="0"/>
              <a:t>, </a:t>
            </a:r>
            <a:r>
              <a:rPr lang="en-US" dirty="0" err="1"/>
              <a:t>një</a:t>
            </a:r>
            <a:r>
              <a:rPr lang="en-US" dirty="0"/>
              <a:t> </a:t>
            </a:r>
            <a:r>
              <a:rPr lang="en-US" dirty="0" err="1"/>
              <a:t>vendim</a:t>
            </a:r>
            <a:r>
              <a:rPr lang="en-US" dirty="0"/>
              <a:t> </a:t>
            </a:r>
            <a:r>
              <a:rPr lang="en-US" dirty="0" err="1"/>
              <a:t>ose</a:t>
            </a:r>
            <a:r>
              <a:rPr lang="en-US" dirty="0"/>
              <a:t> </a:t>
            </a:r>
            <a:r>
              <a:rPr lang="en-US" dirty="0" err="1"/>
              <a:t>çdo</a:t>
            </a:r>
            <a:r>
              <a:rPr lang="en-US" dirty="0"/>
              <a:t> </a:t>
            </a:r>
            <a:r>
              <a:rPr lang="en-US" dirty="0" err="1"/>
              <a:t>masë</a:t>
            </a:r>
            <a:r>
              <a:rPr lang="en-US" dirty="0"/>
              <a:t> </a:t>
            </a:r>
            <a:r>
              <a:rPr lang="en-US" dirty="0" err="1"/>
              <a:t>tjetër</a:t>
            </a:r>
            <a:r>
              <a:rPr lang="en-US" dirty="0"/>
              <a:t> </a:t>
            </a:r>
            <a:r>
              <a:rPr lang="en-US" dirty="0" err="1"/>
              <a:t>të</a:t>
            </a:r>
            <a:r>
              <a:rPr lang="en-US" dirty="0"/>
              <a:t> </a:t>
            </a:r>
            <a:r>
              <a:rPr lang="en-US" dirty="0" err="1"/>
              <a:t>marrë</a:t>
            </a:r>
            <a:r>
              <a:rPr lang="en-US" dirty="0"/>
              <a:t> </a:t>
            </a:r>
            <a:r>
              <a:rPr lang="en-US" dirty="0" err="1"/>
              <a:t>prej</a:t>
            </a:r>
            <a:r>
              <a:rPr lang="en-US" dirty="0"/>
              <a:t> </a:t>
            </a:r>
            <a:r>
              <a:rPr lang="en-US" dirty="0" err="1"/>
              <a:t>tyre</a:t>
            </a:r>
            <a:r>
              <a:rPr lang="en-US" dirty="0"/>
              <a:t> </a:t>
            </a:r>
            <a:r>
              <a:rPr lang="en-US" dirty="0" err="1"/>
              <a:t>ose</a:t>
            </a:r>
            <a:r>
              <a:rPr lang="en-US" dirty="0"/>
              <a:t> </a:t>
            </a:r>
            <a:r>
              <a:rPr lang="en-US" dirty="0" err="1"/>
              <a:t>që</a:t>
            </a:r>
            <a:r>
              <a:rPr lang="en-US" dirty="0"/>
              <a:t> </a:t>
            </a:r>
            <a:r>
              <a:rPr lang="en-US" dirty="0" err="1"/>
              <a:t>tregojnë</a:t>
            </a:r>
            <a:r>
              <a:rPr lang="en-US" dirty="0"/>
              <a:t> </a:t>
            </a:r>
            <a:r>
              <a:rPr lang="en-US" dirty="0" err="1"/>
              <a:t>kryerjen</a:t>
            </a:r>
            <a:r>
              <a:rPr lang="en-US" dirty="0"/>
              <a:t> e </a:t>
            </a:r>
            <a:r>
              <a:rPr lang="en-US" dirty="0" err="1"/>
              <a:t>një</a:t>
            </a:r>
            <a:r>
              <a:rPr lang="en-US" dirty="0"/>
              <a:t> </a:t>
            </a:r>
            <a:r>
              <a:rPr lang="en-US" dirty="0" err="1"/>
              <a:t>veprimi</a:t>
            </a:r>
            <a:r>
              <a:rPr lang="en-US" dirty="0"/>
              <a:t> </a:t>
            </a:r>
            <a:r>
              <a:rPr lang="en-US" dirty="0" err="1"/>
              <a:t>nga</a:t>
            </a:r>
            <a:r>
              <a:rPr lang="en-US" dirty="0"/>
              <a:t> </a:t>
            </a:r>
            <a:r>
              <a:rPr lang="en-US" dirty="0" err="1"/>
              <a:t>ana</a:t>
            </a:r>
            <a:r>
              <a:rPr lang="en-US" dirty="0"/>
              <a:t> e </a:t>
            </a:r>
            <a:r>
              <a:rPr lang="en-US" dirty="0" err="1"/>
              <a:t>këtyre</a:t>
            </a:r>
            <a:r>
              <a:rPr lang="en-US" dirty="0"/>
              <a:t> </a:t>
            </a:r>
            <a:r>
              <a:rPr lang="en-US" dirty="0" err="1"/>
              <a:t>organeve</a:t>
            </a:r>
            <a:r>
              <a:rPr lang="en-US" dirty="0"/>
              <a:t>, </a:t>
            </a:r>
            <a:r>
              <a:rPr lang="en-US" dirty="0" err="1"/>
              <a:t>përbëjnë</a:t>
            </a:r>
            <a:r>
              <a:rPr lang="en-US" dirty="0"/>
              <a:t> </a:t>
            </a:r>
            <a:r>
              <a:rPr lang="en-US" dirty="0" err="1"/>
              <a:t>provë</a:t>
            </a:r>
            <a:r>
              <a:rPr lang="en-US" dirty="0"/>
              <a:t> </a:t>
            </a:r>
            <a:r>
              <a:rPr lang="en-US" dirty="0" err="1"/>
              <a:t>të</a:t>
            </a:r>
            <a:r>
              <a:rPr lang="en-US" dirty="0"/>
              <a:t> </a:t>
            </a:r>
            <a:r>
              <a:rPr lang="en-US" dirty="0" err="1"/>
              <a:t>plotë</a:t>
            </a:r>
            <a:r>
              <a:rPr lang="en-US" dirty="0"/>
              <a:t> </a:t>
            </a:r>
            <a:r>
              <a:rPr lang="en-US" dirty="0" err="1"/>
              <a:t>për</a:t>
            </a:r>
            <a:r>
              <a:rPr lang="en-US" dirty="0"/>
              <a:t> </a:t>
            </a:r>
            <a:r>
              <a:rPr lang="en-US" dirty="0" err="1"/>
              <a:t>përmbajtjen</a:t>
            </a:r>
            <a:r>
              <a:rPr lang="en-US" dirty="0"/>
              <a:t> e </a:t>
            </a:r>
            <a:r>
              <a:rPr lang="en-US" dirty="0" err="1"/>
              <a:t>tyre</a:t>
            </a:r>
            <a:r>
              <a:rPr lang="en-US" dirty="0"/>
              <a:t>. </a:t>
            </a:r>
            <a:r>
              <a:rPr lang="en-US" dirty="0" err="1"/>
              <a:t>Lejohet</a:t>
            </a:r>
            <a:r>
              <a:rPr lang="en-US" dirty="0"/>
              <a:t> </a:t>
            </a:r>
            <a:r>
              <a:rPr lang="en-US" dirty="0" err="1"/>
              <a:t>të</a:t>
            </a:r>
            <a:r>
              <a:rPr lang="en-US" dirty="0"/>
              <a:t> </a:t>
            </a:r>
            <a:r>
              <a:rPr lang="en-US" dirty="0" err="1"/>
              <a:t>provohet</a:t>
            </a:r>
            <a:r>
              <a:rPr lang="en-US" dirty="0"/>
              <a:t> e </a:t>
            </a:r>
            <a:r>
              <a:rPr lang="en-US" dirty="0" err="1"/>
              <a:t>kundërta</a:t>
            </a:r>
            <a:r>
              <a:rPr lang="en-US" dirty="0"/>
              <a:t> </a:t>
            </a:r>
            <a:r>
              <a:rPr lang="en-US" dirty="0" err="1"/>
              <a:t>vetëm</a:t>
            </a:r>
            <a:r>
              <a:rPr lang="en-US" dirty="0"/>
              <a:t> </a:t>
            </a:r>
            <a:r>
              <a:rPr lang="en-US" dirty="0" err="1"/>
              <a:t>kur</a:t>
            </a:r>
            <a:r>
              <a:rPr lang="en-US" dirty="0"/>
              <a:t> </a:t>
            </a:r>
            <a:r>
              <a:rPr lang="en-US" dirty="0" err="1"/>
              <a:t>pretendohet</a:t>
            </a:r>
            <a:r>
              <a:rPr lang="en-US" dirty="0"/>
              <a:t> se </a:t>
            </a:r>
            <a:r>
              <a:rPr lang="en-US" dirty="0" err="1"/>
              <a:t>shkresa</a:t>
            </a:r>
            <a:r>
              <a:rPr lang="en-US" dirty="0"/>
              <a:t> </a:t>
            </a:r>
            <a:r>
              <a:rPr lang="en-US" dirty="0" err="1"/>
              <a:t>është</a:t>
            </a:r>
            <a:r>
              <a:rPr lang="en-US" dirty="0"/>
              <a:t> e </a:t>
            </a:r>
            <a:r>
              <a:rPr lang="en-US" dirty="0" err="1"/>
              <a:t>falsifikuar</a:t>
            </a:r>
            <a:r>
              <a:rPr lang="en-US" dirty="0"/>
              <a:t>.</a:t>
            </a:r>
          </a:p>
        </p:txBody>
      </p:sp>
    </p:spTree>
    <p:extLst>
      <p:ext uri="{BB962C8B-B14F-4D97-AF65-F5344CB8AC3E}">
        <p14:creationId xmlns:p14="http://schemas.microsoft.com/office/powerpoint/2010/main" val="1689248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sq-AL" dirty="0" smtClean="0"/>
              <a:t>Kushtëzimi </a:t>
            </a:r>
            <a:r>
              <a:rPr lang="sq-AL" dirty="0"/>
              <a:t>i gjykimit civil nga vendim penal formës së prerë;</a:t>
            </a:r>
            <a:r>
              <a:rPr lang="en-US" dirty="0"/>
              <a:t/>
            </a:r>
            <a:br>
              <a:rPr lang="en-US" dirty="0"/>
            </a:br>
            <a:endParaRPr lang="en-US" dirty="0"/>
          </a:p>
        </p:txBody>
      </p:sp>
      <p:sp>
        <p:nvSpPr>
          <p:cNvPr id="3" name="Content Placeholder 2"/>
          <p:cNvSpPr>
            <a:spLocks noGrp="1"/>
          </p:cNvSpPr>
          <p:nvPr>
            <p:ph idx="1"/>
          </p:nvPr>
        </p:nvSpPr>
        <p:spPr/>
        <p:txBody>
          <a:bodyPr/>
          <a:lstStyle/>
          <a:p>
            <a:r>
              <a:rPr lang="sq-AL" dirty="0"/>
              <a:t>Neni 459 Kodit të Procedurës Penale; Interpretimi sipas Vendimit Unifikues Nr. 3/ 2003 të Kolegjeve të Bashkuara të Gjykatës së Lartë;</a:t>
            </a:r>
            <a:endParaRPr lang="en-US" dirty="0"/>
          </a:p>
          <a:p>
            <a:r>
              <a:rPr lang="sq-AL" dirty="0"/>
              <a:t>Kurse, ne rastin e kerkeses, bere per kompensim per burgim te padrejte nga personi qe ka marre pafajesi pas rishikimit te vendimit penal te formes se prere me te cilin ai ishte deklaruar fajtor dhe denuar me burgim, sipas permbajtjes se pikes 1, te nenit 459 te K.Pr.Penale, personi qe ka marre pafajesi, perjashtohet nga e drejta per burgim te padrejte, kur kishte dhene shkak me dashje ose pakujdesi te rende per gabimin gjyqesor qe u vertetua mbas rishikimit te çeshtjes, se kishte qene ai qe kishte ndikuar ne marrjen e vendimit te fajesise ne dem te tij</a:t>
            </a:r>
            <a:r>
              <a:rPr lang="sq-AL" dirty="0" smtClean="0"/>
              <a:t>.</a:t>
            </a:r>
            <a:endParaRPr lang="en-US" dirty="0"/>
          </a:p>
        </p:txBody>
      </p:sp>
    </p:spTree>
    <p:extLst>
      <p:ext uri="{BB962C8B-B14F-4D97-AF65-F5344CB8AC3E}">
        <p14:creationId xmlns:p14="http://schemas.microsoft.com/office/powerpoint/2010/main" val="2220412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377716"/>
          </a:xfrm>
        </p:spPr>
        <p:txBody>
          <a:bodyPr/>
          <a:lstStyle/>
          <a:p>
            <a:r>
              <a:rPr lang="en-US" b="1" dirty="0"/>
              <a:t>A </a:t>
            </a:r>
            <a:r>
              <a:rPr lang="en-US" b="1" dirty="0" err="1"/>
              <a:t>janë</a:t>
            </a:r>
            <a:r>
              <a:rPr lang="en-US" b="1" dirty="0"/>
              <a:t> </a:t>
            </a:r>
            <a:r>
              <a:rPr lang="en-US" b="1" dirty="0" err="1"/>
              <a:t>faktet</a:t>
            </a:r>
            <a:r>
              <a:rPr lang="en-US" b="1" dirty="0"/>
              <a:t> </a:t>
            </a:r>
            <a:r>
              <a:rPr lang="en-US" b="1" dirty="0" err="1"/>
              <a:t>juridike</a:t>
            </a:r>
            <a:r>
              <a:rPr lang="en-US" b="1" dirty="0"/>
              <a:t> </a:t>
            </a:r>
            <a:r>
              <a:rPr lang="en-US" b="1" dirty="0" err="1"/>
              <a:t>të</a:t>
            </a:r>
            <a:r>
              <a:rPr lang="en-US" b="1" dirty="0"/>
              <a:t> </a:t>
            </a:r>
            <a:r>
              <a:rPr lang="en-US" b="1" dirty="0" err="1"/>
              <a:t>konstatuara</a:t>
            </a:r>
            <a:r>
              <a:rPr lang="en-US" b="1" dirty="0"/>
              <a:t> </a:t>
            </a:r>
            <a:r>
              <a:rPr lang="en-US" b="1" dirty="0" err="1"/>
              <a:t>në</a:t>
            </a:r>
            <a:r>
              <a:rPr lang="en-US" b="1" dirty="0"/>
              <a:t> </a:t>
            </a:r>
            <a:r>
              <a:rPr lang="en-US" b="1" dirty="0" err="1"/>
              <a:t>një</a:t>
            </a:r>
            <a:r>
              <a:rPr lang="en-US" b="1" dirty="0"/>
              <a:t> </a:t>
            </a:r>
            <a:r>
              <a:rPr lang="en-US" b="1" dirty="0" err="1"/>
              <a:t>vendim</a:t>
            </a:r>
            <a:r>
              <a:rPr lang="en-US" b="1" dirty="0"/>
              <a:t> </a:t>
            </a:r>
            <a:r>
              <a:rPr lang="en-US" b="1" dirty="0" err="1"/>
              <a:t>gjyqësor</a:t>
            </a:r>
            <a:r>
              <a:rPr lang="en-US" b="1" dirty="0"/>
              <a:t> civil </a:t>
            </a:r>
            <a:r>
              <a:rPr lang="en-US" b="1" dirty="0" err="1"/>
              <a:t>të</a:t>
            </a:r>
            <a:r>
              <a:rPr lang="en-US" b="1" dirty="0"/>
              <a:t> </a:t>
            </a:r>
            <a:r>
              <a:rPr lang="en-US" b="1" dirty="0" err="1"/>
              <a:t>formës</a:t>
            </a:r>
            <a:r>
              <a:rPr lang="en-US" b="1" dirty="0"/>
              <a:t> </a:t>
            </a:r>
            <a:r>
              <a:rPr lang="en-US" b="1" dirty="0" err="1"/>
              <a:t>së</a:t>
            </a:r>
            <a:r>
              <a:rPr lang="en-US" b="1" dirty="0"/>
              <a:t> </a:t>
            </a:r>
            <a:r>
              <a:rPr lang="en-US" b="1" dirty="0" err="1"/>
              <a:t>prerë</a:t>
            </a:r>
            <a:r>
              <a:rPr lang="en-US" b="1" dirty="0"/>
              <a:t>, </a:t>
            </a:r>
            <a:r>
              <a:rPr lang="en-US" b="1" dirty="0" err="1"/>
              <a:t>objekt</a:t>
            </a:r>
            <a:r>
              <a:rPr lang="en-US" b="1" dirty="0"/>
              <a:t> </a:t>
            </a:r>
            <a:r>
              <a:rPr lang="en-US" b="1" dirty="0" err="1"/>
              <a:t>i</a:t>
            </a:r>
            <a:r>
              <a:rPr lang="en-US" b="1" dirty="0"/>
              <a:t> </a:t>
            </a:r>
            <a:r>
              <a:rPr lang="en-US" b="1" dirty="0" err="1"/>
              <a:t>të</a:t>
            </a:r>
            <a:r>
              <a:rPr lang="en-US" b="1" dirty="0"/>
              <a:t> </a:t>
            </a:r>
            <a:r>
              <a:rPr lang="en-US" b="1" dirty="0" err="1"/>
              <a:t>provuarit</a:t>
            </a:r>
            <a:r>
              <a:rPr lang="en-US" b="1" dirty="0"/>
              <a:t> </a:t>
            </a:r>
            <a:r>
              <a:rPr lang="en-US" b="1" dirty="0" err="1"/>
              <a:t>në</a:t>
            </a:r>
            <a:r>
              <a:rPr lang="en-US" b="1" dirty="0"/>
              <a:t> </a:t>
            </a:r>
            <a:r>
              <a:rPr lang="en-US" b="1" dirty="0" err="1"/>
              <a:t>një</a:t>
            </a:r>
            <a:r>
              <a:rPr lang="en-US" b="1" dirty="0"/>
              <a:t> </a:t>
            </a:r>
            <a:r>
              <a:rPr lang="en-US" b="1" dirty="0" err="1"/>
              <a:t>proces</a:t>
            </a:r>
            <a:r>
              <a:rPr lang="en-US" b="1" dirty="0"/>
              <a:t> </a:t>
            </a:r>
            <a:r>
              <a:rPr lang="en-US" b="1" dirty="0" err="1"/>
              <a:t>gjyqësor</a:t>
            </a:r>
            <a:r>
              <a:rPr lang="en-US" b="1" dirty="0"/>
              <a:t> civil, </a:t>
            </a:r>
            <a:r>
              <a:rPr lang="en-US" b="1" dirty="0" err="1"/>
              <a:t>që</a:t>
            </a:r>
            <a:r>
              <a:rPr lang="en-US" b="1" dirty="0"/>
              <a:t> </a:t>
            </a:r>
            <a:r>
              <a:rPr lang="en-US" b="1" dirty="0" err="1"/>
              <a:t>shqyrtohet</a:t>
            </a:r>
            <a:r>
              <a:rPr lang="en-US" b="1" dirty="0"/>
              <a:t> </a:t>
            </a:r>
            <a:r>
              <a:rPr lang="en-US" b="1" dirty="0" err="1"/>
              <a:t>pasi</a:t>
            </a:r>
            <a:r>
              <a:rPr lang="en-US" b="1" dirty="0"/>
              <a:t> </a:t>
            </a:r>
            <a:r>
              <a:rPr lang="en-US" b="1" dirty="0" err="1"/>
              <a:t>ky</a:t>
            </a:r>
            <a:r>
              <a:rPr lang="en-US" b="1" dirty="0"/>
              <a:t> </a:t>
            </a:r>
            <a:r>
              <a:rPr lang="en-US" b="1" dirty="0" err="1"/>
              <a:t>vendim</a:t>
            </a:r>
            <a:r>
              <a:rPr lang="en-US" b="1" dirty="0"/>
              <a:t> </a:t>
            </a:r>
            <a:r>
              <a:rPr lang="en-US" b="1" dirty="0" err="1"/>
              <a:t>i</a:t>
            </a:r>
            <a:r>
              <a:rPr lang="en-US" b="1" dirty="0"/>
              <a:t> </a:t>
            </a:r>
            <a:r>
              <a:rPr lang="en-US" b="1" dirty="0" err="1"/>
              <a:t>parë</a:t>
            </a:r>
            <a:r>
              <a:rPr lang="en-US" b="1" dirty="0"/>
              <a:t> </a:t>
            </a:r>
            <a:r>
              <a:rPr lang="en-US" b="1" dirty="0" err="1"/>
              <a:t>të</a:t>
            </a:r>
            <a:r>
              <a:rPr lang="en-US" b="1" dirty="0"/>
              <a:t> </a:t>
            </a:r>
            <a:r>
              <a:rPr lang="en-US" b="1" dirty="0" err="1"/>
              <a:t>ketë</a:t>
            </a:r>
            <a:r>
              <a:rPr lang="en-US" b="1" dirty="0"/>
              <a:t> </a:t>
            </a:r>
            <a:r>
              <a:rPr lang="en-US" b="1" dirty="0" err="1"/>
              <a:t>marrë</a:t>
            </a:r>
            <a:r>
              <a:rPr lang="en-US" b="1" dirty="0"/>
              <a:t> </a:t>
            </a:r>
            <a:r>
              <a:rPr lang="en-US" b="1" dirty="0" err="1"/>
              <a:t>formë</a:t>
            </a:r>
            <a:r>
              <a:rPr lang="en-US" b="1" dirty="0"/>
              <a:t> </a:t>
            </a:r>
            <a:r>
              <a:rPr lang="en-US" b="1" dirty="0" err="1"/>
              <a:t>të</a:t>
            </a:r>
            <a:r>
              <a:rPr lang="en-US" b="1" dirty="0"/>
              <a:t> </a:t>
            </a:r>
            <a:r>
              <a:rPr lang="en-US" b="1" dirty="0" err="1"/>
              <a:t>prerë</a:t>
            </a:r>
            <a:r>
              <a:rPr lang="en-US" b="1" dirty="0"/>
              <a:t>?</a:t>
            </a:r>
            <a:br>
              <a:rPr lang="en-US" b="1" dirty="0"/>
            </a:br>
            <a:endParaRPr lang="en-US" dirty="0"/>
          </a:p>
        </p:txBody>
      </p:sp>
      <p:sp>
        <p:nvSpPr>
          <p:cNvPr id="3" name="Content Placeholder 2"/>
          <p:cNvSpPr>
            <a:spLocks noGrp="1"/>
          </p:cNvSpPr>
          <p:nvPr>
            <p:ph idx="1"/>
          </p:nvPr>
        </p:nvSpPr>
        <p:spPr>
          <a:xfrm>
            <a:off x="838200" y="4107051"/>
            <a:ext cx="10515600" cy="2069912"/>
          </a:xfrm>
        </p:spPr>
        <p:txBody>
          <a:bodyPr/>
          <a:lstStyle/>
          <a:p>
            <a:r>
              <a:rPr lang="en-US" b="1" dirty="0"/>
              <a:t>KONCEPTI “GJË E GJYKUAR”- SIGURI JURIDIKE</a:t>
            </a:r>
          </a:p>
          <a:p>
            <a:endParaRPr lang="en-US" dirty="0"/>
          </a:p>
        </p:txBody>
      </p:sp>
    </p:spTree>
    <p:extLst>
      <p:ext uri="{BB962C8B-B14F-4D97-AF65-F5344CB8AC3E}">
        <p14:creationId xmlns:p14="http://schemas.microsoft.com/office/powerpoint/2010/main" val="3544732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742644"/>
          </a:xfrm>
        </p:spPr>
        <p:txBody>
          <a:bodyPr/>
          <a:lstStyle/>
          <a:p>
            <a:r>
              <a:rPr lang="en-US" b="1" dirty="0"/>
              <a:t>“GJË E GJYKUAR”</a:t>
            </a:r>
            <a:br>
              <a:rPr lang="en-US" b="1" dirty="0"/>
            </a:br>
            <a:r>
              <a:rPr lang="en-US" b="1" dirty="0" err="1"/>
              <a:t>Për</a:t>
            </a:r>
            <a:r>
              <a:rPr lang="en-US" b="1" dirty="0"/>
              <a:t> </a:t>
            </a:r>
            <a:r>
              <a:rPr lang="en-US" b="1" dirty="0" err="1"/>
              <a:t>çfarë</a:t>
            </a:r>
            <a:r>
              <a:rPr lang="en-US" b="1" dirty="0"/>
              <a:t>? Sa </a:t>
            </a:r>
            <a:r>
              <a:rPr lang="en-US" b="1" dirty="0" err="1"/>
              <a:t>shtrihet</a:t>
            </a:r>
            <a:r>
              <a:rPr lang="en-US" b="1" dirty="0"/>
              <a:t>?</a:t>
            </a:r>
            <a:br>
              <a:rPr lang="en-US" b="1" dirty="0"/>
            </a:br>
            <a:endParaRPr lang="en-US" dirty="0"/>
          </a:p>
        </p:txBody>
      </p:sp>
      <p:sp>
        <p:nvSpPr>
          <p:cNvPr id="3" name="Content Placeholder 2"/>
          <p:cNvSpPr>
            <a:spLocks noGrp="1"/>
          </p:cNvSpPr>
          <p:nvPr>
            <p:ph idx="1"/>
          </p:nvPr>
        </p:nvSpPr>
        <p:spPr>
          <a:xfrm>
            <a:off x="0" y="1596325"/>
            <a:ext cx="12192000" cy="5153187"/>
          </a:xfrm>
        </p:spPr>
        <p:txBody>
          <a:bodyPr/>
          <a:lstStyle/>
          <a:p>
            <a:pPr lvl="0"/>
            <a:r>
              <a:rPr lang="sq-AL" sz="2400" dirty="0"/>
              <a:t>Në lidhje me parimin </a:t>
            </a:r>
            <a:r>
              <a:rPr lang="sq-AL" sz="2400" i="1" dirty="0"/>
              <a:t>res judicata</a:t>
            </a:r>
            <a:r>
              <a:rPr lang="sq-AL" sz="2400" dirty="0"/>
              <a:t>, Gjykata ka vlerësuar se vendimi gjyqësor i formës së prerë, që përbën gjë të gjykuar, është shprehje dhe konkretizim i së drejtës mbi marrëdhënien juridike dhe ka qëllim t’i japë jo vetëm qartësi, por dhe siguri kësaj marrëdhënieje. Cenimi i parimit të gjësë së gjykuar do të çonte në cenimin e të drejtave, lirive dhe interesave kushtetuese e ligjore të garantuara nga neni 42 i Kushtetutës, pra në cenim të vetë sigurisë juridike (</a:t>
            </a:r>
            <a:r>
              <a:rPr lang="sq-AL" sz="2400" i="1" dirty="0"/>
              <a:t>shih vendimet nr.15, datë 19.04.2013; nr.23, datë 08.06.2007 të Gjykatës Kushtetuese</a:t>
            </a:r>
            <a:r>
              <a:rPr lang="sq-AL" sz="2400" dirty="0"/>
              <a:t>). Kufijtë e zbatimit të parimit të gjësë së gjykuar përcaktohen në lidhje të ngushtë me thelbin e mosmarrëveshjes në gjykim. Në këtë aspekt, Gjykata çmon se gjëja e gjykuar përfshin jo vetëm urdhërimet e dispozitivit të vendimit gjyqësor, por edhe vërtetimet e fakteve dhe zbatimin e së drejtës, të përcaktuara në pjesën përshkruese arsyetuese të vendimit, me kusht që të jenë kryer me qëllim të dhënies së vendimit gjyqësor dhe t’u përkasin fakteve ose marrëdhënieve që kanë formuar objektin e gjykimit mbi të cilin gjykata ka dhënë vendimin e saj (</a:t>
            </a:r>
            <a:r>
              <a:rPr lang="sq-AL" sz="2400" i="1" dirty="0"/>
              <a:t>shih vendimin nr. 24, datë 12.11.2008 të Gjykatës Kushtetuese)</a:t>
            </a:r>
            <a:r>
              <a:rPr lang="sq-AL" sz="2400" dirty="0"/>
              <a:t>. </a:t>
            </a:r>
            <a:endParaRPr lang="en-US" sz="2400" dirty="0"/>
          </a:p>
          <a:p>
            <a:endParaRPr lang="en-US" dirty="0"/>
          </a:p>
        </p:txBody>
      </p:sp>
    </p:spTree>
    <p:extLst>
      <p:ext uri="{BB962C8B-B14F-4D97-AF65-F5344CB8AC3E}">
        <p14:creationId xmlns:p14="http://schemas.microsoft.com/office/powerpoint/2010/main" val="3433084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sq-AL" dirty="0" smtClean="0"/>
              <a:t>RAPORTI </a:t>
            </a:r>
            <a:r>
              <a:rPr lang="sq-AL" dirty="0"/>
              <a:t>I DETYRUESHMERISE NDERMJET VENDIMEVE PENAL-CIVIL</a:t>
            </a:r>
            <a:r>
              <a:rPr lang="en-US" dirty="0"/>
              <a:t/>
            </a:r>
            <a:br>
              <a:rPr lang="en-US" dirty="0"/>
            </a:br>
            <a:endParaRPr lang="en-US" dirty="0"/>
          </a:p>
        </p:txBody>
      </p:sp>
      <p:sp>
        <p:nvSpPr>
          <p:cNvPr id="3" name="Content Placeholder 2"/>
          <p:cNvSpPr>
            <a:spLocks noGrp="1"/>
          </p:cNvSpPr>
          <p:nvPr>
            <p:ph idx="1"/>
          </p:nvPr>
        </p:nvSpPr>
        <p:spPr/>
        <p:txBody>
          <a:bodyPr/>
          <a:lstStyle/>
          <a:p>
            <a:r>
              <a:rPr lang="en-GB" dirty="0" err="1"/>
              <a:t>vendimi</a:t>
            </a:r>
            <a:r>
              <a:rPr lang="en-GB" dirty="0"/>
              <a:t> penal </a:t>
            </a:r>
            <a:r>
              <a:rPr lang="en-GB" dirty="0" err="1"/>
              <a:t>i</a:t>
            </a:r>
            <a:r>
              <a:rPr lang="en-GB" dirty="0"/>
              <a:t> </a:t>
            </a:r>
            <a:r>
              <a:rPr lang="en-GB" dirty="0" err="1"/>
              <a:t>formës</a:t>
            </a:r>
            <a:r>
              <a:rPr lang="en-GB" dirty="0"/>
              <a:t> </a:t>
            </a:r>
            <a:r>
              <a:rPr lang="en-GB" dirty="0" err="1"/>
              <a:t>së</a:t>
            </a:r>
            <a:r>
              <a:rPr lang="en-GB" dirty="0"/>
              <a:t> </a:t>
            </a:r>
            <a:r>
              <a:rPr lang="en-GB" dirty="0" err="1"/>
              <a:t>prerë</a:t>
            </a:r>
            <a:r>
              <a:rPr lang="en-GB" dirty="0"/>
              <a:t> </a:t>
            </a:r>
            <a:r>
              <a:rPr lang="en-GB" dirty="0" err="1"/>
              <a:t>është</a:t>
            </a:r>
            <a:r>
              <a:rPr lang="en-GB" dirty="0"/>
              <a:t> </a:t>
            </a:r>
            <a:r>
              <a:rPr lang="en-GB" dirty="0" err="1"/>
              <a:t>i</a:t>
            </a:r>
            <a:r>
              <a:rPr lang="en-GB" dirty="0"/>
              <a:t> </a:t>
            </a:r>
            <a:r>
              <a:rPr lang="en-GB" dirty="0" err="1"/>
              <a:t>detyrueshëm</a:t>
            </a:r>
            <a:r>
              <a:rPr lang="en-GB" dirty="0"/>
              <a:t> </a:t>
            </a:r>
            <a:r>
              <a:rPr lang="en-GB" dirty="0" err="1"/>
              <a:t>për</a:t>
            </a:r>
            <a:r>
              <a:rPr lang="en-GB" dirty="0"/>
              <a:t> </a:t>
            </a:r>
            <a:r>
              <a:rPr lang="en-GB" dirty="0" err="1"/>
              <a:t>gjykatën</a:t>
            </a:r>
            <a:r>
              <a:rPr lang="en-GB" dirty="0"/>
              <a:t> </a:t>
            </a:r>
            <a:r>
              <a:rPr lang="en-GB" dirty="0" err="1"/>
              <a:t>që</a:t>
            </a:r>
            <a:r>
              <a:rPr lang="en-GB" dirty="0"/>
              <a:t> </a:t>
            </a:r>
            <a:r>
              <a:rPr lang="en-GB" dirty="0" err="1"/>
              <a:t>shqyrton</a:t>
            </a:r>
            <a:r>
              <a:rPr lang="en-GB" dirty="0"/>
              <a:t> </a:t>
            </a:r>
            <a:r>
              <a:rPr lang="en-GB" dirty="0" err="1"/>
              <a:t>pasojat</a:t>
            </a:r>
            <a:r>
              <a:rPr lang="en-GB" dirty="0"/>
              <a:t> </a:t>
            </a:r>
            <a:r>
              <a:rPr lang="en-GB" dirty="0" err="1"/>
              <a:t>civile</a:t>
            </a:r>
            <a:r>
              <a:rPr lang="en-GB" dirty="0"/>
              <a:t> </a:t>
            </a:r>
            <a:r>
              <a:rPr lang="en-GB" dirty="0" err="1"/>
              <a:t>të</a:t>
            </a:r>
            <a:r>
              <a:rPr lang="en-GB" dirty="0"/>
              <a:t> </a:t>
            </a:r>
            <a:r>
              <a:rPr lang="en-GB" dirty="0" err="1"/>
              <a:t>veprës</a:t>
            </a:r>
            <a:r>
              <a:rPr lang="en-GB" dirty="0"/>
              <a:t>, </a:t>
            </a:r>
            <a:r>
              <a:rPr lang="en-GB" i="1" dirty="0" err="1"/>
              <a:t>qoftë</a:t>
            </a:r>
            <a:r>
              <a:rPr lang="en-GB" i="1" dirty="0"/>
              <a:t> </a:t>
            </a:r>
            <a:r>
              <a:rPr lang="en-GB" i="1" dirty="0" err="1"/>
              <a:t>përsa</a:t>
            </a:r>
            <a:r>
              <a:rPr lang="en-GB" i="1" dirty="0"/>
              <a:t> </a:t>
            </a:r>
            <a:r>
              <a:rPr lang="en-GB" i="1" dirty="0" err="1"/>
              <a:t>i</a:t>
            </a:r>
            <a:r>
              <a:rPr lang="en-GB" i="1" dirty="0"/>
              <a:t> </a:t>
            </a:r>
            <a:r>
              <a:rPr lang="en-GB" i="1" dirty="0" err="1"/>
              <a:t>përket</a:t>
            </a:r>
            <a:r>
              <a:rPr lang="en-GB" i="1" dirty="0"/>
              <a:t> </a:t>
            </a:r>
            <a:r>
              <a:rPr lang="en-GB" i="1" dirty="0" err="1"/>
              <a:t>faktit</a:t>
            </a:r>
            <a:r>
              <a:rPr lang="en-GB" i="1" dirty="0"/>
              <a:t> </a:t>
            </a:r>
            <a:r>
              <a:rPr lang="en-GB" i="1" dirty="0" err="1"/>
              <a:t>nëse</a:t>
            </a:r>
            <a:r>
              <a:rPr lang="en-GB" i="1" dirty="0"/>
              <a:t> </a:t>
            </a:r>
            <a:r>
              <a:rPr lang="en-GB" i="1" dirty="0" err="1"/>
              <a:t>vepra</a:t>
            </a:r>
            <a:r>
              <a:rPr lang="en-GB" i="1" dirty="0"/>
              <a:t> </a:t>
            </a:r>
            <a:r>
              <a:rPr lang="en-GB" i="1" dirty="0" err="1"/>
              <a:t>penale</a:t>
            </a:r>
            <a:r>
              <a:rPr lang="en-GB" i="1" dirty="0"/>
              <a:t> </a:t>
            </a:r>
            <a:r>
              <a:rPr lang="en-GB" i="1" dirty="0" err="1"/>
              <a:t>është</a:t>
            </a:r>
            <a:r>
              <a:rPr lang="en-GB" i="1" dirty="0"/>
              <a:t> </a:t>
            </a:r>
            <a:r>
              <a:rPr lang="en-GB" i="1" dirty="0" err="1"/>
              <a:t>kryer</a:t>
            </a:r>
            <a:r>
              <a:rPr lang="en-GB" i="1" dirty="0"/>
              <a:t>, </a:t>
            </a:r>
            <a:r>
              <a:rPr lang="en-GB" i="1" dirty="0" err="1"/>
              <a:t>qoftë</a:t>
            </a:r>
            <a:r>
              <a:rPr lang="en-GB" i="1" dirty="0"/>
              <a:t> </a:t>
            </a:r>
            <a:r>
              <a:rPr lang="en-GB" i="1" dirty="0" err="1"/>
              <a:t>përsa</a:t>
            </a:r>
            <a:r>
              <a:rPr lang="en-GB" i="1" dirty="0"/>
              <a:t> </a:t>
            </a:r>
            <a:r>
              <a:rPr lang="en-GB" i="1" dirty="0" err="1"/>
              <a:t>i</a:t>
            </a:r>
            <a:r>
              <a:rPr lang="en-GB" i="1" dirty="0"/>
              <a:t> </a:t>
            </a:r>
            <a:r>
              <a:rPr lang="en-GB" i="1" dirty="0" err="1"/>
              <a:t>përket</a:t>
            </a:r>
            <a:r>
              <a:rPr lang="en-GB" i="1" dirty="0"/>
              <a:t> </a:t>
            </a:r>
            <a:r>
              <a:rPr lang="en-GB" i="1" dirty="0" err="1"/>
              <a:t>faktit</a:t>
            </a:r>
            <a:r>
              <a:rPr lang="en-GB" i="1" dirty="0"/>
              <a:t> </a:t>
            </a:r>
            <a:r>
              <a:rPr lang="en-GB" i="1" dirty="0" err="1"/>
              <a:t>nëse</a:t>
            </a:r>
            <a:r>
              <a:rPr lang="en-GB" i="1" dirty="0"/>
              <a:t> </a:t>
            </a:r>
            <a:r>
              <a:rPr lang="en-GB" i="1" dirty="0" err="1"/>
              <a:t>është</a:t>
            </a:r>
            <a:r>
              <a:rPr lang="en-GB" i="1" dirty="0"/>
              <a:t> </a:t>
            </a:r>
            <a:r>
              <a:rPr lang="en-GB" i="1" dirty="0" err="1"/>
              <a:t>kryer</a:t>
            </a:r>
            <a:r>
              <a:rPr lang="en-GB" i="1" dirty="0"/>
              <a:t> </a:t>
            </a:r>
            <a:r>
              <a:rPr lang="en-GB" i="1" dirty="0" err="1"/>
              <a:t>nga</a:t>
            </a:r>
            <a:r>
              <a:rPr lang="en-GB" i="1" dirty="0"/>
              <a:t> </a:t>
            </a:r>
            <a:r>
              <a:rPr lang="en-GB" i="1" dirty="0" err="1"/>
              <a:t>i</a:t>
            </a:r>
            <a:r>
              <a:rPr lang="en-GB" i="1" dirty="0"/>
              <a:t> </a:t>
            </a:r>
            <a:r>
              <a:rPr lang="en-GB" i="1" dirty="0" err="1"/>
              <a:t>gjykuari</a:t>
            </a:r>
            <a:r>
              <a:rPr lang="en-GB" i="1" dirty="0"/>
              <a:t>. </a:t>
            </a:r>
            <a:endParaRPr lang="en-US" dirty="0"/>
          </a:p>
          <a:p>
            <a:r>
              <a:rPr lang="en-GB" dirty="0"/>
              <a:t> </a:t>
            </a:r>
            <a:endParaRPr lang="en-US" dirty="0"/>
          </a:p>
          <a:p>
            <a:r>
              <a:rPr lang="en-GB" dirty="0" err="1"/>
              <a:t>Në</a:t>
            </a:r>
            <a:r>
              <a:rPr lang="en-GB" dirty="0"/>
              <a:t> </a:t>
            </a:r>
            <a:r>
              <a:rPr lang="en-GB" dirty="0" err="1"/>
              <a:t>të</a:t>
            </a:r>
            <a:r>
              <a:rPr lang="en-GB" dirty="0"/>
              <a:t> </a:t>
            </a:r>
            <a:r>
              <a:rPr lang="en-GB" dirty="0" err="1"/>
              <a:t>kundërt</a:t>
            </a:r>
            <a:r>
              <a:rPr lang="en-GB" dirty="0"/>
              <a:t>, </a:t>
            </a:r>
            <a:r>
              <a:rPr lang="en-GB" dirty="0" err="1"/>
              <a:t>vendimi</a:t>
            </a:r>
            <a:r>
              <a:rPr lang="en-GB" dirty="0"/>
              <a:t> civil </a:t>
            </a:r>
            <a:r>
              <a:rPr lang="en-GB" dirty="0" err="1"/>
              <a:t>i</a:t>
            </a:r>
            <a:r>
              <a:rPr lang="en-GB" dirty="0"/>
              <a:t> </a:t>
            </a:r>
            <a:r>
              <a:rPr lang="en-GB" dirty="0" err="1"/>
              <a:t>formës</a:t>
            </a:r>
            <a:r>
              <a:rPr lang="en-GB" dirty="0"/>
              <a:t> </a:t>
            </a:r>
            <a:r>
              <a:rPr lang="en-GB" dirty="0" err="1"/>
              <a:t>së</a:t>
            </a:r>
            <a:r>
              <a:rPr lang="en-GB" dirty="0"/>
              <a:t> </a:t>
            </a:r>
            <a:r>
              <a:rPr lang="en-GB" dirty="0" err="1"/>
              <a:t>prerë</a:t>
            </a:r>
            <a:r>
              <a:rPr lang="en-GB" dirty="0"/>
              <a:t> </a:t>
            </a:r>
            <a:r>
              <a:rPr lang="en-GB" dirty="0" err="1"/>
              <a:t>është</a:t>
            </a:r>
            <a:r>
              <a:rPr lang="en-GB" dirty="0"/>
              <a:t> </a:t>
            </a:r>
            <a:r>
              <a:rPr lang="en-GB" dirty="0" err="1"/>
              <a:t>i</a:t>
            </a:r>
            <a:r>
              <a:rPr lang="en-GB" dirty="0"/>
              <a:t> </a:t>
            </a:r>
            <a:r>
              <a:rPr lang="en-GB" dirty="0" err="1"/>
              <a:t>detyrueshëm</a:t>
            </a:r>
            <a:r>
              <a:rPr lang="en-GB" dirty="0"/>
              <a:t> </a:t>
            </a:r>
            <a:r>
              <a:rPr lang="en-GB" dirty="0" err="1"/>
              <a:t>për</a:t>
            </a:r>
            <a:r>
              <a:rPr lang="en-GB" dirty="0"/>
              <a:t> </a:t>
            </a:r>
            <a:r>
              <a:rPr lang="en-GB" dirty="0" err="1"/>
              <a:t>gjykatën</a:t>
            </a:r>
            <a:r>
              <a:rPr lang="en-GB" dirty="0"/>
              <a:t> </a:t>
            </a:r>
            <a:r>
              <a:rPr lang="en-GB" dirty="0" err="1"/>
              <a:t>që</a:t>
            </a:r>
            <a:r>
              <a:rPr lang="en-GB" dirty="0"/>
              <a:t> </a:t>
            </a:r>
            <a:r>
              <a:rPr lang="en-GB" dirty="0" err="1"/>
              <a:t>gjykon</a:t>
            </a:r>
            <a:r>
              <a:rPr lang="en-GB" dirty="0"/>
              <a:t> </a:t>
            </a:r>
            <a:r>
              <a:rPr lang="en-GB" dirty="0" err="1"/>
              <a:t>çështjen</a:t>
            </a:r>
            <a:r>
              <a:rPr lang="en-GB" dirty="0"/>
              <a:t> </a:t>
            </a:r>
            <a:r>
              <a:rPr lang="en-GB" dirty="0" err="1"/>
              <a:t>penale</a:t>
            </a:r>
            <a:r>
              <a:rPr lang="en-GB" dirty="0"/>
              <a:t> </a:t>
            </a:r>
            <a:r>
              <a:rPr lang="en-GB" i="1" dirty="0" err="1"/>
              <a:t>vetëm</a:t>
            </a:r>
            <a:r>
              <a:rPr lang="en-GB" i="1" dirty="0"/>
              <a:t> </a:t>
            </a:r>
            <a:r>
              <a:rPr lang="en-GB" i="1" dirty="0" err="1"/>
              <a:t>përsa</a:t>
            </a:r>
            <a:r>
              <a:rPr lang="en-GB" i="1" dirty="0"/>
              <a:t> </a:t>
            </a:r>
            <a:r>
              <a:rPr lang="en-GB" i="1" dirty="0" err="1"/>
              <a:t>i</a:t>
            </a:r>
            <a:r>
              <a:rPr lang="en-GB" i="1" dirty="0"/>
              <a:t> </a:t>
            </a:r>
            <a:r>
              <a:rPr lang="en-GB" i="1" dirty="0" err="1"/>
              <a:t>përket</a:t>
            </a:r>
            <a:r>
              <a:rPr lang="en-GB" i="1" dirty="0"/>
              <a:t> </a:t>
            </a:r>
            <a:r>
              <a:rPr lang="en-GB" i="1" dirty="0" err="1"/>
              <a:t>faktit</a:t>
            </a:r>
            <a:r>
              <a:rPr lang="en-GB" i="1" dirty="0"/>
              <a:t> </a:t>
            </a:r>
            <a:r>
              <a:rPr lang="en-GB" i="1" dirty="0" err="1"/>
              <a:t>nëse</a:t>
            </a:r>
            <a:r>
              <a:rPr lang="en-GB" i="1" dirty="0"/>
              <a:t> </a:t>
            </a:r>
            <a:r>
              <a:rPr lang="en-GB" i="1" dirty="0" err="1"/>
              <a:t>vepra</a:t>
            </a:r>
            <a:r>
              <a:rPr lang="en-GB" i="1" dirty="0"/>
              <a:t> </a:t>
            </a:r>
            <a:r>
              <a:rPr lang="en-GB" i="1" dirty="0" err="1"/>
              <a:t>ka</a:t>
            </a:r>
            <a:r>
              <a:rPr lang="en-GB" i="1" dirty="0"/>
              <a:t> </a:t>
            </a:r>
            <a:r>
              <a:rPr lang="en-GB" i="1" dirty="0" err="1"/>
              <a:t>ndodhur</a:t>
            </a:r>
            <a:r>
              <a:rPr lang="en-GB" i="1" dirty="0"/>
              <a:t> </a:t>
            </a:r>
            <a:r>
              <a:rPr lang="en-GB" i="1" dirty="0" err="1"/>
              <a:t>ose</a:t>
            </a:r>
            <a:r>
              <a:rPr lang="en-GB" i="1" dirty="0"/>
              <a:t> </a:t>
            </a:r>
            <a:r>
              <a:rPr lang="en-GB" i="1" dirty="0" err="1"/>
              <a:t>jo</a:t>
            </a:r>
            <a:r>
              <a:rPr lang="en-GB" i="1" dirty="0"/>
              <a:t>,</a:t>
            </a:r>
            <a:r>
              <a:rPr lang="en-GB" dirty="0"/>
              <a:t> </a:t>
            </a:r>
            <a:r>
              <a:rPr lang="en-GB" dirty="0" err="1"/>
              <a:t>por</a:t>
            </a:r>
            <a:r>
              <a:rPr lang="en-GB" dirty="0"/>
              <a:t> </a:t>
            </a:r>
            <a:r>
              <a:rPr lang="en-GB" dirty="0" err="1"/>
              <a:t>jo</a:t>
            </a:r>
            <a:r>
              <a:rPr lang="en-GB" dirty="0"/>
              <a:t> </a:t>
            </a:r>
            <a:r>
              <a:rPr lang="en-GB" dirty="0" err="1"/>
              <a:t>për</a:t>
            </a:r>
            <a:r>
              <a:rPr lang="en-GB" dirty="0"/>
              <a:t> </a:t>
            </a:r>
            <a:r>
              <a:rPr lang="en-GB" dirty="0" err="1"/>
              <a:t>fajësinë</a:t>
            </a:r>
            <a:r>
              <a:rPr lang="en-GB" dirty="0"/>
              <a:t> e </a:t>
            </a:r>
            <a:r>
              <a:rPr lang="en-GB" dirty="0" err="1"/>
              <a:t>të</a:t>
            </a:r>
            <a:r>
              <a:rPr lang="en-GB" dirty="0"/>
              <a:t> </a:t>
            </a:r>
            <a:r>
              <a:rPr lang="en-GB" dirty="0" err="1"/>
              <a:t>pandehurit</a:t>
            </a:r>
            <a:r>
              <a:rPr lang="en-GB" dirty="0"/>
              <a:t>.</a:t>
            </a:r>
            <a:endParaRPr lang="en-US" dirty="0"/>
          </a:p>
          <a:p>
            <a:r>
              <a:rPr lang="en-US" dirty="0" smtClean="0"/>
              <a:t>( </a:t>
            </a:r>
            <a:r>
              <a:rPr lang="en-US" dirty="0" err="1" smtClean="0"/>
              <a:t>nenet</a:t>
            </a:r>
            <a:r>
              <a:rPr lang="en-US" smtClean="0"/>
              <a:t> 70,71)</a:t>
            </a:r>
            <a:endParaRPr lang="en-US" dirty="0"/>
          </a:p>
        </p:txBody>
      </p:sp>
    </p:spTree>
    <p:extLst>
      <p:ext uri="{BB962C8B-B14F-4D97-AF65-F5344CB8AC3E}">
        <p14:creationId xmlns:p14="http://schemas.microsoft.com/office/powerpoint/2010/main" val="10588729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r>
            <a:br>
              <a:rPr lang="en-GB" dirty="0" smtClean="0"/>
            </a:br>
            <a:r>
              <a:rPr lang="en-GB" dirty="0" smtClean="0"/>
              <a:t>DALLIMET </a:t>
            </a:r>
            <a:r>
              <a:rPr lang="en-GB" dirty="0"/>
              <a:t>NE PROCESET PENALE, ADMINISTRATIV, CIVILE</a:t>
            </a:r>
            <a:r>
              <a:rPr lang="en-US" dirty="0"/>
              <a:t/>
            </a:r>
            <a:br>
              <a:rPr lang="en-US" dirty="0"/>
            </a:br>
            <a:endParaRPr lang="en-US" dirty="0"/>
          </a:p>
        </p:txBody>
      </p:sp>
      <p:sp>
        <p:nvSpPr>
          <p:cNvPr id="3" name="Content Placeholder 2"/>
          <p:cNvSpPr>
            <a:spLocks noGrp="1"/>
          </p:cNvSpPr>
          <p:nvPr>
            <p:ph idx="1"/>
          </p:nvPr>
        </p:nvSpPr>
        <p:spPr/>
        <p:txBody>
          <a:bodyPr/>
          <a:lstStyle/>
          <a:p>
            <a:r>
              <a:rPr lang="en-GB" dirty="0" err="1"/>
              <a:t>Procesi</a:t>
            </a:r>
            <a:r>
              <a:rPr lang="en-GB" dirty="0"/>
              <a:t> penal </a:t>
            </a:r>
            <a:r>
              <a:rPr lang="en-GB" dirty="0" err="1"/>
              <a:t>nuk</a:t>
            </a:r>
            <a:r>
              <a:rPr lang="en-GB" dirty="0"/>
              <a:t> </a:t>
            </a:r>
            <a:r>
              <a:rPr lang="en-GB" dirty="0" err="1"/>
              <a:t>njeh</a:t>
            </a:r>
            <a:r>
              <a:rPr lang="en-GB" dirty="0"/>
              <a:t> </a:t>
            </a:r>
            <a:r>
              <a:rPr lang="en-GB" dirty="0" err="1"/>
              <a:t>konceptim</a:t>
            </a:r>
            <a:r>
              <a:rPr lang="en-GB" dirty="0"/>
              <a:t> e “</a:t>
            </a:r>
            <a:r>
              <a:rPr lang="en-GB" dirty="0" err="1"/>
              <a:t>provës</a:t>
            </a:r>
            <a:r>
              <a:rPr lang="en-GB" dirty="0"/>
              <a:t> </a:t>
            </a:r>
            <a:r>
              <a:rPr lang="en-GB" dirty="0" err="1"/>
              <a:t>ligjore</a:t>
            </a:r>
            <a:r>
              <a:rPr lang="en-GB" dirty="0"/>
              <a:t>”,</a:t>
            </a:r>
            <a:endParaRPr lang="en-US" dirty="0"/>
          </a:p>
          <a:p>
            <a:r>
              <a:rPr lang="en-GB" dirty="0"/>
              <a:t>-</a:t>
            </a:r>
            <a:r>
              <a:rPr lang="en-GB" dirty="0" err="1"/>
              <a:t>Procesi</a:t>
            </a:r>
            <a:r>
              <a:rPr lang="en-GB" dirty="0"/>
              <a:t> civil “ </a:t>
            </a:r>
            <a:r>
              <a:rPr lang="en-GB" dirty="0" err="1"/>
              <a:t>provë</a:t>
            </a:r>
            <a:r>
              <a:rPr lang="en-GB" dirty="0"/>
              <a:t> me </a:t>
            </a:r>
            <a:r>
              <a:rPr lang="en-GB" dirty="0" err="1"/>
              <a:t>fuqi</a:t>
            </a:r>
            <a:r>
              <a:rPr lang="en-GB" dirty="0"/>
              <a:t> </a:t>
            </a:r>
            <a:r>
              <a:rPr lang="en-GB" dirty="0" err="1"/>
              <a:t>të</a:t>
            </a:r>
            <a:r>
              <a:rPr lang="en-GB" dirty="0"/>
              <a:t> </a:t>
            </a:r>
            <a:r>
              <a:rPr lang="en-GB" dirty="0" err="1"/>
              <a:t>plotë</a:t>
            </a:r>
            <a:r>
              <a:rPr lang="en-GB" dirty="0"/>
              <a:t> </a:t>
            </a:r>
            <a:r>
              <a:rPr lang="en-GB" dirty="0" err="1"/>
              <a:t>provuese</a:t>
            </a:r>
            <a:r>
              <a:rPr lang="en-GB" dirty="0"/>
              <a:t>- </a:t>
            </a:r>
            <a:r>
              <a:rPr lang="en-GB" dirty="0" err="1"/>
              <a:t>provë</a:t>
            </a:r>
            <a:r>
              <a:rPr lang="en-GB" dirty="0"/>
              <a:t> me </a:t>
            </a:r>
            <a:r>
              <a:rPr lang="en-GB" dirty="0" err="1"/>
              <a:t>vlerë</a:t>
            </a:r>
            <a:r>
              <a:rPr lang="en-GB" dirty="0"/>
              <a:t> </a:t>
            </a:r>
            <a:r>
              <a:rPr lang="en-GB" dirty="0" err="1"/>
              <a:t>ligjore</a:t>
            </a:r>
            <a:r>
              <a:rPr lang="en-GB" dirty="0"/>
              <a:t>”,</a:t>
            </a:r>
            <a:endParaRPr lang="en-US" dirty="0"/>
          </a:p>
          <a:p>
            <a:r>
              <a:rPr lang="en-GB" dirty="0"/>
              <a:t>-</a:t>
            </a:r>
            <a:r>
              <a:rPr lang="en-GB" dirty="0" err="1"/>
              <a:t>Procesi</a:t>
            </a:r>
            <a:r>
              <a:rPr lang="en-GB" dirty="0"/>
              <a:t> </a:t>
            </a:r>
            <a:r>
              <a:rPr lang="en-GB" dirty="0" err="1"/>
              <a:t>administrativ</a:t>
            </a:r>
            <a:r>
              <a:rPr lang="en-GB" dirty="0"/>
              <a:t>, - </a:t>
            </a:r>
            <a:r>
              <a:rPr lang="en-GB" dirty="0" err="1"/>
              <a:t>neni</a:t>
            </a:r>
            <a:r>
              <a:rPr lang="en-GB" dirty="0"/>
              <a:t> 35 “</a:t>
            </a:r>
            <a:r>
              <a:rPr lang="en-GB" dirty="0" err="1"/>
              <a:t>barra</a:t>
            </a:r>
            <a:r>
              <a:rPr lang="en-GB" dirty="0"/>
              <a:t> e </a:t>
            </a:r>
            <a:r>
              <a:rPr lang="en-GB" dirty="0" err="1"/>
              <a:t>provës</a:t>
            </a:r>
            <a:r>
              <a:rPr lang="en-GB" dirty="0"/>
              <a:t>”- </a:t>
            </a:r>
            <a:r>
              <a:rPr lang="en-GB" dirty="0" err="1"/>
              <a:t>përballë</a:t>
            </a:r>
            <a:r>
              <a:rPr lang="en-GB" dirty="0"/>
              <a:t> </a:t>
            </a:r>
            <a:r>
              <a:rPr lang="en-GB" dirty="0" err="1"/>
              <a:t>konceptit</a:t>
            </a:r>
            <a:r>
              <a:rPr lang="en-GB" dirty="0"/>
              <a:t> </a:t>
            </a:r>
            <a:r>
              <a:rPr lang="en-GB" dirty="0" err="1"/>
              <a:t>të</a:t>
            </a:r>
            <a:r>
              <a:rPr lang="en-GB" dirty="0"/>
              <a:t> “</a:t>
            </a:r>
            <a:r>
              <a:rPr lang="en-GB" dirty="0" err="1"/>
              <a:t>shkresës</a:t>
            </a:r>
            <a:r>
              <a:rPr lang="en-GB" dirty="0"/>
              <a:t> </a:t>
            </a:r>
            <a:r>
              <a:rPr lang="en-GB" dirty="0" err="1"/>
              <a:t>zyrtare</a:t>
            </a:r>
            <a:r>
              <a:rPr lang="en-GB" dirty="0"/>
              <a:t> me </a:t>
            </a:r>
            <a:r>
              <a:rPr lang="en-GB" dirty="0" err="1"/>
              <a:t>vlerë</a:t>
            </a:r>
            <a:r>
              <a:rPr lang="en-GB" dirty="0"/>
              <a:t> </a:t>
            </a:r>
            <a:r>
              <a:rPr lang="en-GB" dirty="0" err="1"/>
              <a:t>të</a:t>
            </a:r>
            <a:r>
              <a:rPr lang="en-GB" dirty="0"/>
              <a:t> </a:t>
            </a:r>
            <a:r>
              <a:rPr lang="en-GB" dirty="0" err="1"/>
              <a:t>plotë</a:t>
            </a:r>
            <a:r>
              <a:rPr lang="en-GB" dirty="0"/>
              <a:t> </a:t>
            </a:r>
            <a:r>
              <a:rPr lang="en-GB" dirty="0" err="1"/>
              <a:t>provuese</a:t>
            </a:r>
            <a:r>
              <a:rPr lang="en-GB" dirty="0"/>
              <a:t>”</a:t>
            </a:r>
            <a:endParaRPr lang="en-US" dirty="0"/>
          </a:p>
          <a:p>
            <a:endParaRPr lang="en-US" dirty="0"/>
          </a:p>
        </p:txBody>
      </p:sp>
    </p:spTree>
    <p:extLst>
      <p:ext uri="{BB962C8B-B14F-4D97-AF65-F5344CB8AC3E}">
        <p14:creationId xmlns:p14="http://schemas.microsoft.com/office/powerpoint/2010/main" val="34306175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277336"/>
          </a:xfrm>
        </p:spPr>
        <p:txBody>
          <a:bodyPr/>
          <a:lstStyle/>
          <a:p>
            <a:r>
              <a:rPr lang="en-US" dirty="0" smtClean="0"/>
              <a:t>KOLEGJI CIVIL</a:t>
            </a:r>
            <a:br>
              <a:rPr lang="en-US" dirty="0" smtClean="0"/>
            </a:br>
            <a:r>
              <a:rPr lang="sq-AL" b="1" dirty="0"/>
              <a:t>Nr. 00 - 2021 – 1298 Vendimi  ( 61 </a:t>
            </a:r>
            <a:r>
              <a:rPr lang="sq-AL" b="1" dirty="0" smtClean="0"/>
              <a:t>)</a:t>
            </a:r>
            <a:r>
              <a:rPr lang="en-US" b="1" dirty="0" smtClean="0"/>
              <a:t/>
            </a:r>
            <a:br>
              <a:rPr lang="en-US" b="1" dirty="0" smtClean="0"/>
            </a:br>
            <a:r>
              <a:rPr lang="en-US" b="1" dirty="0" err="1" smtClean="0"/>
              <a:t>datë</a:t>
            </a:r>
            <a:r>
              <a:rPr lang="en-US" b="1" dirty="0" smtClean="0"/>
              <a:t> </a:t>
            </a:r>
            <a:r>
              <a:rPr lang="sq-AL" i="1" dirty="0" smtClean="0"/>
              <a:t>28.07.2021</a:t>
            </a:r>
            <a:r>
              <a:rPr lang="en-US" i="1" dirty="0" smtClean="0"/>
              <a:t>,</a:t>
            </a:r>
            <a:r>
              <a:rPr lang="en-US" dirty="0"/>
              <a:t/>
            </a:r>
            <a:br>
              <a:rPr lang="en-US" dirty="0"/>
            </a:br>
            <a:endParaRPr lang="en-US" dirty="0"/>
          </a:p>
        </p:txBody>
      </p:sp>
      <p:sp>
        <p:nvSpPr>
          <p:cNvPr id="3" name="Content Placeholder 2"/>
          <p:cNvSpPr>
            <a:spLocks noGrp="1"/>
          </p:cNvSpPr>
          <p:nvPr>
            <p:ph idx="1"/>
          </p:nvPr>
        </p:nvSpPr>
        <p:spPr>
          <a:xfrm>
            <a:off x="838200" y="2557219"/>
            <a:ext cx="10515600" cy="3619743"/>
          </a:xfrm>
        </p:spPr>
        <p:txBody>
          <a:bodyPr/>
          <a:lstStyle/>
          <a:p>
            <a:r>
              <a:rPr lang="sq-AL" sz="3200" dirty="0"/>
              <a:t>Për këtë arsye, Kolegji vlerëson se vendimi penal me nr. 1050, datë 16.10.2009 të Gjykatës së Rrethit Gjyqësor Tiranë mund të përdoret si provë ekskluzive dhe determinante në përcaktimin e pafajësisë së shtetasit Uran Bardulla në ngjarjen aksidentale të kryer në datën 24.09.2008 nga pikëpamja penale, por jo nga shkeljet administrative dhe përgjegjësisë civile që ai ka nën regjimin e të drejtës private për dëmin që ju ka shkaktuar të tretëve.</a:t>
            </a:r>
            <a:endParaRPr lang="en-US" sz="3200" dirty="0"/>
          </a:p>
          <a:p>
            <a:endParaRPr lang="en-US" dirty="0"/>
          </a:p>
        </p:txBody>
      </p:sp>
    </p:spTree>
    <p:extLst>
      <p:ext uri="{BB962C8B-B14F-4D97-AF65-F5344CB8AC3E}">
        <p14:creationId xmlns:p14="http://schemas.microsoft.com/office/powerpoint/2010/main" val="1691380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r>
            <a:br>
              <a:rPr lang="en-US" b="1" dirty="0" smtClean="0"/>
            </a:br>
            <a:r>
              <a:rPr lang="sq-AL" b="1" dirty="0" smtClean="0"/>
              <a:t>K.C </a:t>
            </a:r>
            <a:r>
              <a:rPr lang="sq-AL" b="1" dirty="0"/>
              <a:t>Nr. 00-2015-1865 i Vendimit (224), </a:t>
            </a:r>
            <a:r>
              <a:rPr lang="sq-AL" dirty="0"/>
              <a:t>29.04.2015</a:t>
            </a:r>
            <a:r>
              <a:rPr lang="en-US" dirty="0"/>
              <a:t/>
            </a:r>
            <a:br>
              <a:rPr lang="en-US" dirty="0"/>
            </a:br>
            <a:endParaRPr lang="en-US" dirty="0"/>
          </a:p>
        </p:txBody>
      </p:sp>
      <p:sp>
        <p:nvSpPr>
          <p:cNvPr id="3" name="Content Placeholder 2"/>
          <p:cNvSpPr>
            <a:spLocks noGrp="1"/>
          </p:cNvSpPr>
          <p:nvPr>
            <p:ph idx="1"/>
          </p:nvPr>
        </p:nvSpPr>
        <p:spPr/>
        <p:txBody>
          <a:bodyPr/>
          <a:lstStyle/>
          <a:p>
            <a:pPr lvl="0"/>
            <a:endParaRPr lang="en-US" dirty="0" smtClean="0"/>
          </a:p>
          <a:p>
            <a:pPr lvl="0"/>
            <a:endParaRPr lang="en-US" dirty="0"/>
          </a:p>
          <a:p>
            <a:pPr lvl="0"/>
            <a:r>
              <a:rPr lang="sq-AL" dirty="0" smtClean="0"/>
              <a:t>Kolegji </a:t>
            </a:r>
            <a:r>
              <a:rPr lang="sq-AL" dirty="0"/>
              <a:t>Civil i Gjykatës së Lartë vlerëson se vendimi i pushimit të procedimit penal nr.150, datë 04.12.2006, i Prokurorisë së Rrethit Gjyqësor Vlorë ka konfirmuar falsifikimin e dokumentit zyrtar, konkretisht të vendimit nr.68, datë 17.01.1995, të ish KKKP-së Vlorë nga kryetari i këtij komisioni Rrapi Hoxha. </a:t>
            </a:r>
            <a:endParaRPr lang="en-US" dirty="0"/>
          </a:p>
          <a:p>
            <a:endParaRPr lang="en-US" dirty="0"/>
          </a:p>
        </p:txBody>
      </p:sp>
    </p:spTree>
    <p:extLst>
      <p:ext uri="{BB962C8B-B14F-4D97-AF65-F5344CB8AC3E}">
        <p14:creationId xmlns:p14="http://schemas.microsoft.com/office/powerpoint/2010/main" val="3974436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r>
            <a:br>
              <a:rPr lang="en-US" b="1" dirty="0" smtClean="0"/>
            </a:br>
            <a:r>
              <a:rPr lang="sq-AL" b="1" dirty="0" smtClean="0"/>
              <a:t>K.C</a:t>
            </a:r>
            <a:r>
              <a:rPr lang="sq-AL" b="1" dirty="0"/>
              <a:t>, Nr. 00-2018-269 i Vendimit (23), datë 15.03.2018</a:t>
            </a:r>
            <a:r>
              <a:rPr lang="en-US" b="1" dirty="0"/>
              <a:t/>
            </a:r>
            <a:br>
              <a:rPr lang="en-US" b="1" dirty="0"/>
            </a:br>
            <a:endParaRPr lang="en-US" dirty="0"/>
          </a:p>
        </p:txBody>
      </p:sp>
      <p:sp>
        <p:nvSpPr>
          <p:cNvPr id="3" name="Content Placeholder 2"/>
          <p:cNvSpPr>
            <a:spLocks noGrp="1"/>
          </p:cNvSpPr>
          <p:nvPr>
            <p:ph idx="1"/>
          </p:nvPr>
        </p:nvSpPr>
        <p:spPr>
          <a:xfrm>
            <a:off x="302217" y="1825625"/>
            <a:ext cx="11662475" cy="4877392"/>
          </a:xfrm>
        </p:spPr>
        <p:txBody>
          <a:bodyPr/>
          <a:lstStyle/>
          <a:p>
            <a:r>
              <a:rPr lang="sq-AL" dirty="0"/>
              <a:t>Në vijim të këtij arsyetimi, Kolegji vlerëson se vendimi i prokurorit, i cili ka konkluduar mbi falsitetin e dokumentit përbën provë të plotë për veprimet e kryera prej tij, për veprimet e kryera nga të tretët para tij, për deklarimet e të tretëve (jo për vërtetësinë e përmbajtjes së tyre), për faktet e ngjara para tij, të cilat hyjnë në kompetencën funksionale të veprimtarisë së tij. Nuk përbën provë të plotë deduksioni logjik i prokurorit se dokumenti është i falsifikuar dhe sigurisht që nuk është detyrues për gjykatën që shqyrton çështjen civile, por të dhënat e grumbulluara nga ai deri në atë fazë të hetimit do të duhet të analizohen nga gjykata civile, e cila mund të arrijë në të njëjtin konkluzion ose në një konkluzion të kundërt. Kolegji çmon të theksojë se deklarimet e të tretëve para prokurorit, (konkretisht deklarimet e punonjëses të Z.V.R.P.P. Durrës) të marra në rrugë jashtëgjyqësore, të cilët potencialisht mund të ishin thirrur si dëshmitarë në gjykim, nuk kanë vlerën e dëshmisë, por do të konsiderohen si prova atipike ( në formën e </a:t>
            </a:r>
            <a:r>
              <a:rPr lang="sq-AL" i="1" dirty="0"/>
              <a:t>quasi </a:t>
            </a:r>
            <a:r>
              <a:rPr lang="sq-AL" dirty="0"/>
              <a:t>dëshmisë) kur të vlerësohen nga gjykatat.</a:t>
            </a:r>
            <a:endParaRPr lang="en-US" b="1" dirty="0"/>
          </a:p>
          <a:p>
            <a:r>
              <a:rPr lang="en-US" dirty="0"/>
              <a:t> </a:t>
            </a:r>
          </a:p>
          <a:p>
            <a:endParaRPr lang="en-US" dirty="0"/>
          </a:p>
        </p:txBody>
      </p:sp>
    </p:spTree>
    <p:extLst>
      <p:ext uri="{BB962C8B-B14F-4D97-AF65-F5344CB8AC3E}">
        <p14:creationId xmlns:p14="http://schemas.microsoft.com/office/powerpoint/2010/main" val="2427504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235" y="365125"/>
            <a:ext cx="11199565" cy="1325563"/>
          </a:xfrm>
        </p:spPr>
        <p:txBody>
          <a:bodyPr/>
          <a:lstStyle/>
          <a:p>
            <a:r>
              <a:rPr lang="it-IT" b="1" dirty="0"/>
              <a:t>VLERA PROVUESE E VENDIMIT TË PROKURORIT PËR PUSHIMIN E </a:t>
            </a:r>
            <a:r>
              <a:rPr lang="it-IT" b="1" dirty="0" smtClean="0"/>
              <a:t>ÇËSHTJES ?</a:t>
            </a:r>
            <a:endParaRPr lang="en-US" dirty="0"/>
          </a:p>
        </p:txBody>
      </p:sp>
      <p:sp>
        <p:nvSpPr>
          <p:cNvPr id="3" name="Content Placeholder 2"/>
          <p:cNvSpPr>
            <a:spLocks noGrp="1"/>
          </p:cNvSpPr>
          <p:nvPr>
            <p:ph idx="1"/>
          </p:nvPr>
        </p:nvSpPr>
        <p:spPr>
          <a:xfrm>
            <a:off x="154235" y="1825625"/>
            <a:ext cx="11777031" cy="4916698"/>
          </a:xfrm>
        </p:spPr>
        <p:txBody>
          <a:bodyPr/>
          <a:lstStyle/>
          <a:p>
            <a:r>
              <a:rPr lang="sq-AL" dirty="0" smtClean="0"/>
              <a:t>Vendimi </a:t>
            </a:r>
            <a:r>
              <a:rPr lang="sq-AL" dirty="0"/>
              <a:t>i prokurorit, i cili ka konkluduar mbi falsitetin e dokumentit  në një procedim penal të pushuar, përbën provë të plotë për;</a:t>
            </a:r>
            <a:endParaRPr lang="en-US" dirty="0"/>
          </a:p>
          <a:p>
            <a:r>
              <a:rPr lang="sq-AL" dirty="0"/>
              <a:t>a-veprimet e kryera prej tij;</a:t>
            </a:r>
            <a:endParaRPr lang="en-US" dirty="0"/>
          </a:p>
          <a:p>
            <a:r>
              <a:rPr lang="sq-AL" dirty="0"/>
              <a:t>b-për veprimet e kryera nga të tretët para tij;</a:t>
            </a:r>
            <a:endParaRPr lang="en-US" dirty="0"/>
          </a:p>
          <a:p>
            <a:r>
              <a:rPr lang="sq-AL" dirty="0"/>
              <a:t>c-për deklarimet e të tretëve para tij;</a:t>
            </a:r>
            <a:endParaRPr lang="en-US" dirty="0"/>
          </a:p>
          <a:p>
            <a:r>
              <a:rPr lang="sq-AL" dirty="0"/>
              <a:t>d-për vërtetësinë e përmbajtjes së deklarimeve të të tretëve para tij;</a:t>
            </a:r>
            <a:endParaRPr lang="en-US" dirty="0"/>
          </a:p>
          <a:p>
            <a:r>
              <a:rPr lang="sq-AL" dirty="0"/>
              <a:t>e-për faktet e ngjara para tij të cilat hyjnë në kompetencën funksionale të veprimtarisë së tij;</a:t>
            </a:r>
            <a:endParaRPr lang="en-US" dirty="0"/>
          </a:p>
          <a:p>
            <a:r>
              <a:rPr lang="sq-AL" dirty="0"/>
              <a:t>f-konkluzionet e prokurorit se dokumenti është i falsifikuar</a:t>
            </a:r>
            <a:endParaRPr lang="en-US" dirty="0"/>
          </a:p>
          <a:p>
            <a:endParaRPr lang="en-US" dirty="0"/>
          </a:p>
        </p:txBody>
      </p:sp>
    </p:spTree>
    <p:extLst>
      <p:ext uri="{BB962C8B-B14F-4D97-AF65-F5344CB8AC3E}">
        <p14:creationId xmlns:p14="http://schemas.microsoft.com/office/powerpoint/2010/main" val="4187356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r>
              <a:rPr lang="en-US" sz="4400" dirty="0" smtClean="0"/>
              <a:t>FALEMINDERIT</a:t>
            </a:r>
            <a:endParaRPr lang="en-US" sz="4400" dirty="0"/>
          </a:p>
        </p:txBody>
      </p:sp>
    </p:spTree>
    <p:extLst>
      <p:ext uri="{BB962C8B-B14F-4D97-AF65-F5344CB8AC3E}">
        <p14:creationId xmlns:p14="http://schemas.microsoft.com/office/powerpoint/2010/main" val="24742907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1460</TotalTime>
  <Words>2489</Words>
  <Application>Microsoft Office PowerPoint</Application>
  <PresentationFormat>Widescreen</PresentationFormat>
  <Paragraphs>119</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TEMA ; Fuqia detyruese apo provuese e një vendimi gjyqësor civil ndaj gjykimit të mosmarrëveshjeve të tjera, vlera e provave të administruara në një process civil/ penal në gjykimin e mëvonshëm civil” </vt:lpstr>
      <vt:lpstr> Praktika e vlerësimit USA </vt:lpstr>
      <vt:lpstr>Praktika e vlerësimit UK </vt:lpstr>
      <vt:lpstr>Shqyrtimi në apel: standardet për kufizimin e diskrecionit</vt:lpstr>
      <vt:lpstr>Kufizimet për gjykatën e apelit </vt:lpstr>
      <vt:lpstr>Koncepti i provës; </vt:lpstr>
      <vt:lpstr>Kufizimet e paraqitjes së provave </vt:lpstr>
      <vt:lpstr>Kufizimet kohore; </vt:lpstr>
      <vt:lpstr>Standarti i proçesit të të provuarit; </vt:lpstr>
      <vt:lpstr>JURISPRUDENCA KUSHTETUESE</vt:lpstr>
      <vt:lpstr>UDHËZIMET E RISHIKUARA TË SATURN-it PËR MENAXHIMIN E KOHËS GJYQËSORE (Rishikimi i dytë), V. Udhëzime për gjyqtarët,</vt:lpstr>
      <vt:lpstr>Ç’është barra e provës ? </vt:lpstr>
      <vt:lpstr>Barra e provës dhe “procesi i rregullt” </vt:lpstr>
      <vt:lpstr> Rëndësia e përcaktimit të barrës së provës nga gjykata </vt:lpstr>
      <vt:lpstr>“A janë faktet juridike të konstatuara në një vendim gjyqësor penal / civil të formës së prerë, objekt i të provuarit në një proces gjyqësor civil, që shqyrtohet pasi ky vendim i parë të ketë marrë formë të prerë?” </vt:lpstr>
      <vt:lpstr> Kushtëzimi i gjykimit civil nga vendim penal formës së prerë; </vt:lpstr>
      <vt:lpstr>A janë faktet juridike të konstatuara në një vendim gjyqësor civil të formës së prerë, objekt i të provuarit në një proces gjyqësor civil, që shqyrtohet pasi ky vendim i parë të ketë marrë formë të prerë? </vt:lpstr>
      <vt:lpstr>“GJË E GJYKUAR” Për çfarë? Sa shtrihet? </vt:lpstr>
      <vt:lpstr> RAPORTI I DETYRUESHMERISE NDERMJET VENDIMEVE PENAL-CIVIL </vt:lpstr>
      <vt:lpstr> DALLIMET NE PROCESET PENALE, ADMINISTRATIV, CIVILE </vt:lpstr>
      <vt:lpstr>KOLEGJI CIVIL Nr. 00 - 2021 – 1298 Vendimi  ( 61 ) datë 28.07.2021, </vt:lpstr>
      <vt:lpstr> K.C Nr. 00-2015-1865 i Vendimit (224), 29.04.2015 </vt:lpstr>
      <vt:lpstr> K.C, Nr. 00-2018-269 i Vendimit (23), datë 15.03.2018 </vt:lpstr>
      <vt:lpstr>VLERA PROVUESE E VENDIMIT TË PROKURORIT PËR PUSHIMIN E ÇËSHTJES ?</vt:lpstr>
      <vt:lpstr>PowerPoint Presentation</vt:lpstr>
    </vt:vector>
  </TitlesOfParts>
  <Company>MOJ</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Facts, Assumptions, Inferences, Opinions, Judicial and Local Knowledge;  and Reasons</dc:title>
  <dc:creator>Howard, Hugh</dc:creator>
  <cp:lastModifiedBy>user4</cp:lastModifiedBy>
  <cp:revision>239</cp:revision>
  <cp:lastPrinted>2017-07-27T13:38:12Z</cp:lastPrinted>
  <dcterms:created xsi:type="dcterms:W3CDTF">2017-07-24T14:58:11Z</dcterms:created>
  <dcterms:modified xsi:type="dcterms:W3CDTF">2024-01-12T09:10:08Z</dcterms:modified>
</cp:coreProperties>
</file>