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277" r:id="rId6"/>
    <p:sldId id="260" r:id="rId7"/>
    <p:sldId id="261" r:id="rId8"/>
    <p:sldId id="262" r:id="rId9"/>
    <p:sldId id="263" r:id="rId10"/>
    <p:sldId id="264" r:id="rId11"/>
    <p:sldId id="265" r:id="rId12"/>
    <p:sldId id="266" r:id="rId13"/>
    <p:sldId id="274" r:id="rId14"/>
    <p:sldId id="267" r:id="rId15"/>
    <p:sldId id="268" r:id="rId16"/>
    <p:sldId id="269" r:id="rId17"/>
    <p:sldId id="270" r:id="rId18"/>
    <p:sldId id="271" r:id="rId19"/>
    <p:sldId id="272" r:id="rId20"/>
    <p:sldId id="273"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11756A-51F3-4E9E-9665-A1D55C8C10C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1D79E6EA-2176-4A5F-BCB2-5A0B8ED6C208}" type="slidenum">
              <a:rPr lang="en-US" smtClean="0"/>
              <a:t>‹#›</a:t>
            </a:fld>
            <a:endParaRPr lang="en-US"/>
          </a:p>
        </p:txBody>
      </p:sp>
    </p:spTree>
    <p:extLst>
      <p:ext uri="{BB962C8B-B14F-4D97-AF65-F5344CB8AC3E}">
        <p14:creationId xmlns:p14="http://schemas.microsoft.com/office/powerpoint/2010/main" val="3649327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1756A-51F3-4E9E-9665-A1D55C8C10C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4237693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B011756A-51F3-4E9E-9665-A1D55C8C10CD}" type="datetimeFigureOut">
              <a:rPr lang="en-US" smtClean="0"/>
              <a:t>2/20/2023</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1D79E6EA-2176-4A5F-BCB2-5A0B8ED6C208}" type="slidenum">
              <a:rPr lang="en-US" smtClean="0"/>
              <a:t>‹#›</a:t>
            </a:fld>
            <a:endParaRPr lang="en-US"/>
          </a:p>
        </p:txBody>
      </p:sp>
    </p:spTree>
    <p:extLst>
      <p:ext uri="{BB962C8B-B14F-4D97-AF65-F5344CB8AC3E}">
        <p14:creationId xmlns:p14="http://schemas.microsoft.com/office/powerpoint/2010/main" val="322463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11756A-51F3-4E9E-9665-A1D55C8C10CD}" type="datetimeFigureOut">
              <a:rPr lang="en-US" smtClean="0"/>
              <a:t>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291236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11756A-51F3-4E9E-9665-A1D55C8C10CD}" type="datetimeFigureOut">
              <a:rPr lang="en-US" smtClean="0"/>
              <a:t>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192593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11756A-51F3-4E9E-9665-A1D55C8C10CD}" type="datetimeFigureOut">
              <a:rPr lang="en-US" smtClean="0"/>
              <a:t>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2066203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1756A-51F3-4E9E-9665-A1D55C8C10CD}" type="datetimeFigureOut">
              <a:rPr lang="en-US" smtClean="0"/>
              <a:t>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205638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1756A-51F3-4E9E-9665-A1D55C8C10CD}" type="datetimeFigureOut">
              <a:rPr lang="en-US" smtClean="0"/>
              <a:t>2/20/2023</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14254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1756A-51F3-4E9E-9665-A1D55C8C10CD}" type="datetimeFigureOut">
              <a:rPr lang="en-US" smtClean="0"/>
              <a:t>2/20/2023</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3651657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1756A-51F3-4E9E-9665-A1D55C8C10C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827860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1756A-51F3-4E9E-9665-A1D55C8C10CD}" type="datetimeFigureOut">
              <a:rPr lang="en-US" smtClean="0"/>
              <a:t>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9E6EA-2176-4A5F-BCB2-5A0B8ED6C208}" type="slidenum">
              <a:rPr lang="en-US" smtClean="0"/>
              <a:t>‹#›</a:t>
            </a:fld>
            <a:endParaRPr lang="en-US"/>
          </a:p>
        </p:txBody>
      </p:sp>
    </p:spTree>
    <p:extLst>
      <p:ext uri="{BB962C8B-B14F-4D97-AF65-F5344CB8AC3E}">
        <p14:creationId xmlns:p14="http://schemas.microsoft.com/office/powerpoint/2010/main" val="1478537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B011756A-51F3-4E9E-9665-A1D55C8C10CD}" type="datetimeFigureOut">
              <a:rPr lang="en-US" smtClean="0"/>
              <a:t>2/20/2023</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1D79E6EA-2176-4A5F-BCB2-5A0B8ED6C208}" type="slidenum">
              <a:rPr lang="en-US" smtClean="0"/>
              <a:t>‹#›</a:t>
            </a:fld>
            <a:endParaRPr lang="en-US"/>
          </a:p>
        </p:txBody>
      </p:sp>
    </p:spTree>
    <p:extLst>
      <p:ext uri="{BB962C8B-B14F-4D97-AF65-F5344CB8AC3E}">
        <p14:creationId xmlns:p14="http://schemas.microsoft.com/office/powerpoint/2010/main" val="173185843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BCE7BA9-3CEC-4935-B0FB-AFDCA0F12C6C}"/>
              </a:ext>
            </a:extLst>
          </p:cNvPr>
          <p:cNvSpPr>
            <a:spLocks noGrp="1"/>
          </p:cNvSpPr>
          <p:nvPr>
            <p:ph type="subTitle" idx="1"/>
          </p:nvPr>
        </p:nvSpPr>
        <p:spPr>
          <a:xfrm>
            <a:off x="874643" y="1298713"/>
            <a:ext cx="10270435" cy="3087757"/>
          </a:xfrm>
        </p:spPr>
        <p:txBody>
          <a:bodyPr>
            <a:normAutofit/>
          </a:bodyPr>
          <a:lstStyle/>
          <a:p>
            <a:pPr algn="ct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pPr algn="ct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pPr algn="ctr"/>
            <a:r>
              <a:rPr lang="en-US" sz="2800" dirty="0">
                <a:latin typeface="Times New Roman" panose="02020603050405020304" pitchFamily="18" charset="0"/>
                <a:ea typeface="Tahoma" panose="020B0604030504040204" pitchFamily="34" charset="0"/>
                <a:cs typeface="Times New Roman" panose="02020603050405020304" pitchFamily="18" charset="0"/>
              </a:rPr>
              <a:t>LIRIMI ME KUSHT DHE PRAKTIKA GJYQËSORE KOMBËTARE DHE NDËRKOMBËTARE (GJEDNJ)</a:t>
            </a:r>
          </a:p>
        </p:txBody>
      </p:sp>
    </p:spTree>
    <p:extLst>
      <p:ext uri="{BB962C8B-B14F-4D97-AF65-F5344CB8AC3E}">
        <p14:creationId xmlns:p14="http://schemas.microsoft.com/office/powerpoint/2010/main" val="1662086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9AB9-1A18-4911-AAE9-FF1208A5E805}"/>
              </a:ext>
            </a:extLst>
          </p:cNvPr>
          <p:cNvSpPr>
            <a:spLocks noGrp="1"/>
          </p:cNvSpPr>
          <p:nvPr>
            <p:ph type="title"/>
          </p:nvPr>
        </p:nvSpPr>
        <p:spPr>
          <a:xfrm>
            <a:off x="1066800" y="285849"/>
            <a:ext cx="10058400" cy="694812"/>
          </a:xfrm>
        </p:spPr>
        <p:txBody>
          <a:bodyPr>
            <a:normAutofit/>
          </a:bodyPr>
          <a:lstStyle/>
          <a:p>
            <a:pPr algn="ctr"/>
            <a:r>
              <a:rPr lang="en-US" sz="2800" dirty="0" err="1">
                <a:latin typeface="Times New Roman" panose="02020603050405020304" pitchFamily="18" charset="0"/>
                <a:cs typeface="Times New Roman" panose="02020603050405020304" pitchFamily="18" charset="0"/>
              </a:rPr>
              <a:t>Vendim</a:t>
            </a:r>
            <a:r>
              <a:rPr lang="en-US" sz="2800" dirty="0">
                <a:latin typeface="Times New Roman" panose="02020603050405020304" pitchFamily="18" charset="0"/>
                <a:cs typeface="Times New Roman" panose="02020603050405020304" pitchFamily="18" charset="0"/>
              </a:rPr>
              <a:t> I </a:t>
            </a:r>
            <a:r>
              <a:rPr lang="en-US" sz="2800" dirty="0" err="1">
                <a:latin typeface="Times New Roman" panose="02020603050405020304" pitchFamily="18" charset="0"/>
                <a:cs typeface="Times New Roman" panose="02020603050405020304" pitchFamily="18" charset="0"/>
              </a:rPr>
              <a:t>K.P.GJ.l</a:t>
            </a:r>
            <a:r>
              <a:rPr lang="en-US" sz="2800" dirty="0">
                <a:latin typeface="Times New Roman" panose="02020603050405020304" pitchFamily="18" charset="0"/>
                <a:cs typeface="Times New Roman" panose="02020603050405020304" pitchFamily="18" charset="0"/>
              </a:rPr>
              <a:t> nr. 334, </a:t>
            </a:r>
            <a:r>
              <a:rPr lang="en-US" sz="2800" dirty="0" err="1">
                <a:latin typeface="Times New Roman" panose="02020603050405020304" pitchFamily="18" charset="0"/>
                <a:cs typeface="Times New Roman" panose="02020603050405020304" pitchFamily="18" charset="0"/>
              </a:rPr>
              <a:t>datë</a:t>
            </a:r>
            <a:r>
              <a:rPr lang="en-US" sz="2800" dirty="0">
                <a:latin typeface="Times New Roman" panose="02020603050405020304" pitchFamily="18" charset="0"/>
                <a:cs typeface="Times New Roman" panose="02020603050405020304" pitchFamily="18" charset="0"/>
              </a:rPr>
              <a:t> 15.12.2022</a:t>
            </a:r>
          </a:p>
        </p:txBody>
      </p:sp>
      <p:sp>
        <p:nvSpPr>
          <p:cNvPr id="3" name="Content Placeholder 2">
            <a:extLst>
              <a:ext uri="{FF2B5EF4-FFF2-40B4-BE49-F238E27FC236}">
                <a16:creationId xmlns:a16="http://schemas.microsoft.com/office/drawing/2014/main" id="{C61561AA-863A-44D5-BA60-2AFD572CA5DB}"/>
              </a:ext>
            </a:extLst>
          </p:cNvPr>
          <p:cNvSpPr>
            <a:spLocks noGrp="1"/>
          </p:cNvSpPr>
          <p:nvPr>
            <p:ph idx="1"/>
          </p:nvPr>
        </p:nvSpPr>
        <p:spPr>
          <a:xfrm>
            <a:off x="0" y="980660"/>
            <a:ext cx="12192000" cy="5877339"/>
          </a:xfrm>
        </p:spPr>
        <p:txBody>
          <a:bodyPr>
            <a:normAutofit/>
          </a:bodyPr>
          <a:lstStyle/>
          <a:p>
            <a:r>
              <a:rPr lang="en-US" sz="2500" b="1" dirty="0">
                <a:latin typeface="Times New Roman" panose="02020603050405020304" pitchFamily="18" charset="0"/>
                <a:cs typeface="Times New Roman" panose="02020603050405020304" pitchFamily="18" charset="0"/>
              </a:rPr>
              <a:t>RRETHANAT E </a:t>
            </a:r>
            <a:r>
              <a:rPr lang="sq-AL" sz="2500" b="1" dirty="0">
                <a:effectLst/>
                <a:latin typeface="Times New Roman" panose="02020603050405020304" pitchFamily="18" charset="0"/>
                <a:ea typeface="Times New Roman" panose="02020603050405020304" pitchFamily="18" charset="0"/>
                <a:cs typeface="Times New Roman" panose="02020603050405020304" pitchFamily="18" charset="0"/>
              </a:rPr>
              <a:t>ÇËSHTJES</a:t>
            </a:r>
            <a:endParaRPr lang="en-US" sz="25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ea typeface="Times New Roman" panose="02020603050405020304" pitchFamily="18" charset="0"/>
              </a:rPr>
              <a:t>I </a:t>
            </a:r>
            <a:r>
              <a:rPr lang="en-US" dirty="0" err="1">
                <a:latin typeface="Times New Roman" panose="02020603050405020304" pitchFamily="18" charset="0"/>
                <a:ea typeface="Times New Roman" panose="02020603050405020304" pitchFamily="18" charset="0"/>
              </a:rPr>
              <a:t>dënuari</a:t>
            </a:r>
            <a:r>
              <a:rPr lang="en-US" dirty="0">
                <a:latin typeface="Times New Roman" panose="02020603050405020304" pitchFamily="18" charset="0"/>
                <a:ea typeface="Times New Roman" panose="02020603050405020304" pitchFamily="18" charset="0"/>
              </a:rPr>
              <a:t> G.T </a:t>
            </a:r>
            <a:r>
              <a:rPr lang="en-US" dirty="0" err="1">
                <a:latin typeface="Times New Roman" panose="02020603050405020304" pitchFamily="18" charset="0"/>
                <a:ea typeface="Times New Roman" panose="02020603050405020304" pitchFamily="18" charset="0"/>
              </a:rPr>
              <a:t>i</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është</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drejtuar</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Gj.Rr.Gj</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Krujë</a:t>
            </a:r>
            <a:r>
              <a:rPr lang="en-US" dirty="0">
                <a:latin typeface="Times New Roman" panose="02020603050405020304" pitchFamily="18" charset="0"/>
                <a:ea typeface="Times New Roman" panose="02020603050405020304" pitchFamily="18" charset="0"/>
              </a:rPr>
              <a:t> me </a:t>
            </a:r>
            <a:r>
              <a:rPr lang="en-US" dirty="0" err="1">
                <a:latin typeface="Times New Roman" panose="02020603050405020304" pitchFamily="18" charset="0"/>
                <a:ea typeface="Times New Roman" panose="02020603050405020304" pitchFamily="18" charset="0"/>
              </a:rPr>
              <a:t>kërkesën</a:t>
            </a:r>
            <a:r>
              <a:rPr lang="en-US" dirty="0">
                <a:latin typeface="Times New Roman" panose="02020603050405020304" pitchFamily="18" charset="0"/>
                <a:ea typeface="Times New Roman" panose="02020603050405020304" pitchFamily="18" charset="0"/>
              </a:rPr>
              <a:t> me </a:t>
            </a:r>
            <a:r>
              <a:rPr lang="en-US" dirty="0" err="1">
                <a:latin typeface="Times New Roman" panose="02020603050405020304" pitchFamily="18" charset="0"/>
                <a:ea typeface="Times New Roman" panose="02020603050405020304" pitchFamily="18" charset="0"/>
              </a:rPr>
              <a:t>objekt</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lirim</a:t>
            </a:r>
            <a:r>
              <a:rPr lang="en-US" dirty="0">
                <a:latin typeface="Times New Roman" panose="02020603050405020304" pitchFamily="18" charset="0"/>
                <a:ea typeface="Times New Roman" panose="02020603050405020304" pitchFamily="18" charset="0"/>
              </a:rPr>
              <a:t> me </a:t>
            </a:r>
            <a:r>
              <a:rPr lang="en-US" dirty="0" err="1">
                <a:latin typeface="Times New Roman" panose="02020603050405020304" pitchFamily="18" charset="0"/>
                <a:ea typeface="Times New Roman" panose="02020603050405020304" pitchFamily="18" charset="0"/>
              </a:rPr>
              <a:t>kusht</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për</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pjesën</a:t>
            </a:r>
            <a:r>
              <a:rPr lang="en-US" dirty="0">
                <a:latin typeface="Times New Roman" panose="02020603050405020304" pitchFamily="18" charset="0"/>
                <a:ea typeface="Times New Roman" panose="02020603050405020304" pitchFamily="18" charset="0"/>
              </a:rPr>
              <a:t> e </a:t>
            </a:r>
            <a:r>
              <a:rPr lang="en-US" dirty="0" err="1">
                <a:latin typeface="Times New Roman" panose="02020603050405020304" pitchFamily="18" charset="0"/>
                <a:ea typeface="Times New Roman" panose="02020603050405020304" pitchFamily="18" charset="0"/>
              </a:rPr>
              <a:t>mbetur</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të</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dënimit</a:t>
            </a:r>
            <a:r>
              <a:rPr lang="en-US" dirty="0">
                <a:latin typeface="Times New Roman" panose="02020603050405020304" pitchFamily="18" charset="0"/>
                <a:ea typeface="Times New Roman" panose="02020603050405020304" pitchFamily="18" charset="0"/>
              </a:rPr>
              <a:t>.</a:t>
            </a:r>
          </a:p>
          <a:p>
            <a:pPr algn="just"/>
            <a:r>
              <a:rPr lang="en-US" dirty="0">
                <a:effectLst/>
                <a:latin typeface="Times New Roman" panose="02020603050405020304" pitchFamily="18" charset="0"/>
                <a:ea typeface="Times New Roman" panose="02020603050405020304" pitchFamily="18" charset="0"/>
              </a:rPr>
              <a:t>Me </a:t>
            </a:r>
            <a:r>
              <a:rPr lang="en-US" dirty="0" err="1">
                <a:effectLst/>
                <a:latin typeface="Times New Roman" panose="02020603050405020304" pitchFamily="18" charset="0"/>
                <a:ea typeface="Times New Roman" panose="02020603050405020304" pitchFamily="18" charset="0"/>
              </a:rPr>
              <a:t>vendimin</a:t>
            </a:r>
            <a:r>
              <a:rPr lang="en-US" dirty="0">
                <a:effectLst/>
                <a:latin typeface="Times New Roman" panose="02020603050405020304" pitchFamily="18" charset="0"/>
                <a:ea typeface="Times New Roman" panose="02020603050405020304" pitchFamily="18" charset="0"/>
              </a:rPr>
              <a:t> </a:t>
            </a:r>
            <a:r>
              <a:rPr lang="sq-AL" spc="10" dirty="0">
                <a:effectLst/>
                <a:latin typeface="Times New Roman" panose="02020603050405020304" pitchFamily="18" charset="0"/>
                <a:ea typeface="Times New Roman" panose="02020603050405020304" pitchFamily="18" charset="0"/>
              </a:rPr>
              <a:t>penal </a:t>
            </a:r>
            <a:r>
              <a:rPr lang="en-US" spc="10" dirty="0">
                <a:effectLst/>
                <a:latin typeface="Times New Roman" panose="02020603050405020304" pitchFamily="18" charset="0"/>
                <a:ea typeface="Times New Roman" panose="02020603050405020304" pitchFamily="18" charset="0"/>
              </a:rPr>
              <a:t>N</a:t>
            </a:r>
            <a:r>
              <a:rPr lang="sq-AL" spc="10" dirty="0">
                <a:effectLst/>
                <a:latin typeface="Times New Roman" panose="02020603050405020304" pitchFamily="18" charset="0"/>
                <a:ea typeface="Times New Roman" panose="02020603050405020304" pitchFamily="18" charset="0"/>
              </a:rPr>
              <a:t>r. 181, datë 13.07.2001 të Gjykatës së Rrethit Gjyqësor Shkodër është deklaruar fajtor për kryerjen e veprave penale “Vrasja me dashje e punonjësit të policisë kryer në bashkëpunim”, parashikuar nga neni 79 germa “c” dhe 25 i Kodit Penal dhe “Armëmbajtja pa leje” parashikuar nga neni 278/2 i Kodit Penal dhe është dënuar përfundimisht me 20 vjet burgim.</a:t>
            </a:r>
            <a:endParaRPr lang="en-US" spc="10" dirty="0">
              <a:effectLst/>
              <a:latin typeface="Times New Roman" panose="02020603050405020304" pitchFamily="18" charset="0"/>
              <a:ea typeface="Times New Roman" panose="02020603050405020304" pitchFamily="18" charset="0"/>
            </a:endParaRPr>
          </a:p>
          <a:p>
            <a:pPr algn="just"/>
            <a:r>
              <a:rPr lang="sq-AL" spc="1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Gjykata e Apelit Shkodër, me vendimin </a:t>
            </a:r>
            <a:r>
              <a:rPr lang="en-US" spc="1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N</a:t>
            </a:r>
            <a:r>
              <a:rPr lang="sq-AL" spc="1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r. 165, datë 02.11.2001, ka vendosur: "Lënien në fuqi të vendimit nr. 181, datë 13.07.2001, të Gjykatës së Rrethit Gjyqësor Shkodër".</a:t>
            </a:r>
            <a:endParaRPr lang="en-US" dirty="0">
              <a:effectLst/>
              <a:latin typeface="MS Mincho" panose="02020609040205080304" pitchFamily="49" charset="-128"/>
              <a:ea typeface="MS Mincho" panose="02020609040205080304" pitchFamily="49" charset="-128"/>
              <a:cs typeface="Times New Roman" panose="02020603050405020304" pitchFamily="18" charset="0"/>
            </a:endParaRPr>
          </a:p>
          <a:p>
            <a:pPr algn="just"/>
            <a:r>
              <a:rPr lang="sq-AL" spc="10" dirty="0">
                <a:effectLst/>
                <a:latin typeface="Times New Roman" panose="02020603050405020304" pitchFamily="18" charset="0"/>
                <a:ea typeface="Times New Roman" panose="02020603050405020304" pitchFamily="18" charset="0"/>
              </a:rPr>
              <a:t>Gjykata e Lartë, me vendimin </a:t>
            </a:r>
            <a:r>
              <a:rPr lang="en-US" spc="10" dirty="0">
                <a:effectLst/>
                <a:latin typeface="Times New Roman" panose="02020603050405020304" pitchFamily="18" charset="0"/>
                <a:ea typeface="Times New Roman" panose="02020603050405020304" pitchFamily="18" charset="0"/>
              </a:rPr>
              <a:t>N</a:t>
            </a:r>
            <a:r>
              <a:rPr lang="sq-AL" spc="10" dirty="0">
                <a:effectLst/>
                <a:latin typeface="Times New Roman" panose="02020603050405020304" pitchFamily="18" charset="0"/>
                <a:ea typeface="Times New Roman" panose="02020603050405020304" pitchFamily="18" charset="0"/>
              </a:rPr>
              <a:t>r. 197, datë 21.03.2002, ka vendosur lënien në fuqi të vendimit nr. 181, datë 13.07.2001, të Gjykatës Rrethit Gjyqësor Shkodër dhe vendimit nr. 165, datë 02.11.2001, të Gjykatës së Apelit Shkodër lidhur me cilësimin ligjor të veprës dhe deklarimin fajtor të të pandehurit G.T dhe ndryshimin e vendimeve përsa i përket masës së dënimit duke e dënuar përfundimisht të pandehurin G.T me 25 vjet burgim</a:t>
            </a:r>
            <a:r>
              <a:rPr lang="en-US" spc="10" dirty="0">
                <a:effectLst/>
                <a:latin typeface="Times New Roman" panose="02020603050405020304" pitchFamily="18" charset="0"/>
                <a:ea typeface="Times New Roman" panose="02020603050405020304" pitchFamily="18" charset="0"/>
              </a:rPr>
              <a:t>.</a:t>
            </a:r>
          </a:p>
          <a:p>
            <a:pPr algn="just"/>
            <a:r>
              <a:rPr lang="sq-AL" spc="10" dirty="0">
                <a:effectLst/>
                <a:latin typeface="Times New Roman" panose="02020603050405020304" pitchFamily="18" charset="0"/>
                <a:ea typeface="Times New Roman" panose="02020603050405020304" pitchFamily="18" charset="0"/>
              </a:rPr>
              <a:t>Sipas dinamikës se vuajtjes së dënimit të sjellë nga Institucioni i Ekzekutimit t</a:t>
            </a:r>
            <a:r>
              <a:rPr lang="sq-AL" dirty="0">
                <a:effectLst/>
                <a:latin typeface="Times New Roman" panose="02020603050405020304" pitchFamily="18" charset="0"/>
                <a:ea typeface="Times New Roman" panose="02020603050405020304" pitchFamily="18" charset="0"/>
              </a:rPr>
              <a:t>ë Vendimeve Penale</a:t>
            </a:r>
            <a:r>
              <a:rPr lang="sq-AL" spc="10" dirty="0">
                <a:effectLst/>
                <a:latin typeface="Times New Roman" panose="02020603050405020304" pitchFamily="18" charset="0"/>
                <a:ea typeface="Times New Roman" panose="02020603050405020304" pitchFamily="18" charset="0"/>
              </a:rPr>
              <a:t> (IEVP) Fushë-Krujë (datë 28.09.2017 përpilimi) ka rezultuar se kërkuesi G.T  ka vuajtur 21 vjet, 7 muaj e 4 ditë burgim, dhe i kanë mbetur pa vuajtur 3 vjet, 4 muaj e 26 ditë</a:t>
            </a:r>
            <a:r>
              <a:rPr lang="en-US" spc="10"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4029481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8AF6C-25BD-4CC6-871E-2CC9A4D55746}"/>
              </a:ext>
            </a:extLst>
          </p:cNvPr>
          <p:cNvSpPr>
            <a:spLocks noGrp="1"/>
          </p:cNvSpPr>
          <p:nvPr>
            <p:ph idx="1"/>
          </p:nvPr>
        </p:nvSpPr>
        <p:spPr>
          <a:xfrm>
            <a:off x="-1" y="185530"/>
            <a:ext cx="11865935" cy="6672470"/>
          </a:xfrm>
        </p:spPr>
        <p:txBody>
          <a:bodyPr/>
          <a:lstStyle/>
          <a:p>
            <a:pPr algn="just"/>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përpiluar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Drejtoria</a:t>
            </a:r>
            <a:r>
              <a:rPr lang="en-US" dirty="0">
                <a:latin typeface="Times New Roman" panose="02020603050405020304" pitchFamily="18" charset="0"/>
                <a:cs typeface="Times New Roman" panose="02020603050405020304" pitchFamily="18" charset="0"/>
              </a:rPr>
              <a:t> e IEVP </a:t>
            </a:r>
            <a:r>
              <a:rPr lang="en-US" dirty="0" err="1">
                <a:latin typeface="Times New Roman" panose="02020603050405020304" pitchFamily="18" charset="0"/>
                <a:cs typeface="Times New Roman" panose="02020603050405020304" pitchFamily="18" charset="0"/>
              </a:rPr>
              <a:t>Fushë-Krujë</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rezultuar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dënuar</a:t>
            </a:r>
            <a:r>
              <a:rPr lang="en-US" dirty="0">
                <a:latin typeface="Times New Roman" panose="02020603050405020304" pitchFamily="18" charset="0"/>
                <a:cs typeface="Times New Roman" panose="02020603050405020304" pitchFamily="18" charset="0"/>
              </a:rPr>
              <a:t> </a:t>
            </a:r>
            <a:r>
              <a:rPr lang="sq-AL" spc="10" dirty="0">
                <a:effectLst/>
                <a:latin typeface="Times New Roman" panose="02020603050405020304" pitchFamily="18" charset="0"/>
                <a:ea typeface="Times New Roman" panose="02020603050405020304" pitchFamily="18" charset="0"/>
                <a:cs typeface="Times New Roman" panose="02020603050405020304" pitchFamily="18" charset="0"/>
              </a:rPr>
              <a:t>përsa i përket qëndrimit ndaj veprës penale dhe viktimës ai shprehet i penduar, i dënuari nuk ka konsumuar me parë vepër tjetër penale, gjendja fizike dhe psikologjike e të dënuarit   </a:t>
            </a:r>
            <a:r>
              <a:rPr lang="en-US" spc="10" dirty="0">
                <a:effectLst/>
                <a:latin typeface="Times New Roman" panose="02020603050405020304" pitchFamily="18" charset="0"/>
                <a:ea typeface="Times New Roman" panose="02020603050405020304" pitchFamily="18" charset="0"/>
                <a:cs typeface="Times New Roman" panose="02020603050405020304" pitchFamily="18" charset="0"/>
              </a:rPr>
              <a:t>G.T</a:t>
            </a:r>
            <a:r>
              <a:rPr lang="sq-AL" spc="10" dirty="0">
                <a:effectLst/>
                <a:latin typeface="Times New Roman" panose="02020603050405020304" pitchFamily="18" charset="0"/>
                <a:ea typeface="Times New Roman" panose="02020603050405020304" pitchFamily="18" charset="0"/>
                <a:cs typeface="Times New Roman" panose="02020603050405020304" pitchFamily="18" charset="0"/>
              </a:rPr>
              <a:t>, është shumë e mirë. Sjellja e tij në institucionin tonë e bazuar nga kontaktet dhe dosja e tij personale është shumë e mire</a:t>
            </a:r>
            <a:r>
              <a:rPr lang="en-US" spc="1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Referuar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vlerësimit</a:t>
            </a:r>
            <a:r>
              <a:rPr lang="en-US" dirty="0">
                <a:latin typeface="Times New Roman" panose="02020603050405020304" pitchFamily="18" charset="0"/>
                <a:cs typeface="Times New Roman" panose="02020603050405020304" pitchFamily="18" charset="0"/>
              </a:rPr>
              <a:t> Nr. 394/2,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20.10.2017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hartuar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Zyra </a:t>
            </a:r>
            <a:r>
              <a:rPr lang="en-US" dirty="0" err="1">
                <a:latin typeface="Times New Roman" panose="02020603050405020304" pitchFamily="18" charset="0"/>
                <a:cs typeface="Times New Roman" panose="02020603050405020304" pitchFamily="18" charset="0"/>
              </a:rPr>
              <a:t>vendore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Shërbimit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Provës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Krujë</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riintegrimi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dënuarit</a:t>
            </a:r>
            <a:r>
              <a:rPr lang="en-US" i="1" dirty="0">
                <a:latin typeface="Times New Roman" panose="02020603050405020304" pitchFamily="18" charset="0"/>
                <a:cs typeface="Times New Roman" panose="02020603050405020304" pitchFamily="18" charset="0"/>
              </a:rPr>
              <a:t> G.T </a:t>
            </a:r>
            <a:r>
              <a:rPr lang="en-US" i="1" dirty="0" err="1">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mundur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sepse</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vuajtur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rreth</a:t>
            </a:r>
            <a:r>
              <a:rPr lang="en-US" i="1" dirty="0">
                <a:latin typeface="Times New Roman" panose="02020603050405020304" pitchFamily="18" charset="0"/>
                <a:cs typeface="Times New Roman" panose="02020603050405020304" pitchFamily="18" charset="0"/>
              </a:rPr>
              <a:t> 21 </a:t>
            </a:r>
            <a:r>
              <a:rPr lang="en-US" i="1" dirty="0" err="1">
                <a:latin typeface="Times New Roman" panose="02020603050405020304" pitchFamily="18" charset="0"/>
                <a:cs typeface="Times New Roman" panose="02020603050405020304" pitchFamily="18" charset="0"/>
              </a:rPr>
              <a:t>vjet</a:t>
            </a:r>
            <a:r>
              <a:rPr lang="en-US" i="1" dirty="0">
                <a:latin typeface="Times New Roman" panose="02020603050405020304" pitchFamily="18" charset="0"/>
                <a:cs typeface="Times New Roman" panose="02020603050405020304" pitchFamily="18" charset="0"/>
              </a:rPr>
              <a:t> e 7 </a:t>
            </a:r>
            <a:r>
              <a:rPr lang="en-US" i="1" dirty="0" err="1">
                <a:latin typeface="Times New Roman" panose="02020603050405020304" pitchFamily="18" charset="0"/>
                <a:cs typeface="Times New Roman" panose="02020603050405020304" pitchFamily="18" charset="0"/>
              </a:rPr>
              <a:t>muaj</a:t>
            </a:r>
            <a:r>
              <a:rPr lang="en-US" i="1" dirty="0">
                <a:latin typeface="Times New Roman" panose="02020603050405020304" pitchFamily="18" charset="0"/>
                <a:cs typeface="Times New Roman" panose="02020603050405020304" pitchFamily="18" charset="0"/>
              </a:rPr>
              <a:t> e 4 </a:t>
            </a:r>
            <a:r>
              <a:rPr lang="en-US" i="1" dirty="0" err="1">
                <a:latin typeface="Times New Roman" panose="02020603050405020304" pitchFamily="18" charset="0"/>
                <a:cs typeface="Times New Roman" panose="02020603050405020304" pitchFamily="18" charset="0"/>
              </a:rPr>
              <a:t>ditë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burgim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IEVP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gjatë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kësaj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periudhe</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manifestuar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sjellje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korrekte</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respektuar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zbatuar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rregulloren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institucionit</a:t>
            </a:r>
            <a:r>
              <a:rPr lang="en-US" i="1" dirty="0">
                <a:latin typeface="Times New Roman" panose="02020603050405020304" pitchFamily="18" charset="0"/>
                <a:cs typeface="Times New Roman" panose="02020603050405020304" pitchFamily="18" charset="0"/>
              </a:rPr>
              <a:t> duke </a:t>
            </a:r>
            <a:r>
              <a:rPr lang="en-US" i="1" dirty="0" err="1">
                <a:latin typeface="Times New Roman" panose="02020603050405020304" pitchFamily="18" charset="0"/>
                <a:cs typeface="Times New Roman" panose="02020603050405020304" pitchFamily="18" charset="0"/>
              </a:rPr>
              <a:t>treguar</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qëllimi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esencial</a:t>
            </a:r>
            <a:r>
              <a:rPr lang="en-US" i="1" dirty="0">
                <a:latin typeface="Times New Roman" panose="02020603050405020304" pitchFamily="18" charset="0"/>
                <a:cs typeface="Times New Roman" panose="02020603050405020304" pitchFamily="18" charset="0"/>
              </a:rPr>
              <a:t> I </a:t>
            </a:r>
            <a:r>
              <a:rPr lang="en-US" i="1" dirty="0" err="1">
                <a:latin typeface="Times New Roman" panose="02020603050405020304" pitchFamily="18" charset="0"/>
                <a:cs typeface="Times New Roman" panose="02020603050405020304" pitchFamily="18" charset="0"/>
              </a:rPr>
              <a:t>edukimit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rehabilitimit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tij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arritur.Shërbimi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provës</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konkluduar</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dënuari</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kapacitetin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motivimin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mbështetjen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përballuar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sfidat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vështirësië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jetës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lirë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Shërbimi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provës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arrin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konkluzionin</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nuk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vazhdimi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vuajtjes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dënimit</a:t>
            </a:r>
            <a:r>
              <a:rPr lang="en-US" i="1" dirty="0">
                <a:latin typeface="Times New Roman" panose="02020603050405020304" pitchFamily="18" charset="0"/>
                <a:cs typeface="Times New Roman" panose="02020603050405020304" pitchFamily="18" charset="0"/>
              </a:rPr>
              <a:t> me </a:t>
            </a:r>
            <a:r>
              <a:rPr lang="en-US" i="1" dirty="0" err="1">
                <a:latin typeface="Times New Roman" panose="02020603050405020304" pitchFamily="18" charset="0"/>
                <a:cs typeface="Times New Roman" panose="02020603050405020304" pitchFamily="18" charset="0"/>
              </a:rPr>
              <a:t>burgim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dënuarin</a:t>
            </a:r>
            <a:r>
              <a:rPr lang="en-US" i="1" dirty="0">
                <a:latin typeface="Times New Roman" panose="02020603050405020304" pitchFamily="18" charset="0"/>
                <a:cs typeface="Times New Roman" panose="02020603050405020304" pitchFamily="18" charset="0"/>
              </a:rPr>
              <a:t> G.T.”</a:t>
            </a:r>
          </a:p>
          <a:p>
            <a:pPr algn="just"/>
            <a:r>
              <a:rPr lang="en-US" sz="2500" b="1" i="1" dirty="0">
                <a:latin typeface="Times New Roman" panose="02020603050405020304" pitchFamily="18" charset="0"/>
                <a:cs typeface="Times New Roman" panose="02020603050405020304" pitchFamily="18" charset="0"/>
              </a:rPr>
              <a:t>PROCEDURA GJYQËSORE</a:t>
            </a:r>
          </a:p>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Rrethit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Krujë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Nr.69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06.11.2017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p>
          <a:p>
            <a:pPr marL="342900" marR="0" lvl="0" indent="-342900" algn="just">
              <a:spcBef>
                <a:spcPts val="0"/>
              </a:spcBef>
              <a:spcAft>
                <a:spcPts val="0"/>
              </a:spcAft>
              <a:buClr>
                <a:srgbClr val="333333"/>
              </a:buClr>
              <a:buFont typeface="Times New Roman" panose="02020603050405020304" pitchFamily="18" charset="0"/>
              <a:buChar char="-"/>
              <a:tabLst>
                <a:tab pos="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dirty="0">
                <a:latin typeface="Times New Roman" panose="02020603050405020304" pitchFamily="18" charset="0"/>
                <a:cs typeface="Times New Roman" panose="02020603050405020304" pitchFamily="18" charset="0"/>
              </a:rPr>
              <a:t>“</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Pranimin e kërkesës së kërkuesit </a:t>
            </a:r>
            <a:r>
              <a:rPr lang="en-US"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G.T</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i="1"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gn="just">
              <a:spcBef>
                <a:spcPts val="0"/>
              </a:spcBef>
              <a:spcAft>
                <a:spcPts val="0"/>
              </a:spcAft>
              <a:buClr>
                <a:srgbClr val="333333"/>
              </a:buClr>
              <a:buFont typeface="Times New Roman" panose="02020603050405020304" pitchFamily="18" charset="0"/>
              <a:buChar char="-"/>
              <a:tabLst>
                <a:tab pos="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Lirimin me kusht të kërkuesit (dënuarit) </a:t>
            </a:r>
            <a:r>
              <a:rPr lang="en-US"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G.T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për dënimin e mbetur të pavuajtur prej 3 vjet, 3 muaj e 18 ditë burgim për një kohë provë prej</a:t>
            </a:r>
            <a:r>
              <a:rPr lang="sq-AL"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3 vjet, 3 muaj, e 18 ditë. </a:t>
            </a:r>
            <a:endParaRPr lang="en-US" i="1"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gn="just">
              <a:spcBef>
                <a:spcPts val="0"/>
              </a:spcBef>
              <a:spcAft>
                <a:spcPts val="0"/>
              </a:spcAft>
              <a:buClr>
                <a:srgbClr val="333333"/>
              </a:buClr>
              <a:buFont typeface="Times New Roman" panose="02020603050405020304" pitchFamily="18" charset="0"/>
              <a:buChar char="-"/>
              <a:tabLst>
                <a:tab pos="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Në zbatim të nenit 60 pika 9 e K. Penal, i dënuari </a:t>
            </a:r>
            <a:r>
              <a:rPr lang="en-US"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G.T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detyrohet</a:t>
            </a:r>
            <a:r>
              <a:rPr lang="sq-AL"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që gjatë kësaj kohe të mos shoqërohet me persona të caktuar kryesisht me të dënuar apo bashkëpunëtorët e veprës penale. </a:t>
            </a:r>
            <a:endParaRPr lang="en-US" i="1"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gn="just">
              <a:spcBef>
                <a:spcPts val="0"/>
              </a:spcBef>
              <a:spcAft>
                <a:spcPts val="0"/>
              </a:spcAft>
              <a:buClr>
                <a:srgbClr val="333333"/>
              </a:buClr>
              <a:buFont typeface="Times New Roman" panose="02020603050405020304" pitchFamily="18" charset="0"/>
              <a:buChar char="-"/>
              <a:tabLst>
                <a:tab pos="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Urdhërohet i dënuari </a:t>
            </a:r>
            <a:r>
              <a:rPr lang="en-US"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G.T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të mbajë kontakte me Shërbimin e</a:t>
            </a:r>
            <a:r>
              <a:rPr lang="sq-AL"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Provës.</a:t>
            </a:r>
            <a:r>
              <a:rPr lang="sq-AL" i="1"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i="1"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gn="just">
              <a:spcBef>
                <a:spcPts val="0"/>
              </a:spcBef>
              <a:spcAft>
                <a:spcPts val="0"/>
              </a:spcAft>
              <a:buClr>
                <a:srgbClr val="333333"/>
              </a:buClr>
              <a:buFont typeface="Times New Roman" panose="02020603050405020304" pitchFamily="18" charset="0"/>
              <a:buChar char="-"/>
              <a:tabLst>
                <a:tab pos="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Urdhërohet lirimi i menjëhershëm i të dënuarit G</a:t>
            </a:r>
            <a:r>
              <a:rPr lang="en-US" i="1"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.T </a:t>
            </a:r>
            <a:r>
              <a:rPr lang="sq-AL"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nëse nuk mbahet për ndonjë vepër tjetër penale…</a:t>
            </a:r>
            <a:r>
              <a:rPr lang="en-US" i="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t>
            </a:r>
            <a:endParaRPr lang="en-US" i="1"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7999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46C63-4FFC-44AA-B713-D5CD466FD897}"/>
              </a:ext>
            </a:extLst>
          </p:cNvPr>
          <p:cNvSpPr>
            <a:spLocks noGrp="1"/>
          </p:cNvSpPr>
          <p:nvPr>
            <p:ph idx="1"/>
          </p:nvPr>
        </p:nvSpPr>
        <p:spPr>
          <a:xfrm>
            <a:off x="0" y="251791"/>
            <a:ext cx="12192000" cy="6776330"/>
          </a:xfrm>
        </p:spPr>
        <p:txBody>
          <a:bodyPr/>
          <a:lstStyle/>
          <a:p>
            <a:pPr marL="0" marR="0" algn="just">
              <a:spcBef>
                <a:spcPts val="0"/>
              </a:spcBef>
              <a:spcAft>
                <a:spcPts val="0"/>
              </a:spcAft>
              <a:tabLst>
                <a:tab pos="0" algn="l"/>
                <a:tab pos="81026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Shkallës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arsyetuar</a:t>
            </a:r>
            <a:r>
              <a:rPr lang="en-US" dirty="0">
                <a:latin typeface="Times New Roman" panose="02020603050405020304" pitchFamily="18" charset="0"/>
                <a:cs typeface="Times New Roman" panose="02020603050405020304" pitchFamily="18" charset="0"/>
              </a:rPr>
              <a:t> se “</a:t>
            </a:r>
            <a:r>
              <a:rPr lang="en-US" i="1" dirty="0">
                <a:latin typeface="Times New Roman" panose="02020603050405020304" pitchFamily="18" charset="0"/>
                <a:cs typeface="Times New Roman" panose="02020603050405020304" pitchFamily="18" charset="0"/>
              </a:rPr>
              <a:t> </a:t>
            </a:r>
            <a:r>
              <a:rPr lang="sq-AL" i="1" spc="10" dirty="0">
                <a:effectLst/>
                <a:latin typeface="Times New Roman" panose="02020603050405020304" pitchFamily="18" charset="0"/>
                <a:ea typeface="MS Mincho" panose="02020609040205080304" pitchFamily="49" charset="-128"/>
                <a:cs typeface="Times New Roman" panose="02020603050405020304" pitchFamily="18" charset="0"/>
              </a:rPr>
              <a:t>Nëse do ti referohemi nenit 64 të K. Penal, ligjvënësi si rregull e ka lejuar lirimin me kusht kur përmbushen të gjitha kushtet dhe kriteret e nenit 64 të K. Penal, për të dënuarit me burgim deri në 25 vjet por parashikon dhe përjashtime. Pikërisht paragrafi i tretë nuk lejohet lirimi me kusht për të dënuarit përsëritës për krime të kryera me dashje si dhe për të dënuarit për kryerjen e veprave penale të parashikuara në nenet 78/a, 79/a, 79/b, 79/c apo edhe paragrafi i tretë i nenit 100. </a:t>
            </a:r>
            <a:r>
              <a:rPr lang="en-US" i="1" dirty="0">
                <a:latin typeface="Times New Roman" panose="02020603050405020304" pitchFamily="18" charset="0"/>
                <a:ea typeface="MS Mincho" panose="02020609040205080304" pitchFamily="49" charset="-128"/>
                <a:cs typeface="Times New Roman" panose="02020603050405020304" pitchFamily="18" charset="0"/>
              </a:rPr>
              <a:t> </a:t>
            </a:r>
          </a:p>
          <a:p>
            <a:pPr marL="0" marR="0" algn="just">
              <a:spcBef>
                <a:spcPts val="0"/>
              </a:spcBef>
              <a:spcAft>
                <a:spcPts val="0"/>
              </a:spcAft>
              <a:tabLst>
                <a:tab pos="0" algn="l"/>
                <a:tab pos="81026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i="1"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tabLst>
                <a:tab pos="0" algn="l"/>
                <a:tab pos="81026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Kërkuesi </a:t>
            </a:r>
            <a:r>
              <a:rPr lang="en-US" i="1" spc="10" dirty="0">
                <a:effectLst/>
                <a:latin typeface="Times New Roman" panose="02020603050405020304" pitchFamily="18" charset="0"/>
                <a:ea typeface="Times New Roman" panose="02020603050405020304" pitchFamily="18" charset="0"/>
                <a:cs typeface="Times New Roman" panose="02020603050405020304" pitchFamily="18" charset="0"/>
              </a:rPr>
              <a:t>G.T </a:t>
            </a: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është dënuar për veprën penale nga neni 79 germa “c” i K. Penal dhe në rastin konkret një çështje që shtrohet për trajtim dhe argumentim është nëse për të dënuarin  </a:t>
            </a:r>
            <a:r>
              <a:rPr lang="en-US" i="1" spc="10" dirty="0">
                <a:effectLst/>
                <a:latin typeface="Times New Roman" panose="02020603050405020304" pitchFamily="18" charset="0"/>
                <a:ea typeface="Times New Roman" panose="02020603050405020304" pitchFamily="18" charset="0"/>
                <a:cs typeface="Times New Roman" panose="02020603050405020304" pitchFamily="18" charset="0"/>
              </a:rPr>
              <a:t>G.T</a:t>
            </a: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 do të aplikohet kjo dispozitë ndal</a:t>
            </a:r>
            <a:r>
              <a:rPr lang="en-US" i="1" spc="10" dirty="0" err="1">
                <a:latin typeface="Times New Roman" panose="02020603050405020304" pitchFamily="18" charset="0"/>
                <a:ea typeface="Times New Roman" panose="02020603050405020304" pitchFamily="18" charset="0"/>
                <a:cs typeface="Times New Roman" panose="02020603050405020304" pitchFamily="18" charset="0"/>
              </a:rPr>
              <a:t>uese</a:t>
            </a:r>
            <a:r>
              <a:rPr lang="en-US" i="1" spc="10" dirty="0">
                <a:latin typeface="Times New Roman" panose="02020603050405020304" pitchFamily="18" charset="0"/>
                <a:ea typeface="Times New Roman" panose="02020603050405020304" pitchFamily="18" charset="0"/>
                <a:cs typeface="Times New Roman" panose="02020603050405020304" pitchFamily="18" charset="0"/>
              </a:rPr>
              <a:t>. </a:t>
            </a: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Kështu nëse do ti kthehemi rregullimit ligjor dhe parashikimit që ka pasur neni 64 i K. Penal në vitin 1995 thuhet se “.... gjykata citon formulimin e kohës të dispozitës …” dhe më pas ndryshimeve ligjore të bëra me ligjin nr. 8733, datë 24.01.2001 ku neni 64 ndryshohet si vijon “ …. (gjykata citon ndryshimet) …” rezulton se vepra penale për të cilën kërkuesi  G.T është dënuar në kohën e kryerjes së veprës dhe në momentin e fillimit të vuajtjes së dënimit nuk përbënte ndalim për të përfituar nga lirimi para kohe me kusht. </a:t>
            </a:r>
            <a:endParaRPr lang="en-US" i="1" spc="1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 pos="81026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i="1" spc="1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 pos="81026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Më tej përsëri me ligjin nr. 10023 datë 27.11.2008 neni 9 përsëri dispozita ligjore neni 64 i K. Penal u ndryshua.</a:t>
            </a:r>
            <a:r>
              <a:rPr lang="en-US" i="1" spc="10" dirty="0">
                <a:latin typeface="Times New Roman" panose="02020603050405020304" pitchFamily="18" charset="0"/>
                <a:ea typeface="Times New Roman" panose="02020603050405020304" pitchFamily="18" charset="0"/>
                <a:cs typeface="Times New Roman" panose="02020603050405020304" pitchFamily="18" charset="0"/>
              </a:rPr>
              <a:t> </a:t>
            </a: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Ndërsa në lidhje me ndryshimin e fundit të nenit 64 të K. Penal pra shtimit të paragrafit të tretë të tij, ky moment ka ndodhur vetëm në vitin 2013 me ligjin nr. 144, datë 02.05.2013. Në nenin 79 të Kodit Penal ku trajtohet vepra penale e vrasjes në rrethana të tjera cilësuese është parashikuar ndër të tjera se "Vrasja me dashje e kryer: a)ndaj të miturit; b) ndaj personit me mangësi ... c) shfuqizuar</a:t>
            </a:r>
            <a:r>
              <a:rPr lang="en-US" i="1" spc="10" dirty="0">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1401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7D313A-5161-48CC-A77C-A2F757EA342C}"/>
              </a:ext>
            </a:extLst>
          </p:cNvPr>
          <p:cNvSpPr>
            <a:spLocks noGrp="1"/>
          </p:cNvSpPr>
          <p:nvPr>
            <p:ph idx="1"/>
          </p:nvPr>
        </p:nvSpPr>
        <p:spPr>
          <a:xfrm>
            <a:off x="0" y="613611"/>
            <a:ext cx="12192000" cy="6112042"/>
          </a:xfrm>
        </p:spPr>
        <p:txBody>
          <a:bodyPr/>
          <a:lstStyle/>
          <a:p>
            <a:pPr algn="just"/>
            <a:r>
              <a:rPr lang="sq-AL" i="1" spc="10" dirty="0">
                <a:effectLst/>
                <a:latin typeface="Times New Roman" panose="02020603050405020304" pitchFamily="18" charset="0"/>
                <a:ea typeface="Times New Roman" panose="02020603050405020304" pitchFamily="18" charset="0"/>
              </a:rPr>
              <a:t>Pra përsa më lart në analizë të neneve të lartpërmendur pretendimi i parashtruar nga prokurori se neni 64 që trajton lirimin me kusht paragrafi i tretë e ka ndaluar lirimin me kusht të personave të dënuar për  veprën penale të parashikuar nga neni 79/c e që në rastin konkret kërkesa e të dënuarit G.T  duhet të rrëzohet nuk qëndron pasi neni 79/c për të cilën flet kjo dispozitë ligjore është shfuqizuar</a:t>
            </a:r>
            <a:r>
              <a:rPr lang="en-US" i="1" spc="10" dirty="0">
                <a:latin typeface="Times New Roman" panose="02020603050405020304" pitchFamily="18" charset="0"/>
                <a:ea typeface="Times New Roman" panose="02020603050405020304" pitchFamily="18" charset="0"/>
                <a:cs typeface="Times New Roman" panose="02020603050405020304" pitchFamily="18" charset="0"/>
              </a:rPr>
              <a:t>. </a:t>
            </a:r>
            <a:r>
              <a:rPr lang="sq-AL" i="1" spc="10" dirty="0">
                <a:effectLst/>
                <a:latin typeface="Times New Roman" panose="02020603050405020304" pitchFamily="18" charset="0"/>
                <a:ea typeface="Times New Roman" panose="02020603050405020304" pitchFamily="18" charset="0"/>
              </a:rPr>
              <a:t>Pra në rastin konkret referuar nenit 477 të K.Pr.Penale dhe nenit 3 të K. Penal për kërkuesin G.T do të </a:t>
            </a:r>
            <a:r>
              <a:rPr lang="sq-AL" b="1" i="1" spc="10" dirty="0">
                <a:effectLst/>
                <a:latin typeface="Times New Roman" panose="02020603050405020304" pitchFamily="18" charset="0"/>
                <a:ea typeface="Times New Roman" panose="02020603050405020304" pitchFamily="18" charset="0"/>
              </a:rPr>
              <a:t>zbatohet ligji i kohës kur është kryer vepra</a:t>
            </a:r>
            <a:r>
              <a:rPr lang="sq-AL" i="1" spc="10" dirty="0">
                <a:effectLst/>
                <a:latin typeface="Times New Roman" panose="02020603050405020304" pitchFamily="18" charset="0"/>
                <a:ea typeface="Times New Roman" panose="02020603050405020304" pitchFamily="18" charset="0"/>
              </a:rPr>
              <a:t>. Referuar ligjit penal ai disiplinon vetëm sjelljet e ndaluara dhe që konsiderohen të dëmshme për shoqërinë dhe çdo sjellje që nuk është e parashikuar në ligjin penal si e ndaluar është natyrisht e lejuar. Përveç sa u relatua interpretimi i normave penale duhet të orientohet gjithnjë drejtë parimit favor rei e trajtuar dhe në vendimin unifikues të Gjykatës së Lartë nr. 2 viti 2015</a:t>
            </a:r>
            <a:r>
              <a:rPr lang="en-US" spc="10" dirty="0">
                <a:effectLst/>
                <a:latin typeface="Times New Roman" panose="02020603050405020304" pitchFamily="18" charset="0"/>
                <a:ea typeface="Times New Roman" panose="02020603050405020304" pitchFamily="18" charset="0"/>
              </a:rPr>
              <a:t>.”</a:t>
            </a:r>
            <a:endParaRPr lang="en-US" i="1" dirty="0">
              <a:latin typeface="Times New Roman" panose="02020603050405020304" pitchFamily="18" charset="0"/>
              <a:cs typeface="Times New Roman" panose="02020603050405020304" pitchFamily="18" charset="0"/>
            </a:endParaRPr>
          </a:p>
          <a:p>
            <a:pPr algn="just"/>
            <a:r>
              <a:rPr lang="sq-AL"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Përsa u parashtrua më lart i njëjti interpretim do të jetë dhe rastin e zbatimit të dispozitave të K. Penal që lidhen me institute të tjera siç është dhe lirimi para kohe me kusht ku dhe në këtë rast do të gjej zbatim neni 29 i Kushtetutës pra i institutit të ligjit penal favorizues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sq-AL" spc="10" dirty="0">
                <a:effectLst/>
                <a:latin typeface="Times New Roman" panose="02020603050405020304" pitchFamily="18" charset="0"/>
                <a:ea typeface="Times New Roman" panose="02020603050405020304" pitchFamily="18" charset="0"/>
                <a:cs typeface="Times New Roman" panose="02020603050405020304" pitchFamily="18" charset="0"/>
              </a:rPr>
              <a:t>Duke iu referuar kritereve të përcaktuara në dispozitën ligjore nenin 64 të kodit Penal "Për lirimin me kusht"sipas kësaj dispozite duhet të ekzistojnë "arsye të veçanta"pa përcaktuar </a:t>
            </a:r>
            <a:r>
              <a:rPr lang="sq-AL"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specifikisht se cilat do të quhen arsye të veçanta dhe që në këtë rast ligjvënësi e ka lënë me çmuarje të gjykatës të vlerësojë se cilat do të jenë këto arsye si dhe gjithashtu plotësimi i afatit kohor të vuajtjes së dënimit dhe të mos ketë kryer vepër tjetër penale, pra të mos jetë përsëritës (...)</a:t>
            </a:r>
            <a:r>
              <a:rPr lang="en-US"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79980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041DE6-1B95-4E12-ADC6-2F0AB4287B09}"/>
              </a:ext>
            </a:extLst>
          </p:cNvPr>
          <p:cNvSpPr>
            <a:spLocks noGrp="1"/>
          </p:cNvSpPr>
          <p:nvPr>
            <p:ph idx="1"/>
          </p:nvPr>
        </p:nvSpPr>
        <p:spPr>
          <a:xfrm>
            <a:off x="-1" y="0"/>
            <a:ext cx="12072731" cy="6858000"/>
          </a:xfrm>
        </p:spPr>
        <p:txBody>
          <a:bodyPr>
            <a:normAutofit lnSpcReduction="10000"/>
          </a:bodyPr>
          <a:lstStyle/>
          <a:p>
            <a:pPr marL="0" marR="0" indent="0" algn="just">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US" sz="22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2200" dirty="0" err="1">
                <a:latin typeface="Times New Roman" panose="02020603050405020304" pitchFamily="18" charset="0"/>
                <a:cs typeface="Times New Roman" panose="02020603050405020304" pitchFamily="18" charset="0"/>
              </a:rPr>
              <a:t>Gjykata</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Apelit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Tiranë</a:t>
            </a:r>
            <a:r>
              <a:rPr lang="en-US" sz="2200" dirty="0">
                <a:latin typeface="Times New Roman" panose="02020603050405020304" pitchFamily="18" charset="0"/>
                <a:cs typeface="Times New Roman" panose="02020603050405020304" pitchFamily="18" charset="0"/>
              </a:rPr>
              <a:t> me </a:t>
            </a:r>
            <a:r>
              <a:rPr lang="en-US" sz="2200" dirty="0" err="1">
                <a:latin typeface="Times New Roman" panose="02020603050405020304" pitchFamily="18" charset="0"/>
                <a:cs typeface="Times New Roman" panose="02020603050405020304" pitchFamily="18" charset="0"/>
              </a:rPr>
              <a:t>Vendimin</a:t>
            </a:r>
            <a:r>
              <a:rPr lang="en-US" sz="2200" dirty="0">
                <a:latin typeface="Times New Roman" panose="02020603050405020304" pitchFamily="18" charset="0"/>
                <a:cs typeface="Times New Roman" panose="02020603050405020304" pitchFamily="18" charset="0"/>
              </a:rPr>
              <a:t> Nr.221, </a:t>
            </a:r>
            <a:r>
              <a:rPr lang="en-US" sz="2200" dirty="0" err="1">
                <a:latin typeface="Times New Roman" panose="02020603050405020304" pitchFamily="18" charset="0"/>
                <a:cs typeface="Times New Roman" panose="02020603050405020304" pitchFamily="18" charset="0"/>
              </a:rPr>
              <a:t>datë</a:t>
            </a:r>
            <a:r>
              <a:rPr lang="en-US" sz="2200" dirty="0">
                <a:latin typeface="Times New Roman" panose="02020603050405020304" pitchFamily="18" charset="0"/>
                <a:cs typeface="Times New Roman" panose="02020603050405020304" pitchFamily="18" charset="0"/>
              </a:rPr>
              <a:t> 17.05.2021 ka </a:t>
            </a:r>
            <a:r>
              <a:rPr lang="en-US" sz="2200" dirty="0" err="1">
                <a:latin typeface="Times New Roman" panose="02020603050405020304" pitchFamily="18" charset="0"/>
                <a:cs typeface="Times New Roman" panose="02020603050405020304" pitchFamily="18" charset="0"/>
              </a:rPr>
              <a:t>vendosur</a:t>
            </a:r>
            <a:r>
              <a:rPr lang="en-US" sz="2200" dirty="0">
                <a:latin typeface="Times New Roman" panose="02020603050405020304" pitchFamily="18" charset="0"/>
                <a:cs typeface="Times New Roman" panose="02020603050405020304" pitchFamily="18" charset="0"/>
              </a:rPr>
              <a:t>:</a:t>
            </a:r>
          </a:p>
          <a:p>
            <a:pPr marL="0" marR="0" indent="0" algn="just">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2200" dirty="0">
                <a:latin typeface="Times New Roman" panose="02020603050405020304" pitchFamily="18" charset="0"/>
                <a:cs typeface="Times New Roman" panose="02020603050405020304" pitchFamily="18" charset="0"/>
              </a:rPr>
              <a:t>“</a:t>
            </a:r>
            <a:r>
              <a:rPr lang="en-US" sz="2200" i="1" dirty="0" err="1">
                <a:latin typeface="Times New Roman" panose="02020603050405020304" pitchFamily="18" charset="0"/>
                <a:cs typeface="Times New Roman" panose="02020603050405020304" pitchFamily="18" charset="0"/>
              </a:rPr>
              <a:t>Ndryshimin</a:t>
            </a:r>
            <a:r>
              <a:rPr lang="en-US" sz="2200" i="1" dirty="0">
                <a:latin typeface="Times New Roman" panose="02020603050405020304" pitchFamily="18" charset="0"/>
                <a:cs typeface="Times New Roman" panose="02020603050405020304" pitchFamily="18" charset="0"/>
              </a:rPr>
              <a:t> e </a:t>
            </a:r>
            <a:r>
              <a:rPr lang="en-US" sz="2200" i="1" dirty="0" err="1">
                <a:latin typeface="Times New Roman" panose="02020603050405020304" pitchFamily="18" charset="0"/>
                <a:cs typeface="Times New Roman" panose="02020603050405020304" pitchFamily="18" charset="0"/>
              </a:rPr>
              <a:t>vendimit</a:t>
            </a:r>
            <a:r>
              <a:rPr lang="en-US" sz="2200" i="1" dirty="0">
                <a:latin typeface="Times New Roman" panose="02020603050405020304" pitchFamily="18" charset="0"/>
                <a:cs typeface="Times New Roman" panose="02020603050405020304" pitchFamily="18" charset="0"/>
              </a:rPr>
              <a:t>  Nr. 69, </a:t>
            </a:r>
            <a:r>
              <a:rPr lang="en-US" sz="2200" i="1" dirty="0" err="1">
                <a:latin typeface="Times New Roman" panose="02020603050405020304" pitchFamily="18" charset="0"/>
                <a:cs typeface="Times New Roman" panose="02020603050405020304" pitchFamily="18" charset="0"/>
              </a:rPr>
              <a:t>datë</a:t>
            </a:r>
            <a:r>
              <a:rPr lang="en-US" sz="2200" i="1" dirty="0">
                <a:latin typeface="Times New Roman" panose="02020603050405020304" pitchFamily="18" charset="0"/>
                <a:cs typeface="Times New Roman" panose="02020603050405020304" pitchFamily="18" charset="0"/>
              </a:rPr>
              <a:t> 16.11.2017 </a:t>
            </a:r>
            <a:r>
              <a:rPr lang="en-US" sz="2200" i="1" dirty="0" err="1">
                <a:latin typeface="Times New Roman" panose="02020603050405020304" pitchFamily="18" charset="0"/>
                <a:cs typeface="Times New Roman" panose="02020603050405020304" pitchFamily="18" charset="0"/>
              </a:rPr>
              <a:t>të</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Gjykatës</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së</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Rrethit</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Gjyqësor</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Krujë</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dhe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rrëzimin</a:t>
            </a:r>
            <a:r>
              <a:rPr lang="en-US" sz="2200" i="1" dirty="0">
                <a:latin typeface="Times New Roman" panose="02020603050405020304" pitchFamily="18" charset="0"/>
                <a:cs typeface="Times New Roman" panose="02020603050405020304" pitchFamily="18" charset="0"/>
              </a:rPr>
              <a:t> e </a:t>
            </a:r>
            <a:r>
              <a:rPr lang="en-US" sz="2200" i="1" dirty="0" err="1">
                <a:latin typeface="Times New Roman" panose="02020603050405020304" pitchFamily="18" charset="0"/>
                <a:cs typeface="Times New Roman" panose="02020603050405020304" pitchFamily="18" charset="0"/>
              </a:rPr>
              <a:t>kërkesës</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së</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kërkuesit</a:t>
            </a:r>
            <a:r>
              <a:rPr lang="en-US" sz="2200" i="1" dirty="0">
                <a:latin typeface="Times New Roman" panose="02020603050405020304" pitchFamily="18" charset="0"/>
                <a:cs typeface="Times New Roman" panose="02020603050405020304" pitchFamily="18" charset="0"/>
              </a:rPr>
              <a:t> G.T me </a:t>
            </a:r>
            <a:r>
              <a:rPr lang="en-US" sz="2200" i="1" dirty="0" err="1">
                <a:latin typeface="Times New Roman" panose="02020603050405020304" pitchFamily="18" charset="0"/>
                <a:cs typeface="Times New Roman" panose="02020603050405020304" pitchFamily="18" charset="0"/>
              </a:rPr>
              <a:t>objekt</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lirim</a:t>
            </a:r>
            <a:r>
              <a:rPr lang="en-US" sz="2200" i="1" dirty="0">
                <a:latin typeface="Times New Roman" panose="02020603050405020304" pitchFamily="18" charset="0"/>
                <a:cs typeface="Times New Roman" panose="02020603050405020304" pitchFamily="18" charset="0"/>
              </a:rPr>
              <a:t> me </a:t>
            </a:r>
            <a:r>
              <a:rPr lang="en-US" sz="2200" i="1" dirty="0" err="1">
                <a:latin typeface="Times New Roman" panose="02020603050405020304" pitchFamily="18" charset="0"/>
                <a:cs typeface="Times New Roman" panose="02020603050405020304" pitchFamily="18" charset="0"/>
              </a:rPr>
              <a:t>kusht</a:t>
            </a:r>
            <a:r>
              <a:rPr lang="en-US" sz="2200" i="1" dirty="0">
                <a:latin typeface="Times New Roman" panose="02020603050405020304" pitchFamily="18" charset="0"/>
                <a:cs typeface="Times New Roman" panose="02020603050405020304" pitchFamily="18" charset="0"/>
              </a:rPr>
              <a:t>…”</a:t>
            </a:r>
          </a:p>
          <a:p>
            <a:pPr algn="just"/>
            <a:r>
              <a:rPr lang="en-US" sz="2200" dirty="0" err="1">
                <a:latin typeface="Times New Roman" panose="02020603050405020304" pitchFamily="18" charset="0"/>
                <a:cs typeface="Times New Roman" panose="02020603050405020304" pitchFamily="18" charset="0"/>
              </a:rPr>
              <a:t>Gjykata</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Apelit</a:t>
            </a:r>
            <a:r>
              <a:rPr lang="en-US" sz="2200" dirty="0">
                <a:latin typeface="Times New Roman" panose="02020603050405020304" pitchFamily="18" charset="0"/>
                <a:cs typeface="Times New Roman" panose="02020603050405020304" pitchFamily="18" charset="0"/>
              </a:rPr>
              <a:t> ka </a:t>
            </a:r>
            <a:r>
              <a:rPr lang="en-US" sz="2200" dirty="0" err="1">
                <a:latin typeface="Times New Roman" panose="02020603050405020304" pitchFamily="18" charset="0"/>
                <a:cs typeface="Times New Roman" panose="02020603050405020304" pitchFamily="18" charset="0"/>
              </a:rPr>
              <a:t>argumentuar</a:t>
            </a:r>
            <a:r>
              <a:rPr lang="en-US" sz="2200" dirty="0">
                <a:latin typeface="Times New Roman" panose="02020603050405020304" pitchFamily="18" charset="0"/>
                <a:cs typeface="Times New Roman" panose="02020603050405020304" pitchFamily="18" charset="0"/>
              </a:rPr>
              <a:t> se</a:t>
            </a:r>
            <a:r>
              <a:rPr lang="en-US" sz="2200" i="1" dirty="0">
                <a:latin typeface="Times New Roman" panose="02020603050405020304" pitchFamily="18" charset="0"/>
                <a:cs typeface="Times New Roman" panose="02020603050405020304" pitchFamily="18" charset="0"/>
              </a:rPr>
              <a:t>: “</a:t>
            </a:r>
            <a:r>
              <a:rPr lang="sq-AL" sz="2200" i="1" spc="10" dirty="0">
                <a:effectLst/>
                <a:latin typeface="Times New Roman" panose="02020603050405020304" pitchFamily="18" charset="0"/>
                <a:ea typeface="Times New Roman" panose="02020603050405020304" pitchFamily="18" charset="0"/>
                <a:cs typeface="Times New Roman" panose="02020603050405020304" pitchFamily="18" charset="0"/>
              </a:rPr>
              <a:t>Në rastin konkret Gjykata e Shkallës së Parë Krujë nuk ka analizuar dhe interpretuar në mënyrë të drejtë institutin e veprimit në kohë të ligjit penal, pasi çështja objekt gjykimi ka të bëjë me kërkesat penale që ngrihen nga të dënuarit gjatë vuajtjes së dënimit, pra në fazën e ekzekutimit të vendimit penal, konkretisht për lirimin me kusht të dënuarit dhe </a:t>
            </a:r>
            <a:r>
              <a:rPr lang="en-US" sz="2200" i="1" spc="1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200" i="1" spc="10" dirty="0">
                <a:effectLst/>
                <a:latin typeface="Times New Roman" panose="02020603050405020304" pitchFamily="18" charset="0"/>
                <a:ea typeface="Times New Roman" panose="02020603050405020304" pitchFamily="18" charset="0"/>
                <a:cs typeface="Times New Roman" panose="02020603050405020304" pitchFamily="18" charset="0"/>
              </a:rPr>
              <a:t>në zbatim të nenit 64 të K. Penal dhe 477 të Kodit të Procedurës Penale</a:t>
            </a:r>
            <a:r>
              <a:rPr lang="en-US" sz="2200" i="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200" i="1" spc="10" dirty="0">
                <a:effectLst/>
                <a:latin typeface="Times New Roman" panose="02020603050405020304" pitchFamily="18" charset="0"/>
                <a:ea typeface="Times New Roman" panose="02020603050405020304" pitchFamily="18" charset="0"/>
                <a:cs typeface="Times New Roman" panose="02020603050405020304" pitchFamily="18" charset="0"/>
              </a:rPr>
              <a:t>Gjykata e Apelit vlerëson se, në fazën e ekzekutimit i dënuari ka të drejtë të bëjë kërkesa penale të caktuara të parashikuara në ligj, për të cilat ai mund të përfitojë nëse përmbush kriteret ligjore te përcaktuara. </a:t>
            </a:r>
            <a:endParaRPr lang="en-US" sz="2200" i="1" spc="1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2200" i="1" spc="10" dirty="0">
                <a:effectLst/>
                <a:latin typeface="Times New Roman" panose="02020603050405020304" pitchFamily="18" charset="0"/>
                <a:ea typeface="Times New Roman" panose="02020603050405020304" pitchFamily="18" charset="0"/>
                <a:cs typeface="Times New Roman" panose="02020603050405020304" pitchFamily="18" charset="0"/>
              </a:rPr>
              <a:t>Faza e ekzekutimit të dënimit është një fazë e shkëputur nga procesi penal i cili zhvillohet në kuadër të përcaktimit të përgjegjësisë penale, pasi në momentin që vendimi për deklarimin fajtor të një subjekti merr formë të prerë, statusi i të pandehurit përfundon dhe subjekti objekt gjykimi në lidhje me autorësinë e veprës penale konsiderohet i dënuar dhe çdo kërkesë që ai bën me tej në lidhje me ekzekutimit e dënimit do të bëhet me statusin e të dënuarit tashmë.</a:t>
            </a:r>
            <a:r>
              <a:rPr lang="en-US" sz="2200" i="1"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200" i="1" spc="10" dirty="0">
                <a:effectLst/>
                <a:latin typeface="Times New Roman" panose="02020603050405020304" pitchFamily="18" charset="0"/>
                <a:ea typeface="Times New Roman" panose="02020603050405020304" pitchFamily="18" charset="0"/>
                <a:cs typeface="Times New Roman" panose="02020603050405020304" pitchFamily="18" charset="0"/>
              </a:rPr>
              <a:t>Në lidhje me këtë legjislatori ka parashikuar disa lehtësi që i përkasin fazës së ekzekutimit të dënimit, nga të cilat i dënuari mund të përfitojë dhe që parashikohen në kreun e VII të K. Penal, konkretisht në nenin 64 dhe 65 që ka të bëjë me mundësinë e të dënuarit që të përfundojë më parë dënimin me burgim dhe të lirohet me kusht. Në vijim të arsyetimit ndryshe nga sa ka argumentuar dhe interpretuar gjykata e shkallës së parë, Gjykata Apelit çmon se në bazë të aplikimit të institutit të veprimit në kohë të ligjit penal, në fazën e ekzekutimit të vendimit penal, do të zbatohet ligji i kohës që ka qenë në fuqi në momentin që i dënuari ka paraqitur në organin e gjykatës kërkesën e veçantë penale me objekt lirim me kusht.</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i="1" dirty="0"/>
          </a:p>
        </p:txBody>
      </p:sp>
    </p:spTree>
    <p:extLst>
      <p:ext uri="{BB962C8B-B14F-4D97-AF65-F5344CB8AC3E}">
        <p14:creationId xmlns:p14="http://schemas.microsoft.com/office/powerpoint/2010/main" val="300799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3361E2-D093-40F2-A87D-FA0BF237C74F}"/>
              </a:ext>
            </a:extLst>
          </p:cNvPr>
          <p:cNvSpPr>
            <a:spLocks noGrp="1"/>
          </p:cNvSpPr>
          <p:nvPr>
            <p:ph idx="1"/>
          </p:nvPr>
        </p:nvSpPr>
        <p:spPr>
          <a:xfrm>
            <a:off x="-1" y="0"/>
            <a:ext cx="12192001" cy="6858000"/>
          </a:xfrm>
        </p:spPr>
        <p:txBody>
          <a:bodyPr>
            <a:normAutofit/>
          </a:bodyPr>
          <a:lstStyle/>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Gjykata e Apelit vlerëson se duhet të zbatohet ligji penal material që është në fuqi në kohën e ekzekutimit të dënimit, pasi ekzekutimi i dënimit lidhet me elementë që kanë të bëjnë me sjelljen e të dënuarit në institucionet e IEVP-së, me mundësinë që me sjelljen e tij të përfitohen ulje të dënimit ose leje shpërblyese, mundësinë e ri integrimit të tij në shoqëri, me qëndrimin e tij ndaj veprës, me sjelljen me bashkëvuajtësit dhe me autoritetet shtetërore, me mundësinë e tij për tu punësuar jashtë burgu, në varësi të kërkesës që do të ngrihet nga i dënuari dhe rrjedhimisht faktet që vlerësohen nga gjykata në këtë fazë janë të ndryshme nga ato që janë vlerësuar në momentin që i dënuari është shpallur fajtor.</a:t>
            </a:r>
            <a:endParaRPr lang="en-US" i="1" spc="1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Në zbatim të ligjit material penal, konkretisht nenit 64 të K. Penal që është në fuqi pas ndryshimeve, domethënë që ka qenë në fuqi në momentin që i dënuari G.T ka paraqitur në kërkesën e tij për lirim me kusht pranë Gjykatës së Rrethit Gjyqësor Krujë datë 19.09.2017, Gjykata e Apelit çmon se nga i dënuari G.T nuk plotësohen kushtet dhe kriteret ligjore për të përfituar lirimin me kusht, pasi rezulton se ai është i dënuar për veprën penale sipas nenit 79/c të K. Penal “Vrasjes me dashje të punonjësit të punonjësit të policisë”, vepër për të cilën sipas nenit 64 të K. Penal është e ndaluar përfitimi dhe zbatimi i institutit të lirimit me kusht.</a:t>
            </a:r>
            <a:endParaRPr lang="en-US" i="1" spc="1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i="1" spc="10" dirty="0">
                <a:effectLst/>
                <a:latin typeface="Times New Roman" panose="02020603050405020304" pitchFamily="18" charset="0"/>
                <a:ea typeface="Times New Roman" panose="02020603050405020304" pitchFamily="18" charset="0"/>
                <a:cs typeface="Times New Roman" panose="02020603050405020304" pitchFamily="18" charset="0"/>
              </a:rPr>
              <a:t>Ndryshe nga sa ka arsyetuar gjykata e shkallës së parë në lidhje me pikën “c” të nenit 79 të K. Penal që ka qenë në fuqi në kohën e dënimit të shtetasit G.T, që kjo pikë është shfuqizuar dhe për këtë shkak ky ndalim për këtë të dënuar nuk mund të aplikohet, Gjykata e Apelit çmon se, shfuqizimi i normës konkretisht pikës “c” të nenit 79 të K. Penal nuk ka patur si qëllim që mos dënimin më të kësaj lloj vepre penale, sepse nuk ka më rrezikshmëri shoqërinë, por përkundrazi me ndryshimet ligjore të bëra me ligjin nr. 144/2013 datë 02.05.2013, janë krijuar dy norma të reja, konkretisht ajo e parashikuar nga neni 79/a i K. Penal “Vrasja e funksionarëve publikë” dhe ajo e parashikuar nga neni 79/b i K. Penal “Vrasja e punonjësve të Policisë së Shtetit”.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744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F48C-6A8F-43A1-88C3-97F5FDDD61B4}"/>
              </a:ext>
            </a:extLst>
          </p:cNvPr>
          <p:cNvSpPr>
            <a:spLocks noGrp="1"/>
          </p:cNvSpPr>
          <p:nvPr>
            <p:ph type="title"/>
          </p:nvPr>
        </p:nvSpPr>
        <p:spPr>
          <a:xfrm>
            <a:off x="0" y="119270"/>
            <a:ext cx="11728174" cy="371060"/>
          </a:xfrm>
        </p:spPr>
        <p:txBody>
          <a:bodyPr>
            <a:noAutofit/>
          </a:bodyPr>
          <a:lstStyle/>
          <a:p>
            <a:pPr algn="ctr"/>
            <a:r>
              <a:rPr lang="en-US" sz="2800" dirty="0" err="1"/>
              <a:t>Vlerësimi</a:t>
            </a:r>
            <a:r>
              <a:rPr lang="en-US" sz="2800" dirty="0"/>
              <a:t> I </a:t>
            </a:r>
            <a:r>
              <a:rPr lang="en-US" sz="2800" dirty="0" err="1"/>
              <a:t>K.p.Gj.L</a:t>
            </a:r>
            <a:endParaRPr lang="en-US" sz="2800" dirty="0"/>
          </a:p>
        </p:txBody>
      </p:sp>
      <p:sp>
        <p:nvSpPr>
          <p:cNvPr id="3" name="Content Placeholder 2">
            <a:extLst>
              <a:ext uri="{FF2B5EF4-FFF2-40B4-BE49-F238E27FC236}">
                <a16:creationId xmlns:a16="http://schemas.microsoft.com/office/drawing/2014/main" id="{3B37FD55-B1E2-40B8-BCDD-D2558392D828}"/>
              </a:ext>
            </a:extLst>
          </p:cNvPr>
          <p:cNvSpPr>
            <a:spLocks noGrp="1"/>
          </p:cNvSpPr>
          <p:nvPr>
            <p:ph idx="1"/>
          </p:nvPr>
        </p:nvSpPr>
        <p:spPr>
          <a:xfrm>
            <a:off x="0" y="622852"/>
            <a:ext cx="12085983" cy="6175512"/>
          </a:xfrm>
        </p:spPr>
        <p:txBody>
          <a:bodyPr/>
          <a:lstStyle/>
          <a:p>
            <a:pPr algn="just"/>
            <a:r>
              <a:rPr lang="sq-AL" dirty="0">
                <a:effectLst/>
                <a:latin typeface="Times New Roman" panose="02020603050405020304" pitchFamily="18" charset="0"/>
                <a:ea typeface="Times New Roman" panose="02020603050405020304" pitchFamily="18" charset="0"/>
              </a:rPr>
              <a:t>19. Kolegji vlerëson se lirimi me kusht është një mënyrë e ekzekutimit të dënimit me burgim, por nuk është dhe nuk mund të cilësohet si një lloj dënimi apo pjesë e tij. Nisur nga pretendimet e parashtruara nga mbrojtësi në rekurs, Kolegji në arritjen e këtij përfundimi i referohet jo vetëm ligji penal, por edhe jurisprudencës së Gjykatës Evropiane për të Drejtat e Njeriut (GJEDNJ)</a:t>
            </a:r>
            <a:r>
              <a:rPr lang="en-US" dirty="0">
                <a:effectLst/>
                <a:latin typeface="Times New Roman" panose="02020603050405020304" pitchFamily="18" charset="0"/>
                <a:ea typeface="Times New Roman" panose="02020603050405020304" pitchFamily="18" charset="0"/>
              </a:rPr>
              <a:t>.</a:t>
            </a:r>
          </a:p>
          <a:p>
            <a:pPr algn="just"/>
            <a:r>
              <a:rPr lang="sq-AL" dirty="0">
                <a:effectLst/>
                <a:latin typeface="Times New Roman" panose="02020603050405020304" pitchFamily="18" charset="0"/>
                <a:ea typeface="Times New Roman" panose="02020603050405020304" pitchFamily="18" charset="0"/>
              </a:rPr>
              <a:t>22. Kolegji vlerëson të theksojë se një dispozitë penale</a:t>
            </a:r>
            <a:r>
              <a:rPr lang="en-US" dirty="0">
                <a:effectLst/>
                <a:latin typeface="Times New Roman" panose="02020603050405020304" pitchFamily="18" charset="0"/>
                <a:ea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rPr>
              <a:t>neni</a:t>
            </a:r>
            <a:r>
              <a:rPr lang="en-US" dirty="0">
                <a:effectLst/>
                <a:latin typeface="Times New Roman" panose="02020603050405020304" pitchFamily="18" charset="0"/>
                <a:ea typeface="Times New Roman" panose="02020603050405020304" pitchFamily="18" charset="0"/>
              </a:rPr>
              <a:t> 64)</a:t>
            </a:r>
            <a:r>
              <a:rPr lang="sq-AL" dirty="0">
                <a:effectLst/>
                <a:latin typeface="Times New Roman" panose="02020603050405020304" pitchFamily="18" charset="0"/>
                <a:ea typeface="Times New Roman" panose="02020603050405020304" pitchFamily="18" charset="0"/>
              </a:rPr>
              <a:t> nuk mund të cilësohet materiale apo procedurale, thjesht dhe vetëm nga fakti që është parashikuar si e tillë në Kodin Penal apo në KPP. Ajo që duhet vlerësuar është dispozita e zbatueshme në rastin konkret, nëse kjo dispozitë (materiale apo procedurale) ndikon në ashpërsinë e masës së dënimit të caktuar ndaj të dënuarit. Kolegji vlerëson se, nëse një dispozitë e cilësuar si procedurale për faktin se parashikohet në ligjin procedural penal, ka një ndikim në ashpërsinë e masës së dënimit që duhet të jepet nga gjykata, atëherë ajo duhet trajtuar si një dispozitë penale materiale, ndaj të cilës ka vend për t’u zbatuar parimi i sanksionuar në nenin 29, pika 2 të Kushtetutës, si dhe neni 3, pika 3, i Kodit Penal</a:t>
            </a:r>
            <a:r>
              <a:rPr lang="en-US" dirty="0">
                <a:latin typeface="Times New Roman" panose="02020603050405020304" pitchFamily="18" charset="0"/>
                <a:ea typeface="Times New Roman" panose="02020603050405020304" pitchFamily="18" charset="0"/>
              </a:rPr>
              <a:t>.</a:t>
            </a:r>
          </a:p>
          <a:p>
            <a:pPr algn="just"/>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Duke ju rikthyer rastit konkret, në zbatim të standardeve të cituara më lart dhe jurisprudencës së GJEDNJ, Kolegji arrin në përfundimin se lirimi me kusht nuk është element përbërës i dënimit të caktuar ndaj të dënuarit/kërkuesit, por është mënyrë e ekzekutimit të këtij dënimi. Ndryshimet ligjore që ka pësuar instituti i lirimit me kusht në vitin 2013, nuk kanë cenuar dhe as nuk kanë ndikuar në përkeqësimin e dënimit të caktuar ndaj kërkuesit Genci Tafili. Kriteret ndaluese të vendosura në dispozitën e zbatueshme, neni 64 i Kodit Penal, nuk ndikon në përkeqësimin apo zgjatjen e kohës së vuajtjes së dënimit nga kërkuesi. Neni 3 i Kodit Penal është një normë që lidhet me identifikimin e normës penale më të favorshme në momentin e caktimit të dënimit përfundimtar për të akuzuarin/të pandehurin, që do të thotë se shtrirja kohore e zbatimit të kësaj norme vazhdon deri në momentin kur vendimi penal është përfundimtar/</a:t>
            </a:r>
            <a:r>
              <a:rPr lang="sq-AL"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res judicata</a:t>
            </a:r>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27972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D3A5CC-AFB7-4338-9C86-E826CCB3150C}"/>
              </a:ext>
            </a:extLst>
          </p:cNvPr>
          <p:cNvSpPr>
            <a:spLocks noGrp="1"/>
          </p:cNvSpPr>
          <p:nvPr>
            <p:ph idx="1"/>
          </p:nvPr>
        </p:nvSpPr>
        <p:spPr>
          <a:xfrm>
            <a:off x="-1" y="1070811"/>
            <a:ext cx="12192001" cy="5787188"/>
          </a:xfrm>
        </p:spPr>
        <p:txBody>
          <a:bodyPr>
            <a:normAutofit/>
          </a:bodyPr>
          <a:lstStyle/>
          <a:p>
            <a:pPr algn="just"/>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 Në lidhje me sa më lart, Kolegji mban në konsideratë edhe vendimin unifikues nr. 4, datë 27.03.2003, të Kolegjeve e Bashkuara të Gjykatës së Lartë, që, në lidhje me zbatimin e nenin 3 të Kodit Penal, kanë theksuar se “... </a:t>
            </a:r>
            <a:r>
              <a:rPr lang="sq-AL"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Megjithatë, duhet vënë në dukje fakti që fuqia prapavepruese e ligjit penal favorizues, në raport me momentin kohor të zbatimit të tij, nuk është e pakufizuar, pasi ky moment, është i kushtëzuar nga faza në të cilën gjendet procedimi penal që i përket personit të akuzuar për kryerjen e veprës penale, fazë e cila, duke u bazuar në sa u thanë me hollësi më lart, Kolegjet e Bashkuara të Gjykatës së Lartë, arrijnë në përfundimin se, nuk mund të jetë tej momentit kohor kur vendimi i dënimit penal të personit të akuzuar, ka marr formë të prerë, gjë që vlen edhe për personat e dënuar me vendim penal, të formës së prerë, të gjykatave të huaja penale, sikurse është rasti objekt gjykimi</a:t>
            </a:r>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rrethanat e cituara më lart, Kolegji gjen të drejtë dhe ndan të njëjtin qëndrim me Gjykatën e Apelit Tiranë, që ka argumentuar se, në fazën e ekzekutimit të një vendimi penal, gjen zbatim dispozita penale që është në fuqi në kohën e ekzekutimit të dënimit, pasi kjo fazë lidhet me elemente që kanë të bëjnë me sjelljen e të dënuarit pranë institucioneve të vuajtjes së dënimit, me uljen e dënimi, me lejet shpërblyese që në fund kanë si qëllim final mundësinë e riintegrimit në shoqëri të dënuarit. </a:t>
            </a:r>
            <a:endPar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kushtet kur lirimi me kusht lidhet pikërisht me fazën e ekzekutimit, do të zbatohet pikërisht dispozita e ligjit penal që është në fuqi në momentin e paraqitjes së kërkesës nga i dënuari, pasi plotësimi i kërkesave të ligjit do të verifikohen pikërisht në këtë moment.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8730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250E6-5870-468A-BF04-00AD0E9887E1}"/>
              </a:ext>
            </a:extLst>
          </p:cNvPr>
          <p:cNvSpPr>
            <a:spLocks noGrp="1"/>
          </p:cNvSpPr>
          <p:nvPr>
            <p:ph idx="1"/>
          </p:nvPr>
        </p:nvSpPr>
        <p:spPr>
          <a:xfrm>
            <a:off x="0" y="1033670"/>
            <a:ext cx="12192000" cy="5824330"/>
          </a:xfrm>
        </p:spPr>
        <p:txBody>
          <a:bodyPr/>
          <a:lstStyle/>
          <a:p>
            <a:pPr algn="just"/>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a:t>
            </a:r>
            <a:r>
              <a:rPr lang="sq-AL"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Kolegji vlerëson se pretendimi që ka ngritur rekursuesi se tashmë GJEDNJ ka mbajtur një qëndrim përsa i përket ndryshimit të kushteve për lirimin para kohe me kusht, si një përkeqësim të dënimit të dhënë ndaj kërkuesit, i cili nuk ka qenë në këto pozita në momentin që ai është dënuar me vendim përfundimtar, është i pabazuar. Në këtë vendim është trajtuar gjerësisht jurisprudenca e GJEDNJ, në lidhje me lirimin me kusht, si një institut që nuk trajtohet brenda fushës së veprimit të nenit 7 të KEDNJ, pasi nuk është element apo pjesë e dënimit të caktuar.</a:t>
            </a:r>
            <a:endParaRPr lang="en-US" spc="10" dirty="0">
              <a:effectLst/>
              <a:latin typeface="Times New Roman" panose="02020603050405020304" pitchFamily="18" charset="0"/>
              <a:ea typeface="Times New Roman" panose="02020603050405020304" pitchFamily="18" charset="0"/>
            </a:endParaRPr>
          </a:p>
          <a:p>
            <a:pPr algn="just"/>
            <a:r>
              <a:rPr lang="sq-AL" spc="10" dirty="0">
                <a:effectLst/>
                <a:latin typeface="Times New Roman" panose="02020603050405020304" pitchFamily="18" charset="0"/>
                <a:ea typeface="Times New Roman" panose="02020603050405020304" pitchFamily="18" charset="0"/>
              </a:rPr>
              <a:t>Kolegji e gjen të drejtë qëndrimin e Gjykatës së Apelit se shfuqizimi i normës konkretisht pikës “c” të nenit 79 të Kodit Penal nuk ka patur si qëllim dekriminalizimin e kësaj lloj vepre penale, sepse nuk ka më rrezikshmëri shoqërinë, por, përkundrazi, me ndryshimet ligjore të bëra me ligjin nr. 144/2013, datë 02.05.2013, janë krijuar dy norma të reja, konkretisht ajo e parashikuar nga neni 79/a i Kodit Penal “Vrasja e funksionarëve publikë” dhe ajo e parashikuar nga neni 79/b i Kodit Penal “Vrasja e punonjësve të Policisë së Shtetit”, duke parashikuar një mbrojtje më të posaçme këtyre subjekte kjo e shprehur edhe nga marzhet e dënimit të cilat janë më të rënda në minimumin e parashikuar</a:t>
            </a:r>
            <a:r>
              <a:rPr lang="en-US" spc="10" dirty="0">
                <a:effectLst/>
                <a:latin typeface="Times New Roman" panose="02020603050405020304" pitchFamily="18" charset="0"/>
                <a:ea typeface="Times New Roman" panose="02020603050405020304" pitchFamily="18" charset="0"/>
              </a:rPr>
              <a:t>.</a:t>
            </a:r>
          </a:p>
          <a:p>
            <a:pPr algn="just"/>
            <a:r>
              <a:rPr lang="en-US" spc="10" dirty="0" err="1">
                <a:latin typeface="Times New Roman" panose="02020603050405020304" pitchFamily="18" charset="0"/>
              </a:rPr>
              <a:t>Në</a:t>
            </a:r>
            <a:r>
              <a:rPr lang="en-US" spc="10" dirty="0">
                <a:latin typeface="Times New Roman" panose="02020603050405020304" pitchFamily="18" charset="0"/>
              </a:rPr>
              <a:t> </a:t>
            </a:r>
            <a:r>
              <a:rPr lang="en-US" spc="10" dirty="0" err="1">
                <a:latin typeface="Times New Roman" panose="02020603050405020304" pitchFamily="18" charset="0"/>
              </a:rPr>
              <a:t>përfundim</a:t>
            </a:r>
            <a:r>
              <a:rPr lang="en-US" spc="10" dirty="0">
                <a:latin typeface="Times New Roman" panose="02020603050405020304" pitchFamily="18" charset="0"/>
              </a:rPr>
              <a:t> </a:t>
            </a:r>
            <a:r>
              <a:rPr lang="en-US" spc="10" dirty="0" err="1">
                <a:latin typeface="Times New Roman" panose="02020603050405020304" pitchFamily="18" charset="0"/>
              </a:rPr>
              <a:t>K.P.Gj.L</a:t>
            </a:r>
            <a:r>
              <a:rPr lang="en-US" spc="10" dirty="0">
                <a:latin typeface="Times New Roman" panose="02020603050405020304" pitchFamily="18" charset="0"/>
              </a:rPr>
              <a:t> ka </a:t>
            </a:r>
            <a:r>
              <a:rPr lang="en-US" spc="10" dirty="0" err="1">
                <a:latin typeface="Times New Roman" panose="02020603050405020304" pitchFamily="18" charset="0"/>
              </a:rPr>
              <a:t>vendosur</a:t>
            </a:r>
            <a:r>
              <a:rPr lang="en-US" spc="10" dirty="0">
                <a:latin typeface="Times New Roman" panose="02020603050405020304" pitchFamily="18" charset="0"/>
              </a:rPr>
              <a:t> “</a:t>
            </a:r>
            <a:r>
              <a:rPr lang="sq-AL" dirty="0">
                <a:effectLst/>
                <a:latin typeface="Times New Roman" panose="02020603050405020304" pitchFamily="18" charset="0"/>
                <a:ea typeface="Times New Roman" panose="02020603050405020304" pitchFamily="18" charset="0"/>
              </a:rPr>
              <a:t>Lënien në fuqi të vendimit nr. 221, datë 17.05.2021, të Gjykatës së Apelit Tiranë</a:t>
            </a:r>
            <a:r>
              <a:rPr lang="en-US" dirty="0">
                <a:effectLst/>
                <a:latin typeface="Times New Roman" panose="02020603050405020304" pitchFamily="18" charset="0"/>
                <a:ea typeface="Times New Roman" panose="02020603050405020304" pitchFamily="18" charset="0"/>
              </a:rPr>
              <a:t>”.</a:t>
            </a:r>
            <a:endParaRPr lang="en-US" dirty="0"/>
          </a:p>
        </p:txBody>
      </p:sp>
    </p:spTree>
    <p:extLst>
      <p:ext uri="{BB962C8B-B14F-4D97-AF65-F5344CB8AC3E}">
        <p14:creationId xmlns:p14="http://schemas.microsoft.com/office/powerpoint/2010/main" val="352698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C39E-434C-4EB3-9AC5-EEE15704AE2C}"/>
              </a:ext>
            </a:extLst>
          </p:cNvPr>
          <p:cNvSpPr>
            <a:spLocks noGrp="1"/>
          </p:cNvSpPr>
          <p:nvPr>
            <p:ph type="title"/>
          </p:nvPr>
        </p:nvSpPr>
        <p:spPr>
          <a:xfrm>
            <a:off x="0" y="159025"/>
            <a:ext cx="12192000" cy="526775"/>
          </a:xfrm>
        </p:spPr>
        <p:txBody>
          <a:bodyPr>
            <a:normAutofit/>
          </a:bodyPr>
          <a:lstStyle/>
          <a:p>
            <a:pPr algn="ctr"/>
            <a:r>
              <a:rPr lang="en-US" sz="2800" dirty="0" err="1"/>
              <a:t>Jurisprudencë</a:t>
            </a:r>
            <a:r>
              <a:rPr lang="en-US" sz="2800" dirty="0"/>
              <a:t> e GJEDNJ-</a:t>
            </a:r>
            <a:r>
              <a:rPr lang="en-US" sz="2800" dirty="0" err="1"/>
              <a:t>së</a:t>
            </a:r>
            <a:endParaRPr lang="en-US" sz="2800" dirty="0"/>
          </a:p>
        </p:txBody>
      </p:sp>
      <p:sp>
        <p:nvSpPr>
          <p:cNvPr id="3" name="Content Placeholder 2">
            <a:extLst>
              <a:ext uri="{FF2B5EF4-FFF2-40B4-BE49-F238E27FC236}">
                <a16:creationId xmlns:a16="http://schemas.microsoft.com/office/drawing/2014/main" id="{6EC19D93-3328-48A3-8EAD-829A02E78B29}"/>
              </a:ext>
            </a:extLst>
          </p:cNvPr>
          <p:cNvSpPr>
            <a:spLocks noGrp="1"/>
          </p:cNvSpPr>
          <p:nvPr>
            <p:ph idx="1"/>
          </p:nvPr>
        </p:nvSpPr>
        <p:spPr>
          <a:xfrm>
            <a:off x="-1" y="685800"/>
            <a:ext cx="12191999" cy="6172200"/>
          </a:xfrm>
        </p:spPr>
        <p:txBody>
          <a:bodyPr>
            <a:normAutofit/>
          </a:bodyPr>
          <a:lstStyle/>
          <a:p>
            <a:r>
              <a:rPr lang="en-US" b="1" dirty="0" err="1"/>
              <a:t>Çështja</a:t>
            </a:r>
            <a:r>
              <a:rPr lang="en-US" b="1" dirty="0"/>
              <a:t> </a:t>
            </a:r>
            <a:r>
              <a:rPr lang="sq-AL" sz="1800" b="1" dirty="0">
                <a:effectLst/>
                <a:latin typeface="Times New Roman" panose="02020603050405020304" pitchFamily="18" charset="0"/>
                <a:ea typeface="Calibri" panose="020F0502020204030204" pitchFamily="34" charset="0"/>
              </a:rPr>
              <a:t>Kupinskyy v. Ukraine, no.5084/18</a:t>
            </a:r>
            <a:endParaRPr lang="en-US" sz="1800" dirty="0">
              <a:effectLst/>
              <a:latin typeface="Times New Roman" panose="02020603050405020304" pitchFamily="18" charset="0"/>
              <a:ea typeface="Calibri" panose="020F0502020204030204" pitchFamily="34" charset="0"/>
            </a:endParaRPr>
          </a:p>
          <a:p>
            <a:pPr marL="0" algn="just">
              <a:spcBef>
                <a:spcPts val="0"/>
              </a:spcBef>
            </a:pPr>
            <a:r>
              <a:rPr lang="sq-AL" dirty="0">
                <a:effectLst/>
                <a:latin typeface="Times New Roman" panose="02020603050405020304" pitchFamily="18" charset="0"/>
                <a:ea typeface="Calibri" panose="020F0502020204030204" pitchFamily="34" charset="0"/>
              </a:rPr>
              <a:t>Në vitin 2002, aplikanti, një shtetas ukrainas, u dënua në Hungari me burgim të përjetshëm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sq-AL" dirty="0">
                <a:effectLst/>
                <a:latin typeface="Times New Roman" panose="02020603050405020304" pitchFamily="18" charset="0"/>
                <a:ea typeface="Calibri" panose="020F0502020204030204" pitchFamily="34" charset="0"/>
              </a:rPr>
              <a:t>me</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mundësi</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lirimi</a:t>
            </a:r>
            <a:r>
              <a:rPr lang="en-US" dirty="0">
                <a:effectLst/>
                <a:latin typeface="Times New Roman" panose="02020603050405020304" pitchFamily="18" charset="0"/>
                <a:ea typeface="Calibri" panose="020F0502020204030204" pitchFamily="34" charset="0"/>
              </a:rPr>
              <a:t> me </a:t>
            </a:r>
            <a:r>
              <a:rPr lang="en-US" dirty="0" err="1">
                <a:effectLst/>
                <a:latin typeface="Times New Roman" panose="02020603050405020304" pitchFamily="18" charset="0"/>
                <a:ea typeface="Calibri" panose="020F0502020204030204" pitchFamily="34" charset="0"/>
              </a:rPr>
              <a:t>kusht</a:t>
            </a:r>
            <a:r>
              <a:rPr lang="en-US" dirty="0">
                <a:effectLst/>
                <a:latin typeface="Times New Roman" panose="02020603050405020304" pitchFamily="18" charset="0"/>
                <a:ea typeface="Calibri" panose="020F0502020204030204" pitchFamily="34" charset="0"/>
              </a:rPr>
              <a:t> pas </a:t>
            </a:r>
            <a:r>
              <a:rPr lang="en-US" dirty="0" err="1">
                <a:effectLst/>
                <a:latin typeface="Times New Roman" panose="02020603050405020304" pitchFamily="18" charset="0"/>
                <a:ea typeface="Calibri" panose="020F0502020204030204" pitchFamily="34" charset="0"/>
              </a:rPr>
              <a:t>vuajtjes</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së</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njëzet</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vjetësh</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burgim</a:t>
            </a:r>
            <a:r>
              <a:rPr lang="sq-AL" dirty="0">
                <a:effectLst/>
                <a:latin typeface="Times New Roman" panose="02020603050405020304" pitchFamily="18" charset="0"/>
                <a:ea typeface="Calibri" panose="020F0502020204030204" pitchFamily="34" charset="0"/>
              </a:rPr>
              <a:t>. Në vitin 2007 </a:t>
            </a:r>
            <a:r>
              <a:rPr lang="en-US" dirty="0" err="1">
                <a:effectLst/>
                <a:latin typeface="Times New Roman" panose="02020603050405020304" pitchFamily="18" charset="0"/>
                <a:ea typeface="Calibri" panose="020F0502020204030204" pitchFamily="34" charset="0"/>
              </a:rPr>
              <a:t>aplikanti</a:t>
            </a:r>
            <a:r>
              <a:rPr lang="en-US" dirty="0">
                <a:effectLst/>
                <a:latin typeface="Times New Roman" panose="02020603050405020304" pitchFamily="18" charset="0"/>
                <a:ea typeface="Calibri" panose="020F0502020204030204" pitchFamily="34" charset="0"/>
              </a:rPr>
              <a:t> u </a:t>
            </a:r>
            <a:r>
              <a:rPr lang="en-US" dirty="0" err="1">
                <a:effectLst/>
                <a:latin typeface="Times New Roman" panose="02020603050405020304" pitchFamily="18" charset="0"/>
                <a:ea typeface="Calibri" panose="020F0502020204030204" pitchFamily="34" charset="0"/>
              </a:rPr>
              <a:t>transferua</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në</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Ukraninë</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për</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të</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vuajtur</a:t>
            </a:r>
            <a:r>
              <a:rPr lang="en-US" dirty="0">
                <a:effectLst/>
                <a:latin typeface="Times New Roman" panose="02020603050405020304" pitchFamily="18" charset="0"/>
                <a:ea typeface="Calibri" panose="020F0502020204030204" pitchFamily="34" charset="0"/>
              </a:rPr>
              <a:t> </a:t>
            </a:r>
            <a:r>
              <a:rPr lang="en-US" dirty="0" err="1">
                <a:effectLst/>
                <a:latin typeface="Times New Roman" panose="02020603050405020304" pitchFamily="18" charset="0"/>
                <a:ea typeface="Calibri" panose="020F0502020204030204" pitchFamily="34" charset="0"/>
              </a:rPr>
              <a:t>dënimin</a:t>
            </a:r>
            <a:r>
              <a:rPr lang="en-US" dirty="0">
                <a:latin typeface="Times New Roman" panose="02020603050405020304" pitchFamily="18" charset="0"/>
                <a:ea typeface="Calibri" panose="020F0502020204030204" pitchFamily="34" charset="0"/>
              </a:rPr>
              <a:t>. </a:t>
            </a:r>
            <a:r>
              <a:rPr lang="sq-AL" dirty="0">
                <a:effectLst/>
                <a:latin typeface="Times New Roman" panose="02020603050405020304" pitchFamily="18" charset="0"/>
                <a:ea typeface="Calibri" panose="020F0502020204030204" pitchFamily="34" charset="0"/>
              </a:rPr>
              <a:t>Nga viti 2016 deri në vitin 2021, gjykatat ukrainase refuzuan disa kërkesa për lirim lirim me kusht me arsyetimin se kërkuesi po vuante dënimin në përputhje me </a:t>
            </a:r>
            <a:r>
              <a:rPr lang="en-US" dirty="0" err="1">
                <a:effectLst/>
                <a:latin typeface="Times New Roman" panose="02020603050405020304" pitchFamily="18" charset="0"/>
                <a:ea typeface="Calibri" panose="020F0502020204030204" pitchFamily="34" charset="0"/>
              </a:rPr>
              <a:t>legjislacionin</a:t>
            </a:r>
            <a:r>
              <a:rPr lang="sq-AL" dirty="0">
                <a:effectLst/>
                <a:latin typeface="Times New Roman" panose="02020603050405020304" pitchFamily="18" charset="0"/>
                <a:ea typeface="Calibri" panose="020F0502020204030204" pitchFamily="34" charset="0"/>
              </a:rPr>
              <a:t> ukrainas</a:t>
            </a:r>
            <a:r>
              <a:rPr lang="en-US" dirty="0">
                <a:effectLst/>
                <a:latin typeface="Times New Roman" panose="02020603050405020304" pitchFamily="18" charset="0"/>
                <a:ea typeface="Calibri" panose="020F0502020204030204" pitchFamily="34" charset="0"/>
              </a:rPr>
              <a:t>,</a:t>
            </a:r>
            <a:r>
              <a:rPr lang="sq-AL" dirty="0">
                <a:effectLst/>
                <a:latin typeface="Times New Roman" panose="02020603050405020304" pitchFamily="18" charset="0"/>
                <a:ea typeface="Calibri" panose="020F0502020204030204" pitchFamily="34" charset="0"/>
              </a:rPr>
              <a:t> legjislacioni i cili nuk parashikonte lirimin me kusht për të burgosurit e përjetshëm. Kërkuesi apeloi</a:t>
            </a:r>
            <a:r>
              <a:rPr lang="en-US" dirty="0">
                <a:effectLst/>
                <a:latin typeface="Times New Roman" panose="02020603050405020304" pitchFamily="18" charset="0"/>
                <a:ea typeface="Calibri" panose="020F0502020204030204" pitchFamily="34" charset="0"/>
              </a:rPr>
              <a:t> por</a:t>
            </a:r>
            <a:r>
              <a:rPr lang="sq-AL" dirty="0">
                <a:effectLst/>
                <a:latin typeface="Times New Roman" panose="02020603050405020304" pitchFamily="18" charset="0"/>
                <a:ea typeface="Calibri" panose="020F0502020204030204" pitchFamily="34" charset="0"/>
              </a:rPr>
              <a:t> pa sukses. </a:t>
            </a:r>
            <a:endParaRPr lang="en-US" dirty="0">
              <a:effectLst/>
              <a:latin typeface="Times New Roman" panose="02020603050405020304" pitchFamily="18" charset="0"/>
              <a:ea typeface="Calibri" panose="020F0502020204030204" pitchFamily="34" charset="0"/>
            </a:endParaRPr>
          </a:p>
          <a:p>
            <a:pPr marL="0" algn="just">
              <a:spcBef>
                <a:spcPts val="0"/>
              </a:spcBef>
            </a:pPr>
            <a:endParaRPr lang="en-US" dirty="0">
              <a:latin typeface="Times New Roman" panose="02020603050405020304" pitchFamily="18" charset="0"/>
              <a:ea typeface="Calibri" panose="020F0502020204030204" pitchFamily="34" charset="0"/>
            </a:endParaRPr>
          </a:p>
          <a:p>
            <a:pPr marL="0" algn="just">
              <a:spcBef>
                <a:spcPts val="0"/>
              </a:spcBef>
            </a:pP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këtë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rast</a:t>
            </a:r>
            <a:r>
              <a:rPr lang="en-US" dirty="0">
                <a:latin typeface="Times New Roman" panose="02020603050405020304" pitchFamily="18" charset="0"/>
                <a:ea typeface="Calibri" panose="020F0502020204030204" pitchFamily="34" charset="0"/>
              </a:rPr>
              <a:t> GJEDNJ </a:t>
            </a:r>
            <a:r>
              <a:rPr lang="en-US" dirty="0" err="1">
                <a:latin typeface="Times New Roman" panose="02020603050405020304" pitchFamily="18" charset="0"/>
                <a:ea typeface="Calibri" panose="020F0502020204030204" pitchFamily="34" charset="0"/>
              </a:rPr>
              <a:t>konstatoi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shkleje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nenit</a:t>
            </a:r>
            <a:r>
              <a:rPr lang="en-US" dirty="0">
                <a:latin typeface="Times New Roman" panose="02020603050405020304" pitchFamily="18" charset="0"/>
                <a:ea typeface="Calibri" panose="020F0502020204030204" pitchFamily="34" charset="0"/>
              </a:rPr>
              <a:t> 3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KEDNJ, duke </a:t>
            </a:r>
            <a:r>
              <a:rPr lang="en-US" dirty="0" err="1">
                <a:latin typeface="Times New Roman" panose="02020603050405020304" pitchFamily="18" charset="0"/>
                <a:ea typeface="Calibri" panose="020F0502020204030204" pitchFamily="34" charset="0"/>
              </a:rPr>
              <a:t>arsyetuar</a:t>
            </a:r>
            <a:r>
              <a:rPr lang="en-US" dirty="0">
                <a:latin typeface="Times New Roman" panose="02020603050405020304" pitchFamily="18" charset="0"/>
                <a:ea typeface="Calibri" panose="020F0502020204030204" pitchFamily="34" charset="0"/>
              </a:rPr>
              <a:t> se “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përjetshëm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pandryshueshëm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nuk</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është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përputhje</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kërkesat</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nenit</a:t>
            </a:r>
            <a:r>
              <a:rPr lang="en-US" dirty="0">
                <a:latin typeface="Times New Roman" panose="02020603050405020304" pitchFamily="18" charset="0"/>
                <a:ea typeface="Calibri" panose="020F0502020204030204" pitchFamily="34" charset="0"/>
              </a:rPr>
              <a:t> 3.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rastin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fjalë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ndryshe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nga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cështja</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Petukhov</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përjetshëm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ankuesit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nuk</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ishte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rezultat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nga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gjykatat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Ukrainase</a:t>
            </a:r>
            <a:r>
              <a:rPr lang="en-US" dirty="0">
                <a:latin typeface="Times New Roman" panose="02020603050405020304" pitchFamily="18" charset="0"/>
                <a:ea typeface="Calibri" panose="020F0502020204030204" pitchFamily="34" charset="0"/>
              </a:rPr>
              <a:t>, por u </a:t>
            </a:r>
            <a:r>
              <a:rPr lang="en-US" dirty="0" err="1">
                <a:latin typeface="Times New Roman" panose="02020603050405020304" pitchFamily="18" charset="0"/>
                <a:ea typeface="Calibri" panose="020F0502020204030204" pitchFamily="34" charset="0"/>
              </a:rPr>
              <a:t>vendos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prej</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tyre</a:t>
            </a:r>
            <a:r>
              <a:rPr lang="en-US" dirty="0">
                <a:latin typeface="Times New Roman" panose="02020603050405020304" pitchFamily="18" charset="0"/>
                <a:ea typeface="Calibri" panose="020F0502020204030204" pitchFamily="34" charset="0"/>
              </a:rPr>
              <a:t> pas </a:t>
            </a:r>
            <a:r>
              <a:rPr lang="en-US" dirty="0" err="1">
                <a:latin typeface="Times New Roman" panose="02020603050405020304" pitchFamily="18" charset="0"/>
                <a:ea typeface="Calibri" panose="020F0502020204030204" pitchFamily="34" charset="0"/>
              </a:rPr>
              <a:t>transferimit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tij</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nga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Hungaria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Ukrainë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qëllime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vuajtjes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dënimit</a:t>
            </a:r>
            <a:r>
              <a:rPr lang="en-US" dirty="0">
                <a:latin typeface="Times New Roman" panose="02020603050405020304" pitchFamily="18" charset="0"/>
                <a:ea typeface="Calibri" panose="020F0502020204030204" pitchFamily="34" charset="0"/>
              </a:rPr>
              <a:t>.”</a:t>
            </a:r>
          </a:p>
          <a:p>
            <a:pPr marL="0" algn="just">
              <a:spcBef>
                <a:spcPts val="0"/>
              </a:spcBef>
            </a:pPr>
            <a:endParaRPr lang="en-US" dirty="0">
              <a:latin typeface="Times New Roman" panose="02020603050405020304" pitchFamily="18" charset="0"/>
              <a:ea typeface="Calibri" panose="020F0502020204030204" pitchFamily="34" charset="0"/>
            </a:endParaRPr>
          </a:p>
          <a:p>
            <a:pPr marL="0" algn="just">
              <a:spcBef>
                <a:spcPts val="0"/>
              </a:spcBef>
            </a:pPr>
            <a:r>
              <a:rPr lang="en-US" dirty="0">
                <a:latin typeface="Times New Roman" panose="02020603050405020304" pitchFamily="18" charset="0"/>
                <a:ea typeface="Calibri" panose="020F0502020204030204" pitchFamily="34" charset="0"/>
              </a:rPr>
              <a:t>Po </a:t>
            </a:r>
            <a:r>
              <a:rPr lang="en-US" dirty="0" err="1">
                <a:latin typeface="Times New Roman" panose="02020603050405020304" pitchFamily="18" charset="0"/>
                <a:ea typeface="Calibri" panose="020F0502020204030204" pitchFamily="34" charset="0"/>
              </a:rPr>
              <a:t>ashtu</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Gjykata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rithekson</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jurisprudencën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saj</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vendosur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bëhet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dallimi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ndërmjet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mase </a:t>
            </a:r>
            <a:r>
              <a:rPr lang="en-US" dirty="0" err="1">
                <a:latin typeface="Times New Roman" panose="02020603050405020304" pitchFamily="18" charset="0"/>
                <a:ea typeface="Calibri" panose="020F0502020204030204" pitchFamily="34" charset="0"/>
              </a:rPr>
              <a:t>që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thelb</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përbën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mase </a:t>
            </a:r>
            <a:r>
              <a:rPr lang="en-US" dirty="0" err="1">
                <a:latin typeface="Times New Roman" panose="02020603050405020304" pitchFamily="18" charset="0"/>
                <a:ea typeface="Calibri" panose="020F0502020204030204" pitchFamily="34" charset="0"/>
              </a:rPr>
              <a:t>që</a:t>
            </a:r>
            <a:r>
              <a:rPr lang="en-US" dirty="0">
                <a:latin typeface="Times New Roman" panose="02020603050405020304" pitchFamily="18" charset="0"/>
                <a:ea typeface="Calibri" panose="020F0502020204030204" pitchFamily="34" charset="0"/>
              </a:rPr>
              <a:t> ka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bëjë</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ekzekutimin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ose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zbatimin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a:t>
            </a:r>
            <a:r>
              <a:rPr lang="en-US" dirty="0">
                <a:latin typeface="Times New Roman" panose="02020603050405020304" pitchFamily="18" charset="0"/>
                <a:ea typeface="Calibri" panose="020F0502020204030204" pitchFamily="34" charset="0"/>
              </a:rPr>
              <a:t>”. Neni 7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KEDNJ-</a:t>
            </a:r>
            <a:r>
              <a:rPr lang="en-US" dirty="0" err="1">
                <a:latin typeface="Times New Roman" panose="02020603050405020304" pitchFamily="18" charset="0"/>
                <a:ea typeface="Calibri" panose="020F0502020204030204" pitchFamily="34" charset="0"/>
              </a:rPr>
              <a:t>së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zbatohet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vetëm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parin</a:t>
            </a:r>
            <a:r>
              <a:rPr lang="en-US" dirty="0">
                <a:latin typeface="Times New Roman" panose="02020603050405020304" pitchFamily="18" charset="0"/>
                <a:ea typeface="Calibri" panose="020F0502020204030204" pitchFamily="34" charset="0"/>
              </a:rPr>
              <a:t>. </a:t>
            </a:r>
          </a:p>
          <a:p>
            <a:pPr marL="0" algn="just">
              <a:spcBef>
                <a:spcPts val="0"/>
              </a:spcBef>
            </a:pPr>
            <a:endParaRPr lang="en-US" dirty="0">
              <a:latin typeface="Times New Roman" panose="02020603050405020304" pitchFamily="18" charset="0"/>
              <a:ea typeface="Calibri" panose="020F0502020204030204" pitchFamily="34" charset="0"/>
            </a:endParaRPr>
          </a:p>
          <a:p>
            <a:pPr marL="0" algn="just">
              <a:spcBef>
                <a:spcPts val="0"/>
              </a:spcBef>
            </a:pPr>
            <a:r>
              <a:rPr lang="en-US" dirty="0" err="1">
                <a:latin typeface="Times New Roman" panose="02020603050405020304" pitchFamily="18" charset="0"/>
                <a:ea typeface="Calibri" panose="020F0502020204030204" pitchFamily="34" charset="0"/>
              </a:rPr>
              <a:t>Pavarësisht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faktin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nëse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çështja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kishte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bënte</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ndryshimin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regjimit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lirimit</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kusht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brenda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vendit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ose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ndryshim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tillë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ndodhi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rezultat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transferimit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burgosurve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Gjykata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është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shprehur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vazhdimisht</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regjim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tillë</a:t>
            </a:r>
            <a:r>
              <a:rPr lang="en-US" dirty="0">
                <a:latin typeface="Times New Roman" panose="02020603050405020304" pitchFamily="18" charset="0"/>
                <a:ea typeface="Calibri" panose="020F0502020204030204" pitchFamily="34" charset="0"/>
              </a:rPr>
              <a:t> ka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bëjë</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ekzekutimin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kështu</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përjashton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zbatimin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nenit</a:t>
            </a:r>
            <a:r>
              <a:rPr lang="en-US" dirty="0">
                <a:latin typeface="Times New Roman" panose="02020603050405020304" pitchFamily="18" charset="0"/>
                <a:ea typeface="Calibri" panose="020F0502020204030204" pitchFamily="34" charset="0"/>
              </a:rPr>
              <a:t> 7 (shih </a:t>
            </a:r>
            <a:r>
              <a:rPr lang="en-US" dirty="0" err="1">
                <a:latin typeface="Times New Roman" panose="02020603050405020304" pitchFamily="18" charset="0"/>
                <a:ea typeface="Calibri" panose="020F0502020204030204" pitchFamily="34" charset="0"/>
              </a:rPr>
              <a:t>Kafkaris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cituar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më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sipër</a:t>
            </a:r>
            <a:r>
              <a:rPr lang="en-US" dirty="0">
                <a:latin typeface="Times New Roman" panose="02020603050405020304" pitchFamily="18" charset="0"/>
                <a:ea typeface="Calibri" panose="020F0502020204030204" pitchFamily="34" charset="0"/>
              </a:rPr>
              <a:t>, § 142; Grava </a:t>
            </a:r>
            <a:r>
              <a:rPr lang="en-US" dirty="0" err="1">
                <a:latin typeface="Times New Roman" panose="02020603050405020304" pitchFamily="18" charset="0"/>
                <a:ea typeface="Calibri" panose="020F0502020204030204" pitchFamily="34" charset="0"/>
              </a:rPr>
              <a:t>kundër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Italisë</a:t>
            </a:r>
            <a:r>
              <a:rPr lang="en-US" dirty="0">
                <a:latin typeface="Times New Roman" panose="02020603050405020304" pitchFamily="18" charset="0"/>
                <a:ea typeface="Calibri" panose="020F0502020204030204" pitchFamily="34" charset="0"/>
              </a:rPr>
              <a:t>, nr. 43522/98, § 51, 10 </a:t>
            </a:r>
            <a:r>
              <a:rPr lang="en-US" dirty="0" err="1">
                <a:latin typeface="Times New Roman" panose="02020603050405020304" pitchFamily="18" charset="0"/>
                <a:ea typeface="Calibri" panose="020F0502020204030204" pitchFamily="34" charset="0"/>
              </a:rPr>
              <a:t>korrik</a:t>
            </a:r>
            <a:r>
              <a:rPr lang="en-US" dirty="0">
                <a:latin typeface="Times New Roman" panose="02020603050405020304" pitchFamily="18" charset="0"/>
                <a:ea typeface="Calibri" panose="020F0502020204030204" pitchFamily="34" charset="0"/>
              </a:rPr>
              <a:t> 2003;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Ciok</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cituar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më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lart</a:t>
            </a:r>
            <a:r>
              <a:rPr lang="en-US" dirty="0">
                <a:latin typeface="Times New Roman" panose="02020603050405020304" pitchFamily="18" charset="0"/>
                <a:ea typeface="Calibri" panose="020F0502020204030204" pitchFamily="34" charset="0"/>
              </a:rPr>
              <a:t>, § 34).</a:t>
            </a:r>
          </a:p>
          <a:p>
            <a:pPr marL="0" algn="just">
              <a:spcBef>
                <a:spcPts val="0"/>
              </a:spcBef>
            </a:pPr>
            <a:endParaRPr lang="en-US" dirty="0">
              <a:latin typeface="Times New Roman" panose="02020603050405020304" pitchFamily="18" charset="0"/>
              <a:ea typeface="Calibri" panose="020F0502020204030204" pitchFamily="34" charset="0"/>
            </a:endParaRPr>
          </a:p>
          <a:p>
            <a:pPr marL="0" indent="0" algn="just">
              <a:spcBef>
                <a:spcPts val="0"/>
              </a:spcBef>
              <a:buNone/>
            </a:pPr>
            <a:endParaRPr lang="en-US" i="1" dirty="0">
              <a:effectLst/>
              <a:latin typeface="Times New Roman" panose="02020603050405020304" pitchFamily="18" charset="0"/>
              <a:ea typeface="Calibri" panose="020F0502020204030204" pitchFamily="34" charset="0"/>
            </a:endParaRPr>
          </a:p>
          <a:p>
            <a:pPr marL="0" indent="0" algn="just">
              <a:spcBef>
                <a:spcPts val="0"/>
              </a:spcBef>
              <a:buNone/>
            </a:pPr>
            <a:endParaRPr lang="en-US"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52569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64FA69-9667-4E12-8531-F40FCE085F16}"/>
              </a:ext>
            </a:extLst>
          </p:cNvPr>
          <p:cNvSpPr>
            <a:spLocks noGrp="1"/>
          </p:cNvSpPr>
          <p:nvPr>
            <p:ph idx="1"/>
          </p:nvPr>
        </p:nvSpPr>
        <p:spPr>
          <a:xfrm>
            <a:off x="0" y="0"/>
            <a:ext cx="12192000" cy="6858000"/>
          </a:xfrm>
        </p:spPr>
        <p:txBody>
          <a:bodyPr>
            <a:normAutofit/>
          </a:bodyPr>
          <a:lstStyle/>
          <a:p>
            <a:pPr algn="just"/>
            <a:endParaRPr lang="en-US" dirty="0"/>
          </a:p>
          <a:p>
            <a:pPr algn="just"/>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veçanti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çështjet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që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kishin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bënin</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transferimin</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burgosurve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Gjykata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vendosi</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pavarësisht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nga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fakti</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perspektivat</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lirimit</a:t>
            </a:r>
            <a:r>
              <a:rPr lang="en-US" dirty="0">
                <a:latin typeface="Times New Roman" panose="02020603050405020304" pitchFamily="18" charset="0"/>
                <a:ea typeface="Calibri" panose="020F0502020204030204" pitchFamily="34" charset="0"/>
              </a:rPr>
              <a:t> me </a:t>
            </a:r>
            <a:r>
              <a:rPr lang="en-US" dirty="0" err="1">
                <a:latin typeface="Times New Roman" panose="02020603050405020304" pitchFamily="18" charset="0"/>
                <a:ea typeface="Calibri" panose="020F0502020204030204" pitchFamily="34" charset="0"/>
              </a:rPr>
              <a:t>kusht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shtetin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administrues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ishin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më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pak</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favorshme</a:t>
            </a:r>
            <a:r>
              <a:rPr lang="en-US" dirty="0">
                <a:latin typeface="Times New Roman" panose="02020603050405020304" pitchFamily="18" charset="0"/>
                <a:ea typeface="Calibri" panose="020F0502020204030204" pitchFamily="34" charset="0"/>
              </a:rPr>
              <a:t> se </a:t>
            </a:r>
            <a:r>
              <a:rPr lang="en-US" dirty="0" err="1">
                <a:latin typeface="Times New Roman" panose="02020603050405020304" pitchFamily="18" charset="0"/>
                <a:ea typeface="Calibri" panose="020F0502020204030204" pitchFamily="34" charset="0"/>
              </a:rPr>
              <a:t>në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shtetin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dënues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vendimet</a:t>
            </a:r>
            <a:r>
              <a:rPr lang="en-US" dirty="0">
                <a:latin typeface="Times New Roman" panose="02020603050405020304" pitchFamily="18" charset="0"/>
                <a:ea typeface="Calibri" panose="020F0502020204030204" pitchFamily="34" charset="0"/>
              </a:rPr>
              <a:t> e </a:t>
            </a:r>
            <a:r>
              <a:rPr lang="en-US" dirty="0" err="1">
                <a:latin typeface="Times New Roman" panose="02020603050405020304" pitchFamily="18" charset="0"/>
                <a:ea typeface="Calibri" panose="020F0502020204030204" pitchFamily="34" charset="0"/>
              </a:rPr>
              <a:t>transferimit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mbeten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brenda</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fushës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ekzekutimit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nuk</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përbënin</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një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dënim</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sipas</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kuptimit</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të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nenit</a:t>
            </a:r>
            <a:r>
              <a:rPr lang="en-US" dirty="0">
                <a:latin typeface="Times New Roman" panose="02020603050405020304" pitchFamily="18" charset="0"/>
                <a:ea typeface="Calibri" panose="020F0502020204030204" pitchFamily="34" charset="0"/>
              </a:rPr>
              <a:t> 7 (</a:t>
            </a:r>
            <a:r>
              <a:rPr lang="en-US" dirty="0" err="1">
                <a:latin typeface="Times New Roman" panose="02020603050405020304" pitchFamily="18" charset="0"/>
                <a:ea typeface="Calibri" panose="020F0502020204030204" pitchFamily="34" charset="0"/>
              </a:rPr>
              <a:t>Csoszánszki</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kundër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Suedisë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vendim</a:t>
            </a:r>
            <a:r>
              <a:rPr lang="en-US" dirty="0">
                <a:latin typeface="Times New Roman" panose="02020603050405020304" pitchFamily="18" charset="0"/>
                <a:ea typeface="Calibri" panose="020F0502020204030204" pitchFamily="34" charset="0"/>
              </a:rPr>
              <a:t>), nr. 22318/02, 27 </a:t>
            </a:r>
            <a:r>
              <a:rPr lang="en-US" dirty="0" err="1">
                <a:latin typeface="Times New Roman" panose="02020603050405020304" pitchFamily="18" charset="0"/>
                <a:ea typeface="Calibri" panose="020F0502020204030204" pitchFamily="34" charset="0"/>
              </a:rPr>
              <a:t>qershor</a:t>
            </a:r>
            <a:r>
              <a:rPr lang="en-US" dirty="0">
                <a:latin typeface="Times New Roman" panose="02020603050405020304" pitchFamily="18" charset="0"/>
                <a:ea typeface="Calibri" panose="020F0502020204030204" pitchFamily="34" charset="0"/>
              </a:rPr>
              <a:t> 2006, </a:t>
            </a:r>
            <a:r>
              <a:rPr lang="en-US" dirty="0" err="1">
                <a:latin typeface="Times New Roman" panose="02020603050405020304" pitchFamily="18" charset="0"/>
                <a:ea typeface="Calibri" panose="020F0502020204030204" pitchFamily="34" charset="0"/>
              </a:rPr>
              <a:t>dhe</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Szabó</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kundër</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Suedisë</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dek</a:t>
            </a:r>
            <a:r>
              <a:rPr lang="en-US" dirty="0">
                <a:latin typeface="Times New Roman" panose="02020603050405020304" pitchFamily="18" charset="0"/>
                <a:ea typeface="Calibri" panose="020F0502020204030204" pitchFamily="34" charset="0"/>
              </a:rPr>
              <a:t>.), nr. 28578/ 03, 27 </a:t>
            </a:r>
            <a:r>
              <a:rPr lang="en-US" dirty="0" err="1">
                <a:latin typeface="Times New Roman" panose="02020603050405020304" pitchFamily="18" charset="0"/>
                <a:ea typeface="Calibri" panose="020F0502020204030204" pitchFamily="34" charset="0"/>
              </a:rPr>
              <a:t>qershor</a:t>
            </a:r>
            <a:r>
              <a:rPr lang="en-US" dirty="0">
                <a:latin typeface="Times New Roman" panose="02020603050405020304" pitchFamily="18" charset="0"/>
                <a:ea typeface="Calibri" panose="020F0502020204030204" pitchFamily="34" charset="0"/>
              </a:rPr>
              <a:t> 2006).</a:t>
            </a:r>
          </a:p>
          <a:p>
            <a:pPr algn="just"/>
            <a:r>
              <a:rPr lang="en-US" dirty="0"/>
              <a:t>I </a:t>
            </a:r>
            <a:r>
              <a:rPr lang="en-US" dirty="0" err="1">
                <a:latin typeface="Times New Roman" panose="02020603050405020304" pitchFamily="18" charset="0"/>
                <a:cs typeface="Times New Roman" panose="02020603050405020304" pitchFamily="18" charset="0"/>
              </a:rPr>
              <a:t>njëjti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përfundim</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arrit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konvertimin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dënimeve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administrues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lirimin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administrues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rrepta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dënues</a:t>
            </a:r>
            <a:r>
              <a:rPr lang="en-US" dirty="0">
                <a:latin typeface="Times New Roman" panose="02020603050405020304" pitchFamily="18" charset="0"/>
                <a:cs typeface="Times New Roman" panose="02020603050405020304" pitchFamily="18" charset="0"/>
              </a:rPr>
              <a:t> (shih Müller k. </a:t>
            </a:r>
            <a:r>
              <a:rPr lang="en-US" dirty="0" err="1">
                <a:latin typeface="Times New Roman" panose="02020603050405020304" pitchFamily="18" charset="0"/>
                <a:cs typeface="Times New Roman" panose="02020603050405020304" pitchFamily="18" charset="0"/>
              </a:rPr>
              <a:t>Republika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Çeke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dek</a:t>
            </a:r>
            <a:r>
              <a:rPr lang="en-US" dirty="0">
                <a:latin typeface="Times New Roman" panose="02020603050405020304" pitchFamily="18" charset="0"/>
                <a:cs typeface="Times New Roman" panose="02020603050405020304" pitchFamily="18" charset="0"/>
              </a:rPr>
              <a:t>.), nr. 48058/09, 6 </a:t>
            </a:r>
            <a:r>
              <a:rPr lang="en-US" dirty="0" err="1">
                <a:latin typeface="Times New Roman" panose="02020603050405020304" pitchFamily="18" charset="0"/>
                <a:cs typeface="Times New Roman" panose="02020603050405020304" pitchFamily="18" charset="0"/>
              </a:rPr>
              <a:t>shtator</a:t>
            </a:r>
            <a:r>
              <a:rPr lang="en-US" dirty="0">
                <a:latin typeface="Times New Roman" panose="02020603050405020304" pitchFamily="18" charset="0"/>
                <a:cs typeface="Times New Roman" panose="02020603050405020304" pitchFamily="18" charset="0"/>
              </a:rPr>
              <a:t> 2011). </a:t>
            </a:r>
          </a:p>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vëren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ndryshe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regjimin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lirimit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konstatua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përkiste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ekskluzivisht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fushës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paragrafët</a:t>
            </a:r>
            <a:r>
              <a:rPr lang="en-US" dirty="0">
                <a:latin typeface="Times New Roman" panose="02020603050405020304" pitchFamily="18" charset="0"/>
                <a:cs typeface="Times New Roman" panose="02020603050405020304" pitchFamily="18" charset="0"/>
              </a:rPr>
              <a:t> 47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48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transferimi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konvertua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regjim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lirim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a:t>
            </a:r>
            <a:r>
              <a:rPr lang="en-US" dirty="0">
                <a:latin typeface="Times New Roman" panose="02020603050405020304" pitchFamily="18" charset="0"/>
                <a:cs typeface="Times New Roman" panose="02020603050405020304" pitchFamily="18" charset="0"/>
              </a:rPr>
              <a:t> fare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lirimit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aplikantit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konvertimit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ukrainas</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42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parimor</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çështjes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mëparshme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transferimit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burgosurve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48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bënte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dhënien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lirimit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transferua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burgosuri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mosdisponueshmërisë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lirimit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6623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CF3742-35EC-4F88-8D25-AA2AFB7BA2ED}"/>
              </a:ext>
            </a:extLst>
          </p:cNvPr>
          <p:cNvSpPr>
            <a:spLocks noGrp="1"/>
          </p:cNvSpPr>
          <p:nvPr>
            <p:ph idx="1"/>
          </p:nvPr>
        </p:nvSpPr>
        <p:spPr>
          <a:xfrm>
            <a:off x="-1" y="264695"/>
            <a:ext cx="12019547" cy="6593305"/>
          </a:xfrm>
        </p:spPr>
        <p:txBody>
          <a:bodyPr/>
          <a:lstStyle/>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shihet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përkatëse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legjislacionit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hungarez</a:t>
            </a:r>
            <a:r>
              <a:rPr lang="en-US" dirty="0">
                <a:latin typeface="Times New Roman" panose="02020603050405020304" pitchFamily="18" charset="0"/>
                <a:cs typeface="Times New Roman" panose="02020603050405020304" pitchFamily="18" charset="0"/>
              </a:rPr>
              <a:t>, ajo </a:t>
            </a:r>
            <a:r>
              <a:rPr lang="en-US" dirty="0" err="1">
                <a:latin typeface="Times New Roman" panose="02020603050405020304" pitchFamily="18" charset="0"/>
                <a:cs typeface="Times New Roman" panose="02020603050405020304" pitchFamily="18" charset="0"/>
              </a:rPr>
              <a:t>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dallimin</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dënimeve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përjetshme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pandryshueshme</a:t>
            </a:r>
            <a:r>
              <a:rPr lang="en-US" dirty="0">
                <a:latin typeface="Times New Roman" panose="02020603050405020304" pitchFamily="18" charset="0"/>
                <a:cs typeface="Times New Roman" panose="02020603050405020304" pitchFamily="18" charset="0"/>
              </a:rPr>
              <a:t>(shih </a:t>
            </a:r>
            <a:r>
              <a:rPr lang="en-US" dirty="0" err="1">
                <a:latin typeface="Times New Roman" panose="02020603050405020304" pitchFamily="18" charset="0"/>
                <a:cs typeface="Times New Roman" panose="02020603050405020304" pitchFamily="18" charset="0"/>
              </a:rPr>
              <a:t>paragrafët</a:t>
            </a:r>
            <a:r>
              <a:rPr lang="en-US" dirty="0">
                <a:latin typeface="Times New Roman" panose="02020603050405020304" pitchFamily="18" charset="0"/>
                <a:cs typeface="Times New Roman" panose="02020603050405020304" pitchFamily="18" charset="0"/>
              </a:rPr>
              <a:t> 24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25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dyja</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kërkuesit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brendshme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Hungari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eksplicite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burgim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përjetshëm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pandryshueshëm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përjetshme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pandrysheshme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shtrirjes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ndryshimi</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mjaft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domethënës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konsiderojë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papajtueshme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kërkesat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Konventës</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Vinter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sipër</a:t>
            </a:r>
            <a:r>
              <a:rPr lang="en-US" dirty="0">
                <a:latin typeface="Times New Roman" panose="02020603050405020304" pitchFamily="18" charset="0"/>
                <a:cs typeface="Times New Roman" panose="02020603050405020304" pitchFamily="18" charset="0"/>
              </a:rPr>
              <a:t>, §§ 124-30, </a:t>
            </a:r>
            <a:r>
              <a:rPr lang="en-US" dirty="0" err="1">
                <a:latin typeface="Times New Roman" panose="02020603050405020304" pitchFamily="18" charset="0"/>
                <a:cs typeface="Times New Roman" panose="02020603050405020304" pitchFamily="18" charset="0"/>
              </a:rPr>
              <a:t>Petukhov</a:t>
            </a:r>
            <a:r>
              <a:rPr lang="en-US" dirty="0">
                <a:latin typeface="Times New Roman" panose="02020603050405020304" pitchFamily="18" charset="0"/>
                <a:cs typeface="Times New Roman" panose="02020603050405020304" pitchFamily="18" charset="0"/>
              </a:rPr>
              <a:t> (nr. 2), </a:t>
            </a:r>
            <a:r>
              <a:rPr lang="en-US" dirty="0" err="1">
                <a:latin typeface="Times New Roman" panose="02020603050405020304" pitchFamily="18" charset="0"/>
                <a:cs typeface="Times New Roman" panose="02020603050405020304" pitchFamily="18" charset="0"/>
              </a:rPr>
              <a:t>cituar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 169-187), </a:t>
            </a:r>
            <a:r>
              <a:rPr lang="en-US" dirty="0" err="1">
                <a:latin typeface="Times New Roman" panose="02020603050405020304" pitchFamily="18" charset="0"/>
                <a:cs typeface="Times New Roman" panose="02020603050405020304" pitchFamily="18" charset="0"/>
              </a:rPr>
              <a:t>ndërsa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gjet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pajtueshëm</a:t>
            </a:r>
            <a:r>
              <a:rPr lang="en-US" dirty="0">
                <a:latin typeface="Times New Roman" panose="02020603050405020304" pitchFamily="18" charset="0"/>
                <a:cs typeface="Times New Roman" panose="02020603050405020304" pitchFamily="18" charset="0"/>
              </a:rPr>
              <a:t> (shih Hutchinson, </a:t>
            </a:r>
            <a:r>
              <a:rPr lang="en-US" dirty="0" err="1">
                <a:latin typeface="Times New Roman" panose="02020603050405020304" pitchFamily="18" charset="0"/>
                <a:cs typeface="Times New Roman" panose="02020603050405020304" pitchFamily="18" charset="0"/>
              </a:rPr>
              <a:t>cituar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 70-72). </a:t>
            </a:r>
          </a:p>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përfundimin</a:t>
            </a:r>
            <a:r>
              <a:rPr lang="en-US" dirty="0">
                <a:latin typeface="Times New Roman" panose="02020603050405020304" pitchFamily="18" charset="0"/>
                <a:cs typeface="Times New Roman" panose="02020603050405020304" pitchFamily="18" charset="0"/>
              </a:rPr>
              <a:t> se duke </a:t>
            </a:r>
            <a:r>
              <a:rPr lang="en-US" dirty="0" err="1">
                <a:latin typeface="Times New Roman" panose="02020603050405020304" pitchFamily="18" charset="0"/>
                <a:cs typeface="Times New Roman" panose="02020603050405020304" pitchFamily="18" charset="0"/>
              </a:rPr>
              <a:t>konvertuar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përjetshëm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origjinal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përjetshëm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pandryshueshëm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ukrainas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vendase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veçanta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përtej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thjeshta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kërkuesit</a:t>
            </a: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842579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3396-9B73-4221-8F58-AB45AB35D884}"/>
              </a:ext>
            </a:extLst>
          </p:cNvPr>
          <p:cNvSpPr>
            <a:spLocks noGrp="1"/>
          </p:cNvSpPr>
          <p:nvPr>
            <p:ph type="title"/>
          </p:nvPr>
        </p:nvSpPr>
        <p:spPr>
          <a:xfrm>
            <a:off x="1069848" y="132347"/>
            <a:ext cx="10058400" cy="553453"/>
          </a:xfrm>
        </p:spPr>
        <p:txBody>
          <a:bodyPr>
            <a:normAutofit/>
          </a:bodyPr>
          <a:lstStyle/>
          <a:p>
            <a:pPr algn="ctr"/>
            <a:r>
              <a:rPr lang="sq-AL" sz="2800" i="1" dirty="0">
                <a:effectLst/>
                <a:ea typeface="Times New Roman" panose="02020603050405020304" pitchFamily="18" charset="0"/>
                <a:cs typeface="Times New Roman" panose="02020603050405020304" pitchFamily="18" charset="0"/>
              </a:rPr>
              <a:t>çështja Del Rio Prada kundër Spanjës</a:t>
            </a:r>
            <a:endParaRPr lang="en-US" sz="2800" dirty="0"/>
          </a:p>
        </p:txBody>
      </p:sp>
      <p:sp>
        <p:nvSpPr>
          <p:cNvPr id="3" name="Content Placeholder 2">
            <a:extLst>
              <a:ext uri="{FF2B5EF4-FFF2-40B4-BE49-F238E27FC236}">
                <a16:creationId xmlns:a16="http://schemas.microsoft.com/office/drawing/2014/main" id="{E1D42C65-99FE-4E48-86AB-78296067193F}"/>
              </a:ext>
            </a:extLst>
          </p:cNvPr>
          <p:cNvSpPr>
            <a:spLocks noGrp="1"/>
          </p:cNvSpPr>
          <p:nvPr>
            <p:ph idx="1"/>
          </p:nvPr>
        </p:nvSpPr>
        <p:spPr>
          <a:xfrm>
            <a:off x="0" y="890337"/>
            <a:ext cx="12192000" cy="5281863"/>
          </a:xfrm>
        </p:spPr>
        <p:txBody>
          <a:bodyPr>
            <a:normAutofit fontScale="77500" lnSpcReduction="20000"/>
          </a:bodyPr>
          <a:lstStyle/>
          <a:p>
            <a:pPr algn="just"/>
            <a:r>
              <a:rPr lang="sq-AL" sz="2800" dirty="0">
                <a:effectLst/>
                <a:latin typeface="Times New Roman" panose="02020603050405020304" pitchFamily="18" charset="0"/>
                <a:ea typeface="Times New Roman" panose="02020603050405020304" pitchFamily="18" charset="0"/>
              </a:rPr>
              <a:t>Kërkuesja është e lindur në vitin 1958. Ajo është duke vuajtur dënimin me burg në rajonin e Galicias</a:t>
            </a:r>
            <a:r>
              <a:rPr lang="en-US" sz="2800" dirty="0">
                <a:effectLst/>
                <a:latin typeface="Times New Roman" panose="02020603050405020304" pitchFamily="18" charset="0"/>
                <a:ea typeface="Times New Roman" panose="02020603050405020304" pitchFamily="18" charset="0"/>
              </a:rPr>
              <a:t>. </a:t>
            </a:r>
            <a:r>
              <a:rPr lang="sq-AL" sz="2800" dirty="0">
                <a:effectLst/>
                <a:latin typeface="Times New Roman" panose="02020603050405020304" pitchFamily="18" charset="0"/>
                <a:ea typeface="Times New Roman" panose="02020603050405020304" pitchFamily="18" charset="0"/>
              </a:rPr>
              <a:t>Kërkuesja pretendoi në mënyrë të veçantë se nga 3 korriku 2008 burgimi i saj i vazhdueshëm nuk kishte qenë as “i ligjshëm” e as “në pajtim me procedurën e parashikuar nga ligji” siç kërkohet nga Neni 5 § 1 i Konventës. Ajo, duke u mbështetur në nenin 7, gjithashtu u ankua që ajo çka ajo e konsideronte të ishte zbatimi prapaveprues i një qasjeje të re të miratuar nga Gjykata Supreme pas dënimit të saj kishte shtuar kohëzgjatjen e burgimit të saj me pothuaj nëntë vjet</a:t>
            </a:r>
            <a:r>
              <a:rPr lang="en-US" sz="2800" dirty="0">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çështjen Del Rio Prada kundër Spanjës (</a:t>
            </a:r>
            <a:r>
              <a:rPr lang="sq-AL" sz="2800" i="1" dirty="0">
                <a:effectLst/>
                <a:latin typeface="Times New Roman" panose="02020603050405020304" pitchFamily="18" charset="0"/>
                <a:ea typeface="Times New Roman" panose="02020603050405020304" pitchFamily="18" charset="0"/>
                <a:cs typeface="Times New Roman" panose="02020603050405020304" pitchFamily="18" charset="0"/>
              </a:rPr>
              <a:t>çështja Del Rio Prada kundër Spanjës (Dhoma e Madhe), aplikimi nr. 42750/09, 21 tetor 2013</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GJEDNJ sqaroi se termi “i zbatueshëm” në fjalinë e dytë të nenit 7 të KEDNJ, nuk mund të interpretohet si i tillë që përjashton nga zbatimi i dispozitës të gjitha masat e vendosura pas dhënies së dënimit. GJEDNJ, në këtë rast, nuk përjashton mundësinë që masat e ndërmarra nga autoritetet legjislative, administrative apo gjykatat vendase pas dhënies së vendimit përfundimtar të dënimit apo gjatë kohës së vuajtjes së tij, të mund të ndryshojnë vetë qëllimin e dënimit. Për të përcaktuar nëse një masë e marrë gjatë ekzekutimit të dënimit, lidhet vetëm me mënyrën e ekzekutimit të tij apo prek dhe vetë qëllimin e dënimit, duhet analizuar në çdo çështje, natyra e dënimit të dhënë sipas legjislacionit vendas</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Në këtë rast, GJEDNJ konstatoi shkelje të nenit 7 për shkak se ndryshimi i mënyrës së përllogaritjes së dënimit kishte sjellë pasoja të mëdha në kohëzgjatjen efektive të dënimit në dëm të aplikuesit dhe kishte prekur jo vetëm mënyrën e ekzekutimit të dënimit, por dhe vetë qëllimin e tij. Në lidhje me këtë rast, GJEDNJ argumentoi se aplikuesi në momentin e caktimit të dënimit nuk kishte mundësinë të parashikonte se vuajtja e dënimit të tij do të zgjatej me gati 9 vite.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47310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78231-9F59-43A1-A8ED-62B537A7133D}"/>
              </a:ext>
            </a:extLst>
          </p:cNvPr>
          <p:cNvSpPr>
            <a:spLocks noGrp="1"/>
          </p:cNvSpPr>
          <p:nvPr>
            <p:ph type="title"/>
          </p:nvPr>
        </p:nvSpPr>
        <p:spPr>
          <a:xfrm>
            <a:off x="1069848" y="108285"/>
            <a:ext cx="10058400" cy="685800"/>
          </a:xfrm>
        </p:spPr>
        <p:txBody>
          <a:bodyPr>
            <a:normAutofit/>
          </a:bodyPr>
          <a:lstStyle/>
          <a:p>
            <a:pPr algn="ctr"/>
            <a:r>
              <a:rPr lang="en-GB" sz="2800" b="1" dirty="0" err="1">
                <a:effectLst/>
                <a:ea typeface="Times New Roman" panose="02020603050405020304" pitchFamily="18" charset="0"/>
              </a:rPr>
              <a:t>Çështja</a:t>
            </a:r>
            <a:r>
              <a:rPr lang="en-GB" sz="2800" b="1" dirty="0">
                <a:effectLst/>
                <a:ea typeface="Times New Roman" panose="02020603050405020304" pitchFamily="18" charset="0"/>
              </a:rPr>
              <a:t> KAFKARIS </a:t>
            </a:r>
            <a:r>
              <a:rPr lang="en-GB" sz="2800" b="1" dirty="0" err="1">
                <a:effectLst/>
                <a:ea typeface="Times New Roman" panose="02020603050405020304" pitchFamily="18" charset="0"/>
              </a:rPr>
              <a:t>kundër</a:t>
            </a:r>
            <a:r>
              <a:rPr lang="en-GB" sz="2800" b="1" dirty="0">
                <a:effectLst/>
                <a:ea typeface="Times New Roman" panose="02020603050405020304" pitchFamily="18" charset="0"/>
              </a:rPr>
              <a:t> </a:t>
            </a:r>
            <a:r>
              <a:rPr lang="en-GB" sz="2800" b="1" dirty="0" err="1">
                <a:effectLst/>
                <a:ea typeface="Times New Roman" panose="02020603050405020304" pitchFamily="18" charset="0"/>
              </a:rPr>
              <a:t>Qipros</a:t>
            </a:r>
            <a:endParaRPr lang="en-US" sz="2800" dirty="0"/>
          </a:p>
        </p:txBody>
      </p:sp>
      <p:sp>
        <p:nvSpPr>
          <p:cNvPr id="3" name="Content Placeholder 2">
            <a:extLst>
              <a:ext uri="{FF2B5EF4-FFF2-40B4-BE49-F238E27FC236}">
                <a16:creationId xmlns:a16="http://schemas.microsoft.com/office/drawing/2014/main" id="{33D3E55C-73C2-4FC6-BB87-46722A5A5395}"/>
              </a:ext>
            </a:extLst>
          </p:cNvPr>
          <p:cNvSpPr>
            <a:spLocks noGrp="1"/>
          </p:cNvSpPr>
          <p:nvPr>
            <p:ph idx="1"/>
          </p:nvPr>
        </p:nvSpPr>
        <p:spPr>
          <a:xfrm>
            <a:off x="1" y="1094874"/>
            <a:ext cx="12192000" cy="5077326"/>
          </a:xfrm>
        </p:spPr>
        <p:txBody>
          <a:bodyPr>
            <a:normAutofit/>
          </a:bodyPr>
          <a:lstStyle/>
          <a:p>
            <a:pPr algn="just"/>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çështjen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1" dirty="0" err="1">
                <a:solidFill>
                  <a:srgbClr val="000000"/>
                </a:solidFill>
                <a:effectLst/>
                <a:latin typeface="Times New Roman" panose="02020603050405020304" pitchFamily="18" charset="0"/>
                <a:cs typeface="Times New Roman" panose="02020603050405020304" pitchFamily="18" charset="0"/>
              </a:rPr>
              <a:t>Kafkaris</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ku</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ndryshimet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legjislacionin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burgjet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kishin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privuar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burgosurit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vuanin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dënime</a:t>
            </a:r>
            <a:r>
              <a:rPr lang="en-US" sz="2000" b="0" i="0" dirty="0">
                <a:solidFill>
                  <a:srgbClr val="000000"/>
                </a:solidFill>
                <a:effectLst/>
                <a:latin typeface="Times New Roman" panose="02020603050405020304" pitchFamily="18" charset="0"/>
                <a:cs typeface="Times New Roman" panose="02020603050405020304" pitchFamily="18" charset="0"/>
              </a:rPr>
              <a:t> me burg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përjetshëm</a:t>
            </a:r>
            <a:r>
              <a:rPr lang="en-US" sz="2000" b="0" i="0" dirty="0">
                <a:solidFill>
                  <a:srgbClr val="000000"/>
                </a:solidFill>
                <a:effectLst/>
                <a:latin typeface="Times New Roman" panose="02020603050405020304" pitchFamily="18" charset="0"/>
                <a:cs typeface="Times New Roman" panose="02020603050405020304" pitchFamily="18" charset="0"/>
              </a:rPr>
              <a:t> – </a:t>
            </a:r>
            <a:r>
              <a:rPr lang="en-US" sz="2000" b="0" i="0" dirty="0" err="1">
                <a:solidFill>
                  <a:srgbClr val="000000"/>
                </a:solidFill>
                <a:effectLst/>
                <a:latin typeface="Times New Roman" panose="02020603050405020304" pitchFamily="18" charset="0"/>
                <a:cs typeface="Times New Roman" panose="02020603050405020304" pitchFamily="18" charset="0"/>
              </a:rPr>
              <a:t>përfshirë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kërkuesin</a:t>
            </a:r>
            <a:r>
              <a:rPr lang="en-US" sz="2000" b="0" i="0" dirty="0">
                <a:solidFill>
                  <a:srgbClr val="000000"/>
                </a:solidFill>
                <a:effectLst/>
                <a:latin typeface="Times New Roman" panose="02020603050405020304" pitchFamily="18" charset="0"/>
                <a:cs typeface="Times New Roman" panose="02020603050405020304" pitchFamily="18" charset="0"/>
              </a:rPr>
              <a:t> – </a:t>
            </a:r>
            <a:r>
              <a:rPr lang="en-US" sz="2000" b="0" i="0" dirty="0" err="1">
                <a:solidFill>
                  <a:srgbClr val="000000"/>
                </a:solidFill>
                <a:effectLst/>
                <a:latin typeface="Times New Roman" panose="02020603050405020304" pitchFamily="18" charset="0"/>
                <a:cs typeface="Times New Roman" panose="02020603050405020304" pitchFamily="18" charset="0"/>
              </a:rPr>
              <a:t>nga</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drejta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lehtësime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Gjykata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konsideroi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ndryshimet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lidhura</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ekzekutimin</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dënimit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0" dirty="0">
                <a:solidFill>
                  <a:srgbClr val="000000"/>
                </a:solidFill>
                <a:effectLst/>
                <a:latin typeface="Times New Roman" panose="02020603050405020304" pitchFamily="18" charset="0"/>
                <a:cs typeface="Times New Roman" panose="02020603050405020304" pitchFamily="18" charset="0"/>
              </a:rPr>
              <a:t> jo me </a:t>
            </a:r>
            <a:r>
              <a:rPr lang="en-US" sz="2000" b="0" i="0" dirty="0" err="1">
                <a:solidFill>
                  <a:srgbClr val="000000"/>
                </a:solidFill>
                <a:effectLst/>
                <a:latin typeface="Times New Roman" panose="02020603050405020304" pitchFamily="18" charset="0"/>
                <a:cs typeface="Times New Roman" panose="02020603050405020304" pitchFamily="18" charset="0"/>
              </a:rPr>
              <a:t>dënimin</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caktuar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ndaj</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kërkuesit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cili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vazhdonte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mbetej</a:t>
            </a:r>
            <a:r>
              <a:rPr lang="en-US" sz="2000" b="0" i="0" dirty="0">
                <a:solidFill>
                  <a:srgbClr val="000000"/>
                </a:solidFill>
                <a:effectLst/>
                <a:latin typeface="Times New Roman" panose="02020603050405020304" pitchFamily="18" charset="0"/>
                <a:cs typeface="Times New Roman" panose="02020603050405020304" pitchFamily="18" charset="0"/>
              </a:rPr>
              <a:t> ai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burgimit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përjetshëm</a:t>
            </a:r>
            <a:r>
              <a:rPr lang="en-US" sz="2000" b="0" i="0" dirty="0">
                <a:solidFill>
                  <a:srgbClr val="000000"/>
                </a:solidFill>
                <a:effectLst/>
                <a:latin typeface="Times New Roman" panose="02020603050405020304" pitchFamily="18" charset="0"/>
                <a:cs typeface="Times New Roman" panose="02020603050405020304" pitchFamily="18" charset="0"/>
              </a:rPr>
              <a:t>. Ajo </a:t>
            </a:r>
            <a:r>
              <a:rPr lang="en-US" sz="2000" b="0" i="0" dirty="0" err="1">
                <a:solidFill>
                  <a:srgbClr val="000000"/>
                </a:solidFill>
                <a:effectLst/>
                <a:latin typeface="Times New Roman" panose="02020603050405020304" pitchFamily="18" charset="0"/>
                <a:cs typeface="Times New Roman" panose="02020603050405020304" pitchFamily="18" charset="0"/>
              </a:rPr>
              <a:t>shpjegoi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megjithëse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ndryshimet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legjislacionin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burgjet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kushtet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lirimit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mund</a:t>
            </a:r>
            <a:r>
              <a:rPr lang="en-US" sz="2000" b="0" i="0" dirty="0">
                <a:solidFill>
                  <a:srgbClr val="000000"/>
                </a:solidFill>
                <a:effectLst/>
                <a:latin typeface="Times New Roman" panose="02020603050405020304" pitchFamily="18" charset="0"/>
                <a:cs typeface="Times New Roman" panose="02020603050405020304" pitchFamily="18" charset="0"/>
              </a:rPr>
              <a:t> ta </a:t>
            </a:r>
            <a:r>
              <a:rPr lang="en-US" sz="2000" b="0" i="0" dirty="0" err="1">
                <a:solidFill>
                  <a:srgbClr val="000000"/>
                </a:solidFill>
                <a:effectLst/>
                <a:latin typeface="Times New Roman" panose="02020603050405020304" pitchFamily="18" charset="0"/>
                <a:cs typeface="Times New Roman" panose="02020603050405020304" pitchFamily="18" charset="0"/>
              </a:rPr>
              <a:t>kishin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bërë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burgimin</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kërkuesit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rëndë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këto</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ndryshime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nuk</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mund</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konceptoheshin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tilla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caktonin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rëndë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sesa</a:t>
            </a:r>
            <a:r>
              <a:rPr lang="en-US" sz="2000" b="0" i="0" dirty="0">
                <a:solidFill>
                  <a:srgbClr val="000000"/>
                </a:solidFill>
                <a:effectLst/>
                <a:latin typeface="Times New Roman" panose="02020603050405020304" pitchFamily="18" charset="0"/>
                <a:cs typeface="Times New Roman" panose="02020603050405020304" pitchFamily="18" charset="0"/>
              </a:rPr>
              <a:t> ai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caktuar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nga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gjykata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ku</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zhvilluar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gjyqi</a:t>
            </a:r>
            <a:r>
              <a:rPr lang="en-US" sz="2000" b="0" i="0" dirty="0">
                <a:solidFill>
                  <a:srgbClr val="000000"/>
                </a:solidFill>
                <a:effectLst/>
                <a:latin typeface="Times New Roman" panose="02020603050405020304" pitchFamily="18" charset="0"/>
                <a:cs typeface="Times New Roman" panose="02020603050405020304" pitchFamily="18" charset="0"/>
              </a:rPr>
              <a:t>. Ajo </a:t>
            </a:r>
            <a:r>
              <a:rPr lang="en-US" sz="2000" b="0" i="0" dirty="0" err="1">
                <a:solidFill>
                  <a:srgbClr val="000000"/>
                </a:solidFill>
                <a:effectLst/>
                <a:latin typeface="Times New Roman" panose="02020603050405020304" pitchFamily="18" charset="0"/>
                <a:cs typeface="Times New Roman" panose="02020603050405020304" pitchFamily="18" charset="0"/>
              </a:rPr>
              <a:t>përsëriti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aspekt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çështjet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lidhura</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politikat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lirimit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mënyra</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zbatimit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tyre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arsyetimi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tyre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hynin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brenda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pushtetit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Shteteve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Palë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Konventë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vendosur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secili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politikën</a:t>
            </a:r>
            <a:r>
              <a:rPr lang="en-US" sz="2000" b="0" i="0" dirty="0">
                <a:solidFill>
                  <a:srgbClr val="000000"/>
                </a:solidFill>
                <a:effectLst/>
                <a:latin typeface="Times New Roman" panose="02020603050405020304" pitchFamily="18" charset="0"/>
                <a:cs typeface="Times New Roman" panose="02020603050405020304" pitchFamily="18" charset="0"/>
              </a:rPr>
              <a:t> e vet </a:t>
            </a:r>
            <a:r>
              <a:rPr lang="en-US" sz="2000" b="0" i="0" dirty="0" err="1">
                <a:solidFill>
                  <a:srgbClr val="000000"/>
                </a:solidFill>
                <a:effectLst/>
                <a:latin typeface="Times New Roman" panose="02020603050405020304" pitchFamily="18" charset="0"/>
                <a:cs typeface="Times New Roman" panose="02020603050405020304" pitchFamily="18" charset="0"/>
              </a:rPr>
              <a:t>penale</a:t>
            </a:r>
            <a:r>
              <a:rPr lang="en-US" sz="2000" b="0" i="0" dirty="0">
                <a:solidFill>
                  <a:srgbClr val="000000"/>
                </a:solidFill>
                <a:effectLst/>
                <a:latin typeface="Times New Roman" panose="02020603050405020304" pitchFamily="18" charset="0"/>
                <a:cs typeface="Times New Roman" panose="02020603050405020304" pitchFamily="18" charset="0"/>
              </a:rPr>
              <a:t> (shih </a:t>
            </a:r>
            <a:r>
              <a:rPr lang="en-US" sz="2000" b="0" i="1" dirty="0" err="1">
                <a:solidFill>
                  <a:srgbClr val="000000"/>
                </a:solidFill>
                <a:effectLst/>
                <a:latin typeface="Times New Roman" panose="02020603050405020304" pitchFamily="18" charset="0"/>
                <a:cs typeface="Times New Roman" panose="02020603050405020304" pitchFamily="18" charset="0"/>
              </a:rPr>
              <a:t>Achour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cituar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lart</a:t>
            </a:r>
            <a:r>
              <a:rPr lang="en-US" sz="2000" b="0" i="0" dirty="0">
                <a:solidFill>
                  <a:srgbClr val="000000"/>
                </a:solidFill>
                <a:effectLst/>
                <a:latin typeface="Times New Roman" panose="02020603050405020304" pitchFamily="18" charset="0"/>
                <a:cs typeface="Times New Roman" panose="02020603050405020304" pitchFamily="18" charset="0"/>
              </a:rPr>
              <a:t>, § 44,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1" dirty="0">
                <a:solidFill>
                  <a:srgbClr val="000000"/>
                </a:solidFill>
                <a:effectLst/>
                <a:latin typeface="Times New Roman" panose="02020603050405020304" pitchFamily="18" charset="0"/>
                <a:cs typeface="Times New Roman" panose="02020603050405020304" pitchFamily="18" charset="0"/>
              </a:rPr>
              <a:t> </a:t>
            </a:r>
            <a:r>
              <a:rPr lang="en-US" sz="2000" b="0" i="1" dirty="0" err="1">
                <a:solidFill>
                  <a:srgbClr val="000000"/>
                </a:solidFill>
                <a:effectLst/>
                <a:latin typeface="Times New Roman" panose="02020603050405020304" pitchFamily="18" charset="0"/>
                <a:cs typeface="Times New Roman" panose="02020603050405020304" pitchFamily="18" charset="0"/>
              </a:rPr>
              <a:t>Kafkaris</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cituar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lart</a:t>
            </a:r>
            <a:r>
              <a:rPr lang="en-US" sz="2000" b="0" i="0" dirty="0">
                <a:solidFill>
                  <a:srgbClr val="000000"/>
                </a:solidFill>
                <a:effectLst/>
                <a:latin typeface="Times New Roman" panose="02020603050405020304" pitchFamily="18" charset="0"/>
                <a:cs typeface="Times New Roman" panose="02020603050405020304" pitchFamily="18" charset="0"/>
              </a:rPr>
              <a:t>, § 151).</a:t>
            </a:r>
            <a:endParaRPr lang="en-US" sz="2400" b="0" i="0" dirty="0">
              <a:solidFill>
                <a:srgbClr val="000000"/>
              </a:solidFill>
              <a:latin typeface="Times New Roman" panose="02020603050405020304" pitchFamily="18" charset="0"/>
              <a:cs typeface="Times New Roman" panose="02020603050405020304" pitchFamily="18" charset="0"/>
            </a:endParaRPr>
          </a:p>
          <a:p>
            <a:pPr algn="just"/>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çështjen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1" dirty="0" err="1">
                <a:solidFill>
                  <a:srgbClr val="000000"/>
                </a:solidFill>
                <a:effectLst/>
                <a:latin typeface="Times New Roman" panose="02020603050405020304" pitchFamily="18" charset="0"/>
                <a:cs typeface="Times New Roman" panose="02020603050405020304" pitchFamily="18" charset="0"/>
              </a:rPr>
              <a:t>Kafkaris</a:t>
            </a:r>
            <a:r>
              <a:rPr lang="en-US" sz="2000" b="0" i="0" dirty="0">
                <a:solidFill>
                  <a:srgbClr val="000000"/>
                </a:solidFill>
                <a:effectLst/>
                <a:latin typeface="Times New Roman" panose="02020603050405020304" pitchFamily="18" charset="0"/>
                <a:cs typeface="Times New Roman" panose="02020603050405020304" pitchFamily="18" charset="0"/>
              </a:rPr>
              <a:t> ajo </a:t>
            </a:r>
            <a:r>
              <a:rPr lang="en-US" sz="2000" b="0" i="0" dirty="0" err="1">
                <a:solidFill>
                  <a:srgbClr val="000000"/>
                </a:solidFill>
                <a:effectLst/>
                <a:latin typeface="Times New Roman" panose="02020603050405020304" pitchFamily="18" charset="0"/>
                <a:cs typeface="Times New Roman" panose="02020603050405020304" pitchFamily="18" charset="0"/>
              </a:rPr>
              <a:t>pranoi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mënyra</a:t>
            </a:r>
            <a:r>
              <a:rPr lang="en-US" sz="2000" b="0" i="0" dirty="0">
                <a:solidFill>
                  <a:srgbClr val="000000"/>
                </a:solidFill>
                <a:effectLst/>
                <a:latin typeface="Times New Roman" panose="02020603050405020304" pitchFamily="18" charset="0"/>
                <a:cs typeface="Times New Roman" panose="02020603050405020304" pitchFamily="18" charset="0"/>
              </a:rPr>
              <a:t> se </a:t>
            </a:r>
            <a:r>
              <a:rPr lang="en-US" sz="2000" b="0" i="0" dirty="0" err="1">
                <a:solidFill>
                  <a:srgbClr val="000000"/>
                </a:solidFill>
                <a:effectLst/>
                <a:latin typeface="Times New Roman" panose="02020603050405020304" pitchFamily="18" charset="0"/>
                <a:cs typeface="Times New Roman" panose="02020603050405020304" pitchFamily="18" charset="0"/>
              </a:rPr>
              <a:t>si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kuptuar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zbatuar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Rregulloret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Burgut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ekzekutimin</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dënimeve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lidhje</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dënimin</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burgim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përjetshëm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ishte</a:t>
            </a:r>
            <a:r>
              <a:rPr lang="en-US" sz="2000" b="0" i="0" dirty="0">
                <a:solidFill>
                  <a:srgbClr val="000000"/>
                </a:solidFill>
                <a:effectLst/>
                <a:latin typeface="Times New Roman" panose="02020603050405020304" pitchFamily="18" charset="0"/>
                <a:cs typeface="Times New Roman" panose="02020603050405020304" pitchFamily="18" charset="0"/>
              </a:rPr>
              <a:t> duke </a:t>
            </a:r>
            <a:r>
              <a:rPr lang="en-US" sz="2000" b="0" i="0" dirty="0" err="1">
                <a:solidFill>
                  <a:srgbClr val="000000"/>
                </a:solidFill>
                <a:effectLst/>
                <a:latin typeface="Times New Roman" panose="02020603050405020304" pitchFamily="18" charset="0"/>
                <a:cs typeface="Times New Roman" panose="02020603050405020304" pitchFamily="18" charset="0"/>
              </a:rPr>
              <a:t>vuajtur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kërkuesi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shkonte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përtej</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thjesht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ekzekutimit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Ndërkohë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gjykata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zhvilloi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gjyqin</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kishte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dënuar</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kërkuesin</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burgim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përjetshëm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Rregulloret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Burgut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shpjeguan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ajo </a:t>
            </a:r>
            <a:r>
              <a:rPr lang="en-US" sz="2000" b="0" i="0" dirty="0" err="1">
                <a:solidFill>
                  <a:srgbClr val="000000"/>
                </a:solidFill>
                <a:effectLst/>
                <a:latin typeface="Times New Roman" panose="02020603050405020304" pitchFamily="18" charset="0"/>
                <a:cs typeface="Times New Roman" panose="02020603050405020304" pitchFamily="18" charset="0"/>
              </a:rPr>
              <a:t>çka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fakt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nënkuptohej</a:t>
            </a:r>
            <a:r>
              <a:rPr lang="en-US" sz="2000" b="0" i="0" dirty="0">
                <a:solidFill>
                  <a:srgbClr val="000000"/>
                </a:solidFill>
                <a:effectLst/>
                <a:latin typeface="Times New Roman" panose="02020603050405020304" pitchFamily="18" charset="0"/>
                <a:cs typeface="Times New Roman" panose="02020603050405020304" pitchFamily="18" charset="0"/>
              </a:rPr>
              <a:t> me </a:t>
            </a:r>
            <a:r>
              <a:rPr lang="en-US" sz="2000" b="0" i="0" dirty="0" err="1">
                <a:solidFill>
                  <a:srgbClr val="000000"/>
                </a:solidFill>
                <a:effectLst/>
                <a:latin typeface="Times New Roman" panose="02020603050405020304" pitchFamily="18" charset="0"/>
                <a:cs typeface="Times New Roman" panose="02020603050405020304" pitchFamily="18" charset="0"/>
              </a:rPr>
              <a:t>atë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njëzet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vjet</a:t>
            </a:r>
            <a:r>
              <a:rPr lang="en-US" sz="2000" b="0" i="0" dirty="0">
                <a:solidFill>
                  <a:srgbClr val="000000"/>
                </a:solidFill>
                <a:effectLst/>
                <a:latin typeface="Times New Roman" panose="02020603050405020304" pitchFamily="18" charset="0"/>
                <a:cs typeface="Times New Roman" panose="02020603050405020304" pitchFamily="18" charset="0"/>
              </a:rPr>
              <a:t> burg, </a:t>
            </a:r>
            <a:r>
              <a:rPr lang="en-US" sz="2000" b="0" i="0" dirty="0" err="1">
                <a:solidFill>
                  <a:srgbClr val="000000"/>
                </a:solidFill>
                <a:effectLst/>
                <a:latin typeface="Times New Roman" panose="02020603050405020304" pitchFamily="18" charset="0"/>
                <a:cs typeface="Times New Roman" panose="02020603050405020304" pitchFamily="18" charset="0"/>
              </a:rPr>
              <a:t>ndaj</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cilit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autoritetet</a:t>
            </a:r>
            <a:r>
              <a:rPr lang="en-US" sz="2000" b="0" i="0" dirty="0">
                <a:solidFill>
                  <a:srgbClr val="000000"/>
                </a:solidFill>
                <a:effectLst/>
                <a:latin typeface="Times New Roman" panose="02020603050405020304" pitchFamily="18" charset="0"/>
                <a:cs typeface="Times New Roman" panose="02020603050405020304" pitchFamily="18" charset="0"/>
              </a:rPr>
              <a:t> e </a:t>
            </a:r>
            <a:r>
              <a:rPr lang="en-US" sz="2000" b="0" i="0" dirty="0" err="1">
                <a:solidFill>
                  <a:srgbClr val="000000"/>
                </a:solidFill>
                <a:effectLst/>
                <a:latin typeface="Times New Roman" panose="02020603050405020304" pitchFamily="18" charset="0"/>
                <a:cs typeface="Times New Roman" panose="02020603050405020304" pitchFamily="18" charset="0"/>
              </a:rPr>
              <a:t>burgut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mund</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zbatonin</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lehtësime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Gjykata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konsideroi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që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dallimi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mes</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fushëveprimit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një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dënimi</a:t>
            </a:r>
            <a:r>
              <a:rPr lang="en-US" sz="2000" b="0" i="0" dirty="0">
                <a:solidFill>
                  <a:srgbClr val="000000"/>
                </a:solidFill>
                <a:effectLst/>
                <a:latin typeface="Times New Roman" panose="02020603050405020304" pitchFamily="18" charset="0"/>
                <a:cs typeface="Times New Roman" panose="02020603050405020304" pitchFamily="18" charset="0"/>
              </a:rPr>
              <a:t> me burg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përjetshëm</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dhe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mënyrës</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së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ekzekutimit</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tij</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pra</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nuk</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ishte</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menjëherë</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i</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dirty="0" err="1">
                <a:solidFill>
                  <a:srgbClr val="000000"/>
                </a:solidFill>
                <a:effectLst/>
                <a:latin typeface="Times New Roman" panose="02020603050405020304" pitchFamily="18" charset="0"/>
                <a:cs typeface="Times New Roman" panose="02020603050405020304" pitchFamily="18" charset="0"/>
              </a:rPr>
              <a:t>dukshëm</a:t>
            </a:r>
            <a:r>
              <a:rPr lang="en-US" sz="2000" b="0" i="0" dirty="0">
                <a:solidFill>
                  <a:srgbClr val="000000"/>
                </a:solidFill>
                <a:effectLst/>
                <a:latin typeface="Times New Roman" panose="02020603050405020304" pitchFamily="18" charset="0"/>
                <a:cs typeface="Times New Roman" panose="02020603050405020304" pitchFamily="18" charset="0"/>
              </a:rPr>
              <a:t>” (§ 148).</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55295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4F3B-C045-41B1-90EB-857C868CC7DA}"/>
              </a:ext>
            </a:extLst>
          </p:cNvPr>
          <p:cNvSpPr>
            <a:spLocks noGrp="1"/>
          </p:cNvSpPr>
          <p:nvPr>
            <p:ph type="title"/>
          </p:nvPr>
        </p:nvSpPr>
        <p:spPr>
          <a:xfrm>
            <a:off x="1069848" y="1"/>
            <a:ext cx="10058400" cy="1155032"/>
          </a:xfrm>
        </p:spPr>
        <p:txBody>
          <a:bodyPr>
            <a:noAutofit/>
          </a:bodyPr>
          <a:lstStyle/>
          <a:p>
            <a:pPr algn="ctr"/>
            <a:r>
              <a:rPr lang="sq-AL" sz="2800" b="1" i="1" dirty="0">
                <a:effectLst/>
                <a:ea typeface="Times New Roman" panose="02020603050405020304" pitchFamily="18" charset="0"/>
                <a:cs typeface="Times New Roman" panose="02020603050405020304" pitchFamily="18" charset="0"/>
              </a:rPr>
              <a:t>Vinter me të tjerë k. Mbretërisë së Bashkuar</a:t>
            </a:r>
            <a:endParaRPr lang="en-US" sz="2800" dirty="0"/>
          </a:p>
        </p:txBody>
      </p:sp>
      <p:sp>
        <p:nvSpPr>
          <p:cNvPr id="3" name="Content Placeholder 2">
            <a:extLst>
              <a:ext uri="{FF2B5EF4-FFF2-40B4-BE49-F238E27FC236}">
                <a16:creationId xmlns:a16="http://schemas.microsoft.com/office/drawing/2014/main" id="{7D4D1511-4C80-4204-B5F8-3BA696249DDB}"/>
              </a:ext>
            </a:extLst>
          </p:cNvPr>
          <p:cNvSpPr>
            <a:spLocks noGrp="1"/>
          </p:cNvSpPr>
          <p:nvPr>
            <p:ph idx="1"/>
          </p:nvPr>
        </p:nvSpPr>
        <p:spPr>
          <a:xfrm>
            <a:off x="-1" y="1058779"/>
            <a:ext cx="12091737" cy="5799219"/>
          </a:xfrm>
        </p:spPr>
        <p:txBody>
          <a:bodyPr>
            <a:normAutofit/>
          </a:bodyPr>
          <a:lstStyle/>
          <a:p>
            <a:pPr algn="just"/>
            <a:r>
              <a:rPr lang="sq-AL" i="1" dirty="0">
                <a:effectLst/>
                <a:latin typeface="Times New Roman" panose="02020603050405020304" pitchFamily="18" charset="0"/>
                <a:ea typeface="Times New Roman" panose="02020603050405020304" pitchFamily="18" charset="0"/>
                <a:cs typeface="Times New Roman" panose="02020603050405020304" pitchFamily="18" charset="0"/>
              </a:rPr>
              <a:t>Faktet</a:t>
            </a: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 – Në Angli dhe në Uells, vrasja dënohet me burgim detyrimisht të përjetshëm. Para hyrjes në fuqi të ligjit të vitit 2003 për drejtësinë penale, periudhën minimale të burgimit që i dënuari me burgim të përjetshëm do të duhej të kryente para se të mund të përfitonte nga një lirim të parakohshëm me kusht e caktonte ministri. Që prej hyrjes në fuqi të ligjit të vitit 2003, kjo kompetencë ushtrohet tashmë nga juridiksioni gjykues. Të dënuarit, periudha minimale e burgimit të të cilëve është shpallur nga ministri sipas regjimit të mëparshëm, mund të kërkojnë rishqyrtim të dënimit të tyre nga </a:t>
            </a:r>
            <a:r>
              <a:rPr lang="sq-AL" i="1" dirty="0">
                <a:effectLst/>
                <a:latin typeface="Times New Roman" panose="02020603050405020304" pitchFamily="18" charset="0"/>
                <a:ea typeface="Times New Roman" panose="02020603050405020304" pitchFamily="18" charset="0"/>
                <a:cs typeface="Times New Roman" panose="02020603050405020304" pitchFamily="18" charset="0"/>
              </a:rPr>
              <a:t>High Court</a:t>
            </a: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Vlerësimi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Gjykatës</a:t>
            </a:r>
            <a:endParaRPr lang="en-US" b="1" dirty="0">
              <a:latin typeface="Times New Roman" panose="02020603050405020304" pitchFamily="18" charset="0"/>
              <a:cs typeface="Times New Roman" panose="02020603050405020304" pitchFamily="18" charset="0"/>
            </a:endParaRPr>
          </a:p>
          <a:p>
            <a:pPr algn="just"/>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Gjykata rikujton se shteteve kontraktuese duhet t’u njihet një hapësirë për vlerësim me qëllim që të përcaktojnë kohëzgjatjen e duhur të dënimeve me burgim për këtë apo atë vepër penale dhe se ato duhet të mbeten të lira për t’u dhënë dënime me burgim të përjetshëm personave të rritur që kanë kryer vepra penale veçanërisht të rënda. Megjithatë, dënimi i një të rrituri me burgim të përjetshëm të pazbritshëm mund të përbëjë problem në lëmin e nenit 3. Për të përcaktuar nëse në një rast të caktuar një dënim i përjetshëm mund të paraqitet si i pazbritshëm, Gjykata sheh nëse mund të thuhet që një i dënuar me burgim të përjetshëm ka shanse për t’u liruar. Aty ku e drejta kombëtare e jep mundësinë për ta rishikuar dënimin e përjetshëm me qëllimin për ta ndryshuar atë, për ta pezulluar, për t’i dhënë fund apo edhe për ta liruar me kushte të burgosurin, plotësohen kërkesat e nenit 3.</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Janë disa arsyet që e shpjegojnë se, për të mbetur në pajtueshmëri me nenin 3, një dënim me burgim të përjetshëm duhet të japë njëherazi një shans për lirim dhe një mundësi për rishqyrtim</a:t>
            </a:r>
            <a:r>
              <a:rPr lang="sq-AL"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413843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3AAD4E-C84D-4D9D-913F-92C7F3C47FAB}"/>
              </a:ext>
            </a:extLst>
          </p:cNvPr>
          <p:cNvSpPr>
            <a:spLocks noGrp="1"/>
          </p:cNvSpPr>
          <p:nvPr>
            <p:ph idx="1"/>
          </p:nvPr>
        </p:nvSpPr>
        <p:spPr>
          <a:xfrm>
            <a:off x="84221" y="96253"/>
            <a:ext cx="11790947" cy="6858000"/>
          </a:xfrm>
        </p:spPr>
        <p:txBody>
          <a:bodyPr>
            <a:noAutofit/>
          </a:bodyPr>
          <a:lstStyle/>
          <a:p>
            <a:pPr algn="just"/>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Së pari, kuptohet afërmendsh se askush nuk mund të mbahet i burgosur në qoftë se kjo gjë nuk përligjet me asnjë arsye 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drejtë me natyrë penologjike. Baraspesha midis arsyeve që e përligjin mbajtjen në burg nuk është medoemos e pandryshueshme dhe mund të ndryshojë gjatë zbatimit të dënimit. Këta faktorë ose ndryshime mund të vlerësohen me korrektësi vetëm përmes një rishqyrtimi në një stad të përshtatshëm të zbatimit të dënimit. </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Së dyti, një person i vendosur në burgim të përjetshëm pa asnjë perspektivë lirimi a rishqyrtimi të dënimit të tij me burgim të përjetshëm rrezikon të mos mundë kurrë ta rehabilitojë veten, çfarëdo që të bëjë në burg e sado të jashtëzakonshme që të mund të jenë përparimet e tij në udhën e pendimit. Së treti, do të ishte e papajtueshme me dinjitetin njerëzor që, përmes ushtrimit të forcës, shteti ta privonte një person nga liria e tij pa i dhënë atij të paktën një shans për ta rifituar një ditë atë. </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Së fundi, e drejta evropiane dhe e drejta ndërkombëtare e përforcojnë sot në mënyrë të qartë parimin që të gjithë të burgosurve, duke përfshirë edhe ata që vuajnë dënime me burgim të përjetshëm, t’u jepet mundësia për të treguar pendesë si edhe perspektiva për t’u liruar nëse ia dalin një gjëje të tillë.</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eni 3 duhet të interpretohet se kërkon që dënimet me burgim të përjetshëm të jenë të zbritshme, domethënë të nënshtruara ndaj një rishqyrtimi që u lejon autoriteteve kombëtare të shohin nëse i burgosuri, gjatë zbatimit të dënimit të tij, ka ndryshuar e përparuar në udhën e pendesës aq sa mbajtja e tij në burg nuk përligjet dot më me asnjë arsye të drejtë me natyrë penologjike.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8953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26D430-46B1-4A93-AF13-9B4499F78727}"/>
              </a:ext>
            </a:extLst>
          </p:cNvPr>
          <p:cNvSpPr>
            <a:spLocks noGrp="1"/>
          </p:cNvSpPr>
          <p:nvPr>
            <p:ph idx="1"/>
          </p:nvPr>
        </p:nvSpPr>
        <p:spPr>
          <a:xfrm>
            <a:off x="108284" y="120315"/>
            <a:ext cx="12083716" cy="6653463"/>
          </a:xfrm>
        </p:spPr>
        <p:txBody>
          <a:bodyPr>
            <a:normAutofit/>
          </a:bodyPr>
          <a:lstStyle/>
          <a:p>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Ndonëse Gjykata nuk ka për detyrë të diktojë formën (administrative ose gjyqësore) që duhet të marrë një rishqyrtim i tillë, nga elementet e së drejtës së krahasuar dhe të së drejtës ndërkombëtare të paraqitura përpara saj del një prirje e qartë në favor të vendosjes së një mekanizmi të posaçëm që e garanton një rishqyrtim brenda një afati maksimal prej njëzet e pesë vjetësh pas dhënies së dënimit me burgim të përjetshëm, pastaj rishqyrtime periodike më vonë. </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cs typeface="Times New Roman" panose="02020603050405020304" pitchFamily="18" charset="0"/>
              </a:rPr>
              <a:t>Aty ku e drejta kombëtare nuk e parashikon mundësinë e një rishqyrtimi të tillë, një dënim me burgim të përjetshëm real nuk i mban parasysh kërkesat që rrjedhin nga neni 3 i Konventës. Së fundi, ndonëse rishqyrtimi i nevojshëm është një ngjarje që si përkufizim nuk mund të ndodhë përveçse pas shpalljes së dënimit, i burgosuri i dënuar me burgim të përjetshëm real nuk duhet të jetë i detyruar të presë që të ketë kaluar një numër të pacaktuar vitesh në burg përpara se të mundë të ankohet për një mospërputhje të kushteve ligjore të dënimit të tij me kërkesat e nenit 3 në këtë fushë.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cs typeface="Times New Roman" panose="02020603050405020304" pitchFamily="18" charset="0"/>
              </a:rPr>
              <a:t>Një i burgosur i dënuar me burgim të përjetshëm real ka të drejtën që ta dijë, qysh në fillimin e dënimit të tij, se çfarë duhet të bëjë që të merret parasysh lirimi i tij dhe se cilat janë kushtet e zbatueshme, sidomos se në cilin moment do të ndodhë ose do të mund të kërkohet rishqyrtimi i dënimit të tij. Për këtë arsye, në rastin kur e drejta kombëtare nuk parashikon asnjë mekanizëm e asnjë mundësi rishqyrtimi të dënimeve me burgim të përjetshëm real, papajtueshmëria me nenin 3 që rrjedh andej lind që në datën e dhënies së dënimit me burgim të përjetshëm dhe jo në ndonjë stad të mëvonshëm të burgimit</a:t>
            </a:r>
            <a:r>
              <a:rPr lang="sq-AL" sz="2000" dirty="0">
                <a:effectLst/>
                <a:latin typeface="Verdana" panose="020B0604030504040204" pitchFamily="34" charset="0"/>
                <a:ea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420786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10961-B550-4B45-A315-6BC483DD2934}"/>
              </a:ext>
            </a:extLst>
          </p:cNvPr>
          <p:cNvSpPr>
            <a:spLocks noGrp="1"/>
          </p:cNvSpPr>
          <p:nvPr>
            <p:ph type="title"/>
          </p:nvPr>
        </p:nvSpPr>
        <p:spPr>
          <a:xfrm>
            <a:off x="1069848" y="1"/>
            <a:ext cx="10058400" cy="685800"/>
          </a:xfrm>
        </p:spPr>
        <p:txBody>
          <a:bodyPr>
            <a:normAutofit/>
          </a:bodyPr>
          <a:lstStyle/>
          <a:p>
            <a:pPr algn="ctr"/>
            <a:r>
              <a:rPr lang="en-US" sz="2800" b="1" dirty="0" err="1">
                <a:effectLst/>
                <a:ea typeface="Times New Roman" panose="02020603050405020304" pitchFamily="18" charset="0"/>
                <a:cs typeface="Times New Roman" panose="02020603050405020304" pitchFamily="18" charset="0"/>
              </a:rPr>
              <a:t>Öcalan</a:t>
            </a:r>
            <a:r>
              <a:rPr lang="en-US" sz="2800" b="1" dirty="0">
                <a:effectLst/>
                <a:ea typeface="Times New Roman" panose="02020603050405020304" pitchFamily="18" charset="0"/>
                <a:cs typeface="Times New Roman" panose="02020603050405020304" pitchFamily="18" charset="0"/>
              </a:rPr>
              <a:t> </a:t>
            </a:r>
            <a:r>
              <a:rPr lang="en-US" sz="2800" b="1" dirty="0" err="1">
                <a:effectLst/>
                <a:ea typeface="Times New Roman" panose="02020603050405020304" pitchFamily="18" charset="0"/>
                <a:cs typeface="Times New Roman" panose="02020603050405020304" pitchFamily="18" charset="0"/>
              </a:rPr>
              <a:t>kundër</a:t>
            </a:r>
            <a:r>
              <a:rPr lang="en-US" sz="2800" b="1" dirty="0">
                <a:effectLst/>
                <a:ea typeface="Times New Roman" panose="02020603050405020304" pitchFamily="18" charset="0"/>
                <a:cs typeface="Times New Roman" panose="02020603050405020304" pitchFamily="18" charset="0"/>
              </a:rPr>
              <a:t> </a:t>
            </a:r>
            <a:r>
              <a:rPr lang="en-US" sz="2800" b="1" dirty="0" err="1">
                <a:effectLst/>
                <a:ea typeface="Times New Roman" panose="02020603050405020304" pitchFamily="18" charset="0"/>
                <a:cs typeface="Times New Roman" panose="02020603050405020304" pitchFamily="18" charset="0"/>
              </a:rPr>
              <a:t>Turqisë</a:t>
            </a:r>
            <a:r>
              <a:rPr lang="en-US" sz="2800" b="1" dirty="0">
                <a:effectLst/>
                <a:ea typeface="Times New Roman" panose="02020603050405020304" pitchFamily="18" charset="0"/>
                <a:cs typeface="Times New Roman" panose="02020603050405020304" pitchFamily="18" charset="0"/>
              </a:rPr>
              <a:t> </a:t>
            </a:r>
            <a:endParaRPr lang="en-US" sz="2800" dirty="0"/>
          </a:p>
        </p:txBody>
      </p:sp>
      <p:sp>
        <p:nvSpPr>
          <p:cNvPr id="3" name="Content Placeholder 2">
            <a:extLst>
              <a:ext uri="{FF2B5EF4-FFF2-40B4-BE49-F238E27FC236}">
                <a16:creationId xmlns:a16="http://schemas.microsoft.com/office/drawing/2014/main" id="{A19C11A1-CB9B-4682-BFA7-3C559DA05ABD}"/>
              </a:ext>
            </a:extLst>
          </p:cNvPr>
          <p:cNvSpPr>
            <a:spLocks noGrp="1"/>
          </p:cNvSpPr>
          <p:nvPr>
            <p:ph idx="1"/>
          </p:nvPr>
        </p:nvSpPr>
        <p:spPr>
          <a:xfrm>
            <a:off x="0" y="1034715"/>
            <a:ext cx="12192000" cy="5618747"/>
          </a:xfrm>
        </p:spPr>
        <p:txBody>
          <a:bodyPr/>
          <a:lstStyle/>
          <a:p>
            <a:pPr algn="just"/>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themeluesi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PKK-</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Partia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Punëtorëve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Kurdistanit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organizatë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ilegale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u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ankua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kryesisht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natyrën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pandryshueshme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kushtet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mbajtjes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burgun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İmralı</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(Bursa,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Turqi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heqjes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gusht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vitit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2002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Turqi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vdekje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kohë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paqeje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Shtetit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Ankarasë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tetor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2002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ndryshoi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vdekje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vendosi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pasur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shkelje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nenit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Konventës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lidhje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pa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asnjë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mundësi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kusht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konstatuar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mungesë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ndonjë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mekanizmi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vendosur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ndaj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ankuesit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përbënte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pandryshueshëm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pasojë</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përbën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trajtim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çnjerëzor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vërejti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veçanti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shkak</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statusit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person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rëndë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krim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kundër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shtetit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ndaluar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gjatë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gjithë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kohëzgjatjes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tepër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ndonëse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vërtetë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sipas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ligjit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turk</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Presidenti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Republikës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drejtë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urdhëronte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personi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burgosur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përgjthëmonë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cili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moshuar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sëmurë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ky</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arsye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humanitare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ndryshëm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nocioni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perspektivës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ngjashme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megjithëse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ligjvënësi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turk</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miratoi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rregullisht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ligje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amnisti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përgjithshme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pjesshme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treguar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ekzistonte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plan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tillë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qeveritar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përgatitje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ofruar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mundësi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102337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4EE44-89C9-4D02-A5A6-46E4CA86DAE8}"/>
              </a:ext>
            </a:extLst>
          </p:cNvPr>
          <p:cNvSpPr>
            <a:spLocks noGrp="1"/>
          </p:cNvSpPr>
          <p:nvPr>
            <p:ph type="title"/>
          </p:nvPr>
        </p:nvSpPr>
        <p:spPr>
          <a:xfrm>
            <a:off x="1069848" y="39464"/>
            <a:ext cx="10058400" cy="646336"/>
          </a:xfrm>
        </p:spPr>
        <p:txBody>
          <a:bodyPr>
            <a:normAutofit/>
          </a:bodyPr>
          <a:lstStyle/>
          <a:p>
            <a:pPr algn="ctr"/>
            <a:r>
              <a:rPr lang="en-US" sz="2800" dirty="0" err="1"/>
              <a:t>Bodein</a:t>
            </a:r>
            <a:r>
              <a:rPr lang="en-US" sz="2800" dirty="0"/>
              <a:t> </a:t>
            </a:r>
            <a:r>
              <a:rPr lang="en-US" sz="2800" dirty="0" err="1"/>
              <a:t>kundër</a:t>
            </a:r>
            <a:r>
              <a:rPr lang="en-US" sz="2800" dirty="0"/>
              <a:t> </a:t>
            </a:r>
            <a:r>
              <a:rPr lang="en-US" sz="2800" dirty="0" err="1"/>
              <a:t>Francës</a:t>
            </a:r>
            <a:endParaRPr lang="en-US" sz="2800" dirty="0"/>
          </a:p>
        </p:txBody>
      </p:sp>
      <p:sp>
        <p:nvSpPr>
          <p:cNvPr id="3" name="Content Placeholder 2">
            <a:extLst>
              <a:ext uri="{FF2B5EF4-FFF2-40B4-BE49-F238E27FC236}">
                <a16:creationId xmlns:a16="http://schemas.microsoft.com/office/drawing/2014/main" id="{C6AD5FCE-9AEE-4585-8504-A0AF98CE89D7}"/>
              </a:ext>
            </a:extLst>
          </p:cNvPr>
          <p:cNvSpPr>
            <a:spLocks noGrp="1"/>
          </p:cNvSpPr>
          <p:nvPr>
            <p:ph idx="1"/>
          </p:nvPr>
        </p:nvSpPr>
        <p:spPr>
          <a:xfrm>
            <a:off x="204536" y="565484"/>
            <a:ext cx="11754853" cy="5823283"/>
          </a:xfrm>
        </p:spPr>
        <p:txBody>
          <a:bodyPr>
            <a:noAutofit/>
          </a:bodyPr>
          <a:lstStyle/>
          <a:p>
            <a:pPr algn="just">
              <a:lnSpc>
                <a:spcPct val="100000"/>
              </a:lnSpc>
            </a:pPr>
            <a:r>
              <a:rPr lang="en-US" dirty="0" err="1">
                <a:latin typeface="Times New Roman" panose="02020603050405020304" pitchFamily="18" charset="0"/>
                <a:cs typeface="Times New Roman" panose="02020603050405020304" pitchFamily="18" charset="0"/>
              </a:rPr>
              <a:t>Faktet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Ankuesi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dënua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burgim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përjetshëm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tetor</a:t>
            </a:r>
            <a:r>
              <a:rPr lang="en-US" dirty="0">
                <a:latin typeface="Times New Roman" panose="02020603050405020304" pitchFamily="18" charset="0"/>
                <a:cs typeface="Times New Roman" panose="02020603050405020304" pitchFamily="18" charset="0"/>
              </a:rPr>
              <a:t> 2008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vrasje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përdhunimin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cilave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kryen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fëmijëve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moshën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pesëmbëdhjetë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vjeç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Meqenëse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mëparshëm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përsëritës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masat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uljes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 Neni 3 (</a:t>
            </a:r>
            <a:r>
              <a:rPr lang="en-US" dirty="0" err="1">
                <a:latin typeface="Times New Roman" panose="02020603050405020304" pitchFamily="18" charset="0"/>
                <a:cs typeface="Times New Roman" panose="02020603050405020304" pitchFamily="18" charset="0"/>
              </a:rPr>
              <a:t>pjesa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përmbajtësore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përshtatshme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shqyrtohej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rishqyrtimit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francez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përputhje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përcaktuara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Dhoma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Vinter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Mbretërisë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Bashkuar</a:t>
            </a:r>
            <a:r>
              <a:rPr lang="en-US" dirty="0">
                <a:latin typeface="Times New Roman" panose="02020603050405020304" pitchFamily="18" charset="0"/>
                <a:cs typeface="Times New Roman" panose="02020603050405020304" pitchFamily="18" charset="0"/>
              </a:rPr>
              <a:t>. </a:t>
            </a:r>
          </a:p>
          <a:p>
            <a:pPr algn="just">
              <a:lnSpc>
                <a:spcPct val="100000"/>
              </a:lnSpc>
            </a:pPr>
            <a:endParaRPr lang="en-US" dirty="0">
              <a:latin typeface="Times New Roman" panose="02020603050405020304" pitchFamily="18" charset="0"/>
              <a:cs typeface="Times New Roman" panose="02020603050405020304" pitchFamily="18" charset="0"/>
            </a:endParaRPr>
          </a:p>
          <a:p>
            <a:pPr marL="0" marR="0" algn="just">
              <a:lnSpc>
                <a:spcPct val="100000"/>
              </a:lnSpc>
              <a:spcBef>
                <a:spcPts val="0"/>
              </a:spcBef>
              <a:spcAft>
                <a:spcPts val="800"/>
              </a:spcAft>
            </a:pP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përsëriti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veçanti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pajtueshëm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nenin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Konventës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ndryshueshëm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fjalë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tjera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ekzistonte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mundësia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cilin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burgosuri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duhej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informohej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gjitha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kushtet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fillim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saj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tepër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forma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tillë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pyetja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pjesë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duhej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vuajtur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përpara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bëhej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çështje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brenda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kufirit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vlerësimit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Shteteve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fundmi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po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shfaqej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prirje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qartë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drejtën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krahasuese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ndërkombëtare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favor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mekanizmi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garanton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dënimeve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jo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vonë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25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vendosjes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tyre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rastin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konkret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vendosi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pasur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shkelje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nenit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Konventës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konstatuar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ligji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francez</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ofronte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lehtësi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dënimeve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cila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mjaftueshme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dritën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hapësirës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manovrim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margjina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vlerësimit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dirty="0">
                <a:latin typeface="Times New Roman" panose="02020603050405020304" pitchFamily="18" charset="0"/>
                <a:ea typeface="Times New Roman" panose="02020603050405020304" pitchFamily="18" charset="0"/>
                <a:cs typeface="Times New Roman" panose="02020603050405020304" pitchFamily="18" charset="0"/>
              </a:rPr>
              <a:t>U</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lënë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shteteve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fushën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drejtësisë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arritur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përfundimin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vendosur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ndaj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ndryshueshëm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qëllimet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nenit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44254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D96C52-7111-4413-8917-FD89CCD4C520}"/>
              </a:ext>
            </a:extLst>
          </p:cNvPr>
          <p:cNvSpPr>
            <a:spLocks noGrp="1"/>
          </p:cNvSpPr>
          <p:nvPr>
            <p:ph idx="1"/>
          </p:nvPr>
        </p:nvSpPr>
        <p:spPr>
          <a:xfrm>
            <a:off x="0" y="168442"/>
            <a:ext cx="11971421" cy="6003758"/>
          </a:xfrm>
        </p:spPr>
        <p:txBody>
          <a:bodyPr>
            <a:normAutofit/>
          </a:bodyPr>
          <a:lstStyle/>
          <a:p>
            <a:pPr algn="just"/>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vuri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dukje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ligji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francez</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parashikonte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shqyrtimin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gjyqësor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situatës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personit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rregullimin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mundshëm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pas 30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vitesh</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rastin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kërkuesit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zbritjes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periudhës</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paraburgimit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ai do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kualifikohej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rishikim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vitin</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2034,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domethënë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26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Lartë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dënuar</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përjetshëm</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nëse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ishte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përshtatshme</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lirohet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kusht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525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5C0A-6DF9-41DE-990D-0718EE7A42EE}"/>
              </a:ext>
            </a:extLst>
          </p:cNvPr>
          <p:cNvSpPr>
            <a:spLocks noGrp="1"/>
          </p:cNvSpPr>
          <p:nvPr>
            <p:ph type="title"/>
          </p:nvPr>
        </p:nvSpPr>
        <p:spPr>
          <a:xfrm>
            <a:off x="1069848" y="484631"/>
            <a:ext cx="10058400" cy="4917547"/>
          </a:xfrm>
        </p:spPr>
        <p:txBody>
          <a:bodyPr/>
          <a:lstStyle/>
          <a:p>
            <a:pPr algn="ctr"/>
            <a:r>
              <a:rPr lang="en-US" dirty="0" err="1"/>
              <a:t>Faleminderit</a:t>
            </a:r>
            <a:r>
              <a:rPr lang="en-US" dirty="0"/>
              <a:t> </a:t>
            </a:r>
            <a:r>
              <a:rPr lang="en-US" dirty="0" err="1"/>
              <a:t>për</a:t>
            </a:r>
            <a:r>
              <a:rPr lang="en-US" dirty="0"/>
              <a:t> </a:t>
            </a:r>
            <a:r>
              <a:rPr lang="en-US" dirty="0" err="1"/>
              <a:t>vëmedjen</a:t>
            </a:r>
            <a:r>
              <a:rPr lang="en-US" dirty="0"/>
              <a:t>!</a:t>
            </a:r>
          </a:p>
        </p:txBody>
      </p:sp>
    </p:spTree>
    <p:extLst>
      <p:ext uri="{BB962C8B-B14F-4D97-AF65-F5344CB8AC3E}">
        <p14:creationId xmlns:p14="http://schemas.microsoft.com/office/powerpoint/2010/main" val="5526849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222</TotalTime>
  <Words>6379</Words>
  <Application>Microsoft Office PowerPoint</Application>
  <PresentationFormat>Widescreen</PresentationFormat>
  <Paragraphs>93</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MS Mincho</vt:lpstr>
      <vt:lpstr>Calibri</vt:lpstr>
      <vt:lpstr>Rockwell</vt:lpstr>
      <vt:lpstr>Rockwell Condensed</vt:lpstr>
      <vt:lpstr>Times New Roman</vt:lpstr>
      <vt:lpstr>Verdana</vt:lpstr>
      <vt:lpstr>Wingdings</vt:lpstr>
      <vt:lpstr>Wood Type</vt:lpstr>
      <vt:lpstr>PowerPoint Presentation</vt:lpstr>
      <vt:lpstr>Vendim I K.P.GJ.l nr. 334, datë 15.12.2022</vt:lpstr>
      <vt:lpstr>PowerPoint Presentation</vt:lpstr>
      <vt:lpstr>PowerPoint Presentation</vt:lpstr>
      <vt:lpstr>PowerPoint Presentation</vt:lpstr>
      <vt:lpstr>PowerPoint Presentation</vt:lpstr>
      <vt:lpstr>PowerPoint Presentation</vt:lpstr>
      <vt:lpstr>Vlerësimi I K.p.Gj.L</vt:lpstr>
      <vt:lpstr>PowerPoint Presentation</vt:lpstr>
      <vt:lpstr>PowerPoint Presentation</vt:lpstr>
      <vt:lpstr>Jurisprudencë e GJEDNJ-së</vt:lpstr>
      <vt:lpstr>PowerPoint Presentation</vt:lpstr>
      <vt:lpstr>PowerPoint Presentation</vt:lpstr>
      <vt:lpstr>çështja Del Rio Prada kundër Spanjës</vt:lpstr>
      <vt:lpstr>Çështja KAFKARIS kundër Qipros</vt:lpstr>
      <vt:lpstr>Vinter me të tjerë k. Mbretërisë së Bashkuar</vt:lpstr>
      <vt:lpstr>PowerPoint Presentation</vt:lpstr>
      <vt:lpstr>PowerPoint Presentation</vt:lpstr>
      <vt:lpstr>Öcalan kundër Turqisë </vt:lpstr>
      <vt:lpstr>Bodein kundër Francës</vt:lpstr>
      <vt:lpstr>PowerPoint Presentation</vt:lpstr>
      <vt:lpstr>Faleminderit për vëmedjen!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Erald</dc:creator>
  <cp:lastModifiedBy>Erald</cp:lastModifiedBy>
  <cp:revision>40</cp:revision>
  <dcterms:created xsi:type="dcterms:W3CDTF">2023-02-20T05:13:02Z</dcterms:created>
  <dcterms:modified xsi:type="dcterms:W3CDTF">2023-02-20T13:47:02Z</dcterms:modified>
</cp:coreProperties>
</file>