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4" r:id="rId16"/>
    <p:sldId id="270" r:id="rId17"/>
    <p:sldId id="271" r:id="rId18"/>
    <p:sldId id="272" r:id="rId19"/>
    <p:sldId id="273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52321-B984-4FE5-B5B6-2A697E40A760}" type="datetimeFigureOut">
              <a:rPr lang="en-US" smtClean="0"/>
              <a:pPr/>
              <a:t>1/24/2023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A67B1-A867-4239-B4D8-A35B1E05E6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FDED5-D330-44BB-A538-DBD1265C6C25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565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59A-BABB-4ED0-9E99-1820C2F1C032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096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B1977-D79F-4015-8B76-995A10D6264C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3112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C1B5F-A11A-4A2A-8BED-37E22EC4C288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3031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F56BA-5373-4FB6-A6BE-20358D5CBDBE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6023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823C-D79C-42A1-A61C-D94F61C4236B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622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AC441-10AF-48B0-945B-31D2B5A31F52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08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37DC3-E7D8-4CC5-BB09-FA70B95DA2E5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2480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6BEA-DD5E-4DEF-A6AA-5200D84CC7A6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38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FCB15-F232-4F9B-9D31-177808AA315C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3296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A2766-5413-4CA3-B876-29CB200D4F0B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767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5081E-32BF-4EC6-9757-F540E1A210FE}" type="datetime1">
              <a:rPr lang="en-US" smtClean="0"/>
              <a:pPr/>
              <a:t>1/24/2023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Gentian Hamiti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A074A-1F89-4E8A-B2AD-40FA89CAC7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1265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Parashkrimi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2514600"/>
          </a:xfr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85000" lnSpcReduction="10000"/>
          </a:bodyPr>
          <a:lstStyle/>
          <a:p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Instituti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gjykimin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vlerësuar</a:t>
            </a:r>
            <a:r>
              <a:rPr lang="en-AU" sz="28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8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kryesisht</a:t>
            </a:r>
            <a:r>
              <a:rPr lang="en-A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AU" sz="28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AU" sz="28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A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A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2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4986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Karakteristikat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Instituti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parashikon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se “e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ushtruar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brenda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afatit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caktuar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ligj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shuhet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realizohet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organit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tjetër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kompetent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”. </a:t>
            </a:r>
          </a:p>
          <a:p>
            <a:pPr algn="just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Titullari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subjektive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materiale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rast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ushtron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drejtat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tij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legjitime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brenda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periudhe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kohe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caktuar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humbet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drejtën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t’i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realizojë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këto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subjektive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forcës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shtrënguese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shtetit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Historiku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Burimi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lindjes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institute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romake.Fillimisht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legjislacioni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vjetër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Romës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lashtë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parashikonte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fare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shues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Me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zhvillimin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e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marrëdhënieve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ekonomike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e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shoqërore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pretori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disa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padi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reja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cilat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rridhnin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ius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civile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caktonte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afat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kohor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brenda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cilës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duhej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paraqiteshin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  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këto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lloj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padish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paraqiteshin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pas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plotësimit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afatit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përkatës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padituri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kishte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drejtë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ushtronte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prapësim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quhej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i="1" dirty="0" err="1">
                <a:latin typeface="Times New Roman" pitchFamily="18" charset="0"/>
                <a:cs typeface="Times New Roman" pitchFamily="18" charset="0"/>
              </a:rPr>
              <a:t>exceptio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i="1" dirty="0" err="1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i="1" dirty="0" err="1">
                <a:latin typeface="Times New Roman" pitchFamily="18" charset="0"/>
                <a:cs typeface="Times New Roman" pitchFamily="18" charset="0"/>
              </a:rPr>
              <a:t>praescriptio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 temporalis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cili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përfaqëson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embrionin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këtij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instituti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vonë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zëvendësua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proescritio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longi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temporis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cili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u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shtri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tërë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gadishullin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italian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00400" y="6248400"/>
            <a:ext cx="2895600" cy="365125"/>
          </a:xfrm>
        </p:spPr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10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praescriptio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),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drejtën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romake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ishte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tjetër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e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mbrojtjes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drejtave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pronësisë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cili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synonte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mbronte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personat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punonin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kohë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shumë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tokat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cilat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ishin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pronësi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tjerëve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lloj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vendos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perandorët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romakë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qëllim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punueshme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tokat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punueshme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mos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liheshin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braktisura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këtë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arsye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dallimi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ndërmjet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fitues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konsistonte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dy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drejtime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:  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afatet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parashikuara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njërin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tjetrin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pasojat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juridike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ndërsa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fitues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ishte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fitimit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pronësisë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shuante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mundësinë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pronarit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ketë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sukses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padinë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pronësore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365125"/>
          </a:xfrm>
        </p:spPr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8492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drejtën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zakonore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shqiptare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GB" dirty="0" err="1">
                <a:latin typeface="Times New Roman" pitchFamily="18" charset="0"/>
                <a:cs typeface="Times New Roman" pitchFamily="18" charset="0"/>
              </a:rPr>
              <a:t>Kanuni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Lekë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Dukagjinit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apo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Kanuni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Labërisë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përmendet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as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termi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fitues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as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termi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shues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Fakti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këto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institute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përmenden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shprehur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prej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tyre,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çojë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përfundimin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norma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parashikonin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elementë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njëjtë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institutit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Kanunin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Lekë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Dukagjinit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toka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private,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konsiderohej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shumë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rëndësishme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nëse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person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shpërngulej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toka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vet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zhvendosej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territor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tjetër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nëse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përdor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banesën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tij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sërish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ajo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mbetej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tij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askush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fitojë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pronësinë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 Me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fjalë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tjera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pronës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shuhet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kalimin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kohës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Kanuni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Lekë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Dukagjinit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pranon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se,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disa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krahina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njohur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pronësisë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private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banesën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cila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kalimin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kohës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shuhet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pas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personi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parë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hyn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banesë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quhet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pronar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365125"/>
          </a:xfrm>
        </p:spPr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4924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sundimit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osman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Shqipëri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sundimit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Perandorisë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Osmane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Shqipëri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zbatuar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gjerësisht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civile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Osmane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kësaj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periudhe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kohore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ndonëse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sundues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qenë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legjislacioni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osman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krahina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caktuara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shqiptare.Në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bazë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parimit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Sheriatit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cili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sanksionon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se e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muslimani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shuhet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kurrë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doktrina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e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muslimane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konkretisht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shkolla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hanafite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shafite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hanbalite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praktika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sunduese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Kadilerëve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gjer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fund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shekullit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XVI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njihnin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as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parashkrimin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shues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as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parashkrimin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fitues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en-GB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rregullim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ligjor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sillte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paqëndrueshmëri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marrëdhëniet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pasurore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frenim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zhvillimin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e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këtyre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marrëdhënieve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prandaj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Sulltani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fillim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shekullit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XVII,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nxorri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ferman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me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cilin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detyronte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gjithë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kadilerët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mos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shqyrtonin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konfliktet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midis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privatëve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lidhura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me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paditë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e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revendikimit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padi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rrjedhura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detyrimet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qoftë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se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kohën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e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paraqitjes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kishin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kaluar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15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vjet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hënorë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heshtjeje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plotë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paarsyeshme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ana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palës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interesuar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vjeçar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përmendur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lart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zbatuar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rregullisht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gjykatat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Sheriatit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vepronin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vendin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tonë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sidomos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gjykatat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Shkodrës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Elbasanit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Beratit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Vlorës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5564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200" b="1" dirty="0" err="1" smtClean="0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periudhën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prej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shpalljes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Pavarësisë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, 28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nëntor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1912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deri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hyrjen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fuqi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2200" b="1" dirty="0">
                <a:latin typeface="Times New Roman" pitchFamily="18" charset="0"/>
                <a:cs typeface="Times New Roman" pitchFamily="18" charset="0"/>
              </a:rPr>
              <a:t> 1929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pas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rënies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qeverisë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Ismail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Qemalit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ardhjes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pushtet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Princ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Vidit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legjislacioni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zbatueshëm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ndryshoi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Statuti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Organik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Kushtetuta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shqiptare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fuqi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sundimit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Princ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Vidit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shënoi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aspak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shkëputje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tradita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osmane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fakt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ligje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mirëfillta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shqiptare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u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miratuan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jo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vetëm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gjatë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sundimit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shkurtërtë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Princ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Vidit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as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vonë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Kongresi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Durrësit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1918,  as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Parlamenti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krijuar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pas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Kongresit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Lushnjes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1920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madje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as pas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qeverisë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Nolit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vitin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1924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pse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programin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e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saj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parashikoheshin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kryheshin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reformime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legjislacion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cilat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ishin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mjaft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përparuar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kohën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Me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fjalë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tjera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normat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juridike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Civil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otoman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Mexhelesë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kanë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vazhduar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zbatohen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troje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shqiptare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jo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vetëm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deri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shpalljen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pavarësisë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28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nëntor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1912,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pas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kësaj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date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deri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prill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1929,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hyri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fuqi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shqiptar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njohur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ndryshe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400" dirty="0" err="1" smtClean="0">
                <a:latin typeface="Times New Roman" pitchFamily="18" charset="0"/>
                <a:cs typeface="Times New Roman" pitchFamily="18" charset="0"/>
              </a:rPr>
              <a:t>Zogut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007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Kodin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shqiptar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vitin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1929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pPr algn="just"/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lidhje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me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rregullimin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instituteve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legjislacion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titullin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e XXIX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katër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kaptina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), ka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parashikuar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shprehimisht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dispozita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hollësishme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herë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parë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parashkrimin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dallim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legjislacioni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osman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cili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ndonëse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e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trajtonte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parashkrimin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përmendte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atë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eksplicite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civil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shqiptar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1929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parashikon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shprehimisht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se: “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mjet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me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cilin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kalimin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kohës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kondita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caktueme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person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fiton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drejtë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librohet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obligim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”.  Duke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interpretuar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kujdes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përkufizimin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bërë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Kodin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1929,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nenin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2009,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konstatohet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kod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këtë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dispozitë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ka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dhënë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përkufizimin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dy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institute.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këtë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dipozitë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bashkuar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vetme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fitues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shues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Gentian Hamiti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9546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Shqipëri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periudhën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prej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29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nëntor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1944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deri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400" b="1" dirty="0">
                <a:latin typeface="Times New Roman" pitchFamily="18" charset="0"/>
                <a:cs typeface="Times New Roman" pitchFamily="18" charset="0"/>
              </a:rPr>
              <a:t> 1981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Dispozitat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parashkrimin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parashikoheshin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Kodin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Civil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1929  u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zbatuan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rregulla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juridike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deri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kohën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oli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dekreti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nr.  1670,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datë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30.V.1953 “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parashkrimin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”.Me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ligjin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nr. 2022,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datë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2.04.1955, u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miratua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: “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pjesën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përgjithshme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Civil”,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cili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shfuqizoi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Dekretin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parashkrimin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nr. 1670,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datë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maj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1953”. </a:t>
            </a: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këtë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ligj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kapitullin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e IV-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tij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parashikoheshin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dispozitat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parashkrimin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nenet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75-92.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këtë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ligj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dallim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1929,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shues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parashikohet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institut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përgjithshëm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trajtohet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e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përkufizohet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veçmas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instituti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fitues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cili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parashikohet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institut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pronësisë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nyrë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fitimit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pronësisë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dekretin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nr. 2083,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datë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6.7.1955.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808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GB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2000" b="1" dirty="0" err="1" smtClean="0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Kodin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1981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deri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hyrjen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fuqi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b="1" dirty="0" err="1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2000" b="1" dirty="0">
                <a:latin typeface="Times New Roman" pitchFamily="18" charset="0"/>
                <a:cs typeface="Times New Roman" pitchFamily="18" charset="0"/>
              </a:rPr>
              <a:t> 1994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pPr algn="just"/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Legjislacioni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civil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shtetin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shqiptar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1981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ishte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shpërndarë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ligje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veçanta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këtë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kod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bërë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përpjekje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plotësuar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mangësitë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kishte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pjesën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e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përgjithshme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1955,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shembull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lidhje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përcaktimin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padive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nënshtrohen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 duke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përcaktuar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disa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paditë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tjera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cilat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përfshiheshin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përmbajtjen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nenit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76,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përcaktoheshin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ligje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tjera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GB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kod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mbështetur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duke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përfshirë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dispozitat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parashkrimin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parashikuara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76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L. P. P.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1955.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këtë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kod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mbajtur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pandryshuara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ato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parime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bazë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sanksionuara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L. P. P.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vitit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1955, me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ndryshimin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vetëm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zgjatja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afatit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parashikuar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85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këtij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nenin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62/3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Civil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viti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1981 u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zëvendësua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institutin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rivendosjes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afatit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rivendosje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cilin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bëjë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kryësisht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organi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kompetent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shqyrton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çështjen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8910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Autofit/>
          </a:bodyPr>
          <a:lstStyle/>
          <a:p>
            <a:pPr algn="just"/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Përpara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krijimit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administrative,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gjitha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mosmarrëveshjet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administrative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gjykoheshin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seksione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posaçme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Civile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320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K.Pr.C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kapitullin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gjykimeve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posaçme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parashikuar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se,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përbërje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gjykatave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shkallës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parë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krijohen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seksione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posaçme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gjykimin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e 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mosmarrëveshjeve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administrative. </a:t>
            </a:r>
          </a:p>
          <a:p>
            <a:pPr algn="just"/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324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deri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nenin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333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K.Pr.C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këta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9(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nëntë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nene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rregullohet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gjykimi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mosmarrëveshjeve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administrative.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Mosmarrëveshjet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administrative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parashikuara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K.Pr.C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përcaktuara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mënyrë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shteruese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ku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vihet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re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kompetencë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lëndore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cunguar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Konkretisht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K.Pr.C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parashikon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kompetencë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lëndore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gjykimet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administrative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poshtë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cilën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kërkohet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shfuqizimi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ndryshimi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akti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cilën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kundërshtohet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refuzimi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miratimit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akti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lihet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pa u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shqyrtuar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afatin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caktuar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kundërshtimi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shtetasit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organin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kompetent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8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76600" y="6096000"/>
            <a:ext cx="2895600" cy="365125"/>
          </a:xfrm>
        </p:spPr>
        <p:txBody>
          <a:bodyPr/>
          <a:lstStyle/>
          <a:p>
            <a:r>
              <a:rPr lang="en-US" sz="1800" dirty="0" smtClean="0"/>
              <a:t>Gentian </a:t>
            </a:r>
            <a:r>
              <a:rPr lang="en-US" sz="1800" dirty="0" err="1" smtClean="0"/>
              <a:t>Hamiti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akti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shqyrtohej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seksioni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zonën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cilës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qendrën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organi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K.Pr.C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përcaktonte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kompetencën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parimit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qendrës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organit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Përsa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përket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afatit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ligjor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gjykimin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mosmarrëveshjeve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administrative,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K.Pr.C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kishte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përcaktuar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afat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maksimal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ditor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momenti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regjistrimit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çështjes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gjykatë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Afati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ngritjes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ndaj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akti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K.Pr.C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ditë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dita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shpalljes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njoftimit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aktit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Gjithashtu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parashikohej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detyrimi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shterimin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rrugës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administrative,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përpara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akti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goditej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gjykatë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përveç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rastit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posaçëm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parashikonte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ankimin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drejtpërdrejt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gjykatë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Ndërsa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rastet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organi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shqyrtuar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kërkesën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subjektit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apo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ankimin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tij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brenda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afatit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kohor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parashikuar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ligj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atëherë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subjektit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lind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t’i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drejtohet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drejtpërdrejt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duke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konsideruar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kështu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ezauruar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rrugën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administrative.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49/2012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Me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ligjin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nr.49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2012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‘’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administrative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mosmarrëveshjeve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administrative’’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përcaktuar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juridiksionin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kompetencën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administrative,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procedurën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gjykimit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palët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proces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personat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tjerë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administrative,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vendimet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gjyqësore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administrative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ekzekutimin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KREU IV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këtij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përcaktuar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subjektet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kushtet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formale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kushteve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formale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ngritjen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18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tij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800" b="1" dirty="0" err="1" smtClean="0">
                <a:latin typeface="Times New Roman" pitchFamily="18" charset="0"/>
                <a:cs typeface="Times New Roman" pitchFamily="18" charset="0"/>
              </a:rPr>
              <a:t>Afati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b="1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b="1" dirty="0" err="1" smtClean="0">
                <a:latin typeface="Times New Roman" pitchFamily="18" charset="0"/>
                <a:cs typeface="Times New Roman" pitchFamily="18" charset="0"/>
              </a:rPr>
              <a:t>ngritjen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sz="2800" b="1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veprimit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paraqitet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gjykatë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brenda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45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ditëve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. Ky afat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fillon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a) data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njoftimit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mënyrës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përcaktuar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ligj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aktit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organit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epror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shqyrtuar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ankimin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b) data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njoftimit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mënyrës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përcaktuar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ligj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aktit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rastet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ky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akt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ankimohet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drejtpërdrejt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gjykatë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c) data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botimit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aktit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rastet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parashikon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detyrimin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botimin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aktit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ç) data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marrjes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dijenisë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ndërhyrjen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paligjshme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organit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publik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mbi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drejtat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interesat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ligjorë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subjektit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me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lloj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veprimi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plotëson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kushtet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formën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aktit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d) data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mbarimit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afatit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ligjor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nxjerrjen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aktit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rastet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mosveprimit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organit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akti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kërkuar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nxirret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ankimohet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drejtpërdrejt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gjykatë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dh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) data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mbarimit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afatit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ligjor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shqyrtimin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ankimit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rastet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mosveprimit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organit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lartë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365125"/>
          </a:xfrm>
        </p:spPr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 fontScale="55000" lnSpcReduction="20000"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Afati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mësipërm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1 vit,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rastet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akti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tregon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qartë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drejtën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afatin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rastin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mosparaqitjes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brenda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viti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arsye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udhëzimet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aktin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japin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informacion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saktë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drejtën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paraqitet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pas 1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viti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rast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jo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vonë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se 30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ditë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paditësi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marrë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dijeni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ekzistencën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vetëm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paditësi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jep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shpjegime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besueshme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këto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rrethana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padinë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tij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kundër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aktit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nënligjor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normativ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paraqitet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brenda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vjetëve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data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hyrjes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fuqi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aktit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shpërblimin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dëmit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jashtëkontraktor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paraqiten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afateve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parashikuara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posaçëm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mosmarrëveshjet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fushën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marrëdhënieve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punës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paraqiten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afateve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parashikuara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legjislacionin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rregullon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marrëdhëniet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punës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zgjidhjen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mosmarrëveshjeve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kompetencave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ndërmjet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organeve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ndryshme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administrative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paraqitet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brenda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muajve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lindja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mosmarrëveshjes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mësipërme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shkelja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tyre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shkakton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humbjen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shqyrtohen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kryesisht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konstatimin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pavlefshmërisë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absolute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aktit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ngrihet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çdo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kohë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943600"/>
            <a:ext cx="2895600" cy="365125"/>
          </a:xfrm>
        </p:spPr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Parakusht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procedurial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Mosngritja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brenda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afateve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përcaktuara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nenin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18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ligjit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nr.49/2012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sjell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mospranimin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i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cili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vendim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jopërfundimtar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nenit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39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këtij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cilin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parashikohet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 :</a:t>
            </a:r>
          </a:p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administrative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jep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vendime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jopërfundimtare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vetëm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rastin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mospranimit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pushimit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gjykimit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vendos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mospranimin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plotëson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kushtet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formale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paraqitjes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saj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 Ky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vendim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jepet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derisa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dhënë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vendimi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ndërmjetëm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shqyrtimin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provave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vendos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pushimin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gjykimit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paditësi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heq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dorë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gjykimi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me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vendimin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saj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jopërfundimtar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vendos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edhe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heqjen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sigurimit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18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këtij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zbatuar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korelacion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pikën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nenit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72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Sa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herë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posaçme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bëhet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referim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seksionet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administrative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apo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kreun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Gjykimi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mosmarrëveshjeve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administrative”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Procedurës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Civile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apo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kompetente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referenca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vlerësohet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bërë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gjykatën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administrative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kompetente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këtij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gjitha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paraqitjen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ndaj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aktit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apo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veprimit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tjetër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45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me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përjashtim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rasteve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veçanta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ndryshe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0" y="6172200"/>
            <a:ext cx="2895600" cy="365125"/>
          </a:xfrm>
        </p:spPr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Parashikimi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gjykimin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administrativ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Ligji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nr.49/2012 ka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parashikuar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rolin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aktiv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kryesisht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marrë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shqyrtim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afatet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ngritjes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ndryshe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Civil,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kërkon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pretendohet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palët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kjo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nenit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125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Kodit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Civil,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cilin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parashikohet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plotësuar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mund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merret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parasysh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gjykata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organi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tjetër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kompetent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nismën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vet,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por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vetëm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kërkesën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palës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interesuar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1"/>
            <a:ext cx="2895600" cy="228600"/>
          </a:xfrm>
        </p:spPr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vendimit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unifikues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Kolegjeve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Bashkuara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Lartë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nr. 5,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datë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30.10.2012,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dallohen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/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kuptimin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material”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kuptimin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procedural”. </a:t>
            </a:r>
          </a:p>
          <a:p>
            <a:pPr algn="just"/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kuptimin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material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kërkuar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me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anë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realizimin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kërkimi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buron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drejtë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subjektive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person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kërkuar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realizimin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anë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forcës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shtrënguese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shtetit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drejte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subjektive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kundrejt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një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personi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tjetër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pavarësisht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vullneti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këtij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fundit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kuptimin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material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gëzohet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mbajtësi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subjektive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rast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cenimi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ose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mohimi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kësaj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drejte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rivendosë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atë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duke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iu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drejtuar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kuptimin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procedural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mjeti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juridik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anën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cilit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personat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interesuar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ata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autorizuar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ligj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drejtohen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shqyrtimin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zgjidhjen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mosmarrëveshjeve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juridiko-civile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për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mbrojtjen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drejtave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civile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Ndërsa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vendimit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unifikues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Kolegjeve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Bashkuara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Gjykatës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Lartë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nr. 5,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datë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31.05.2011,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përcaktuar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se,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sjell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rrëzimin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saj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pra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jo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pushimin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gjykimit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paragrafët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30.2, 31, 34, 34.1 </a:t>
            </a:r>
            <a:r>
              <a:rPr lang="en-GB" sz="4200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 34.2). </a:t>
            </a:r>
          </a:p>
          <a:p>
            <a:pPr algn="just"/>
            <a:r>
              <a:rPr lang="en-GB" sz="42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4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Sipas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këtij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vendimi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nëse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padia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parashkruar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ajo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duhet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rrëzohet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sepse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1) “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pranimi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prekluzivitetit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dekadencës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institut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mëvetësuar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nga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shues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konsolidon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qëndrimin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se,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subjektive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shuhet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plotësimin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afatit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”;</a:t>
            </a:r>
          </a:p>
          <a:p>
            <a:pPr algn="just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2) “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dallohet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efekti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parashkrimit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shues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me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efektin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prekluzivitetit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shues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subjektive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”; </a:t>
            </a:r>
          </a:p>
          <a:p>
            <a:pPr algn="just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3) “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prekluziviteti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shuan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drejtën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subjektive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personit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Ai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referohet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Ndërsa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parashkrimi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është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fakt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juridik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pasoja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shuese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që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referohet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humbjes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drejtës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padisë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dhe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nuk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ka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bëjë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drejtën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subjektive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tillë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”.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365125"/>
          </a:xfrm>
        </p:spPr>
        <p:txBody>
          <a:bodyPr/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Gentian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Hamiti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2932</Words>
  <Application>Microsoft Office PowerPoint</Application>
  <PresentationFormat>On-screen Show (4:3)</PresentationFormat>
  <Paragraphs>107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Parashkrimi</vt:lpstr>
      <vt:lpstr>Karakteristikat</vt:lpstr>
      <vt:lpstr>Historiku</vt:lpstr>
      <vt:lpstr>Slide 4</vt:lpstr>
      <vt:lpstr>Parashkrimi i padisë në të drejtën zakonore shqiptare</vt:lpstr>
      <vt:lpstr>Parashkrimi i padisë gjatë sundimit osman në Shqipëri</vt:lpstr>
      <vt:lpstr>  Parashkrimi i padisë   në   periudhën prej shpalljes së Pavarësisë, 28 nëntor 1912 deri në hyrjen në fuqi të Kodit Civil të vitit 1929 </vt:lpstr>
      <vt:lpstr>Parashkrimi i padisë në Kodin Civil shqiptar të vitin 1929 </vt:lpstr>
      <vt:lpstr>Parashkrimi i padisë në Shqipëri në periudhën prej 29 nëntor 1944 deri në 1981</vt:lpstr>
      <vt:lpstr>  Parashkrimi i padisë në Kodin Civil të vitit 1981 deri në hyrjen në fuqi të Kodit Civil të vitit 1994  </vt:lpstr>
      <vt:lpstr>Slide 11</vt:lpstr>
      <vt:lpstr>Slide 12</vt:lpstr>
      <vt:lpstr>Ligji 49/2012 </vt:lpstr>
      <vt:lpstr>  Afati për ngritjen e padisë </vt:lpstr>
      <vt:lpstr>Slide 15</vt:lpstr>
      <vt:lpstr>Parakusht procedurial</vt:lpstr>
      <vt:lpstr>Slide 17</vt:lpstr>
      <vt:lpstr>Parashikimi në gjykimin administrativ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Elvana Çiçolli</dc:creator>
  <cp:lastModifiedBy>Elvana</cp:lastModifiedBy>
  <cp:revision>42</cp:revision>
  <dcterms:created xsi:type="dcterms:W3CDTF">2023-01-24T12:00:39Z</dcterms:created>
  <dcterms:modified xsi:type="dcterms:W3CDTF">2023-01-24T21:55:16Z</dcterms:modified>
</cp:coreProperties>
</file>